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60" r:id="rId4"/>
    <p:sldId id="261" r:id="rId5"/>
    <p:sldId id="264" r:id="rId6"/>
    <p:sldId id="266" r:id="rId7"/>
    <p:sldId id="270" r:id="rId8"/>
    <p:sldId id="271" r:id="rId9"/>
    <p:sldId id="272" r:id="rId10"/>
    <p:sldId id="274" r:id="rId11"/>
    <p:sldId id="275" r:id="rId12"/>
    <p:sldId id="333" r:id="rId13"/>
    <p:sldId id="335" r:id="rId14"/>
    <p:sldId id="276" r:id="rId15"/>
    <p:sldId id="277" r:id="rId16"/>
    <p:sldId id="278" r:id="rId17"/>
    <p:sldId id="280" r:id="rId18"/>
    <p:sldId id="282" r:id="rId19"/>
    <p:sldId id="284" r:id="rId20"/>
    <p:sldId id="286" r:id="rId21"/>
    <p:sldId id="287" r:id="rId22"/>
    <p:sldId id="300" r:id="rId23"/>
    <p:sldId id="336" r:id="rId24"/>
    <p:sldId id="337" r:id="rId25"/>
    <p:sldId id="318" r:id="rId26"/>
    <p:sldId id="321" r:id="rId27"/>
    <p:sldId id="310" r:id="rId28"/>
    <p:sldId id="311" r:id="rId29"/>
    <p:sldId id="312" r:id="rId30"/>
    <p:sldId id="313" r:id="rId31"/>
    <p:sldId id="317" r:id="rId32"/>
    <p:sldId id="314" r:id="rId33"/>
    <p:sldId id="316" r:id="rId34"/>
    <p:sldId id="325" r:id="rId35"/>
    <p:sldId id="326" r:id="rId36"/>
    <p:sldId id="327" r:id="rId37"/>
    <p:sldId id="297"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00"/>
    <a:srgbClr val="777777"/>
    <a:srgbClr val="009900"/>
    <a:srgbClr val="CCFFCC"/>
    <a:srgbClr val="33CC33"/>
    <a:srgbClr val="404040"/>
    <a:srgbClr val="F1B82D"/>
    <a:srgbClr val="D6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3096" autoAdjust="0"/>
  </p:normalViewPr>
  <p:slideViewPr>
    <p:cSldViewPr snapToGrid="0" snapToObjects="1">
      <p:cViewPr varScale="1">
        <p:scale>
          <a:sx n="80" d="100"/>
          <a:sy n="80" d="100"/>
        </p:scale>
        <p:origin x="1680" y="132"/>
      </p:cViewPr>
      <p:guideLst>
        <p:guide orient="horz" pos="2160"/>
        <p:guide pos="3840"/>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310AD-D9C0-4F9B-8D1F-7988F264EA7F}" type="doc">
      <dgm:prSet loTypeId="urn:microsoft.com/office/officeart/2005/8/layout/pyramid4" loCatId="relationship" qsTypeId="urn:microsoft.com/office/officeart/2005/8/quickstyle/simple1" qsCatId="simple" csTypeId="urn:microsoft.com/office/officeart/2005/8/colors/accent4_4" csCatId="accent4" phldr="1"/>
      <dgm:spPr/>
      <dgm:t>
        <a:bodyPr/>
        <a:lstStyle/>
        <a:p>
          <a:endParaRPr lang="en-US"/>
        </a:p>
      </dgm:t>
    </dgm:pt>
    <dgm:pt modelId="{7BEB63BC-07A4-4AB0-9CDE-E9B43768AE23}">
      <dgm:prSet phldrT="[Text]" custT="1"/>
      <dgm:spPr/>
      <dgm:t>
        <a:bodyPr/>
        <a:lstStyle/>
        <a:p>
          <a:r>
            <a:rPr lang="en-US" sz="2000" b="1" dirty="0" smtClean="0"/>
            <a:t>Timely</a:t>
          </a:r>
        </a:p>
      </dgm:t>
    </dgm:pt>
    <dgm:pt modelId="{D29F02CD-BD69-42DC-9A6E-D8C3CB09114F}" type="parTrans" cxnId="{CBFE4786-C92B-492D-85A3-17A56C647305}">
      <dgm:prSet/>
      <dgm:spPr/>
      <dgm:t>
        <a:bodyPr/>
        <a:lstStyle/>
        <a:p>
          <a:endParaRPr lang="en-US" sz="2800" b="1"/>
        </a:p>
      </dgm:t>
    </dgm:pt>
    <dgm:pt modelId="{D621C179-52A0-4CAF-9182-1F57D088F6CA}" type="sibTrans" cxnId="{CBFE4786-C92B-492D-85A3-17A56C647305}">
      <dgm:prSet/>
      <dgm:spPr/>
      <dgm:t>
        <a:bodyPr/>
        <a:lstStyle/>
        <a:p>
          <a:endParaRPr lang="en-US" sz="2800" b="1"/>
        </a:p>
      </dgm:t>
    </dgm:pt>
    <dgm:pt modelId="{F3F82DC2-6039-4728-9CD0-44D5DEC581EF}">
      <dgm:prSet phldrT="[Text]" custT="1"/>
      <dgm:spPr/>
      <dgm:t>
        <a:bodyPr/>
        <a:lstStyle/>
        <a:p>
          <a:r>
            <a:rPr lang="en-US" sz="2400" b="1" dirty="0" smtClean="0"/>
            <a:t>Social</a:t>
          </a:r>
          <a:endParaRPr lang="en-US" sz="2400" b="1" dirty="0"/>
        </a:p>
      </dgm:t>
    </dgm:pt>
    <dgm:pt modelId="{6FFD2BBB-3313-458C-93EB-74908654FE05}" type="parTrans" cxnId="{962B2EE9-66EB-4E42-BDCE-735C07C4087E}">
      <dgm:prSet/>
      <dgm:spPr/>
      <dgm:t>
        <a:bodyPr/>
        <a:lstStyle/>
        <a:p>
          <a:endParaRPr lang="en-US" sz="2800" b="1"/>
        </a:p>
      </dgm:t>
    </dgm:pt>
    <dgm:pt modelId="{0BADA3B9-0DF6-4FD7-96AF-FACA0032CF97}" type="sibTrans" cxnId="{962B2EE9-66EB-4E42-BDCE-735C07C4087E}">
      <dgm:prSet/>
      <dgm:spPr/>
      <dgm:t>
        <a:bodyPr/>
        <a:lstStyle/>
        <a:p>
          <a:endParaRPr lang="en-US" sz="2800" b="1"/>
        </a:p>
      </dgm:t>
    </dgm:pt>
    <dgm:pt modelId="{A84E7499-83CE-4577-9714-B35C326E6484}">
      <dgm:prSet phldrT="[Text]" custT="1"/>
      <dgm:spPr/>
      <dgm:t>
        <a:bodyPr/>
        <a:lstStyle/>
        <a:p>
          <a:r>
            <a:rPr lang="en-US" sz="3600" b="1" dirty="0" smtClean="0"/>
            <a:t>Easy</a:t>
          </a:r>
          <a:endParaRPr lang="en-US" sz="3600" b="1" dirty="0"/>
        </a:p>
      </dgm:t>
    </dgm:pt>
    <dgm:pt modelId="{58A7B52D-FAE7-40B7-BF55-4C32A0A1585A}" type="parTrans" cxnId="{2EEBE29B-0247-4B51-8B1B-9CEF4086611E}">
      <dgm:prSet/>
      <dgm:spPr/>
      <dgm:t>
        <a:bodyPr/>
        <a:lstStyle/>
        <a:p>
          <a:endParaRPr lang="en-US" sz="2800" b="1"/>
        </a:p>
      </dgm:t>
    </dgm:pt>
    <dgm:pt modelId="{43B2CE8A-B2D3-4B02-86AB-9F38FBD05B80}" type="sibTrans" cxnId="{2EEBE29B-0247-4B51-8B1B-9CEF4086611E}">
      <dgm:prSet/>
      <dgm:spPr/>
      <dgm:t>
        <a:bodyPr/>
        <a:lstStyle/>
        <a:p>
          <a:endParaRPr lang="en-US" sz="2800" b="1"/>
        </a:p>
      </dgm:t>
    </dgm:pt>
    <dgm:pt modelId="{1BF40335-58F1-48B7-9E8A-5BC75DE2C7CB}">
      <dgm:prSet phldrT="[Text]" custT="1"/>
      <dgm:spPr/>
      <dgm:t>
        <a:bodyPr/>
        <a:lstStyle/>
        <a:p>
          <a:r>
            <a:rPr lang="en-US" sz="2400" b="1" dirty="0" err="1" smtClean="0"/>
            <a:t>Attrac-tive</a:t>
          </a:r>
          <a:endParaRPr lang="en-US" sz="2400" b="1" dirty="0"/>
        </a:p>
      </dgm:t>
    </dgm:pt>
    <dgm:pt modelId="{312CCC16-BCDB-49D7-BA3A-2662C9526AB1}" type="parTrans" cxnId="{4C965E08-E46C-4454-9B2A-4C6BC26EDF6C}">
      <dgm:prSet/>
      <dgm:spPr/>
      <dgm:t>
        <a:bodyPr/>
        <a:lstStyle/>
        <a:p>
          <a:endParaRPr lang="en-US" sz="2800" b="1"/>
        </a:p>
      </dgm:t>
    </dgm:pt>
    <dgm:pt modelId="{99FEA734-9503-419B-96B8-B8122439F7EE}" type="sibTrans" cxnId="{4C965E08-E46C-4454-9B2A-4C6BC26EDF6C}">
      <dgm:prSet/>
      <dgm:spPr/>
      <dgm:t>
        <a:bodyPr/>
        <a:lstStyle/>
        <a:p>
          <a:endParaRPr lang="en-US" sz="2800" b="1"/>
        </a:p>
      </dgm:t>
    </dgm:pt>
    <dgm:pt modelId="{02DB8D56-1BC8-4A5F-8FC3-6BA784F601C7}" type="pres">
      <dgm:prSet presAssocID="{D1B310AD-D9C0-4F9B-8D1F-7988F264EA7F}" presName="compositeShape" presStyleCnt="0">
        <dgm:presLayoutVars>
          <dgm:chMax val="9"/>
          <dgm:dir/>
          <dgm:resizeHandles val="exact"/>
        </dgm:presLayoutVars>
      </dgm:prSet>
      <dgm:spPr/>
      <dgm:t>
        <a:bodyPr/>
        <a:lstStyle/>
        <a:p>
          <a:endParaRPr lang="en-US"/>
        </a:p>
      </dgm:t>
    </dgm:pt>
    <dgm:pt modelId="{297AAED5-7859-402E-912D-551644EF3BD1}" type="pres">
      <dgm:prSet presAssocID="{D1B310AD-D9C0-4F9B-8D1F-7988F264EA7F}" presName="triangle1" presStyleLbl="node1" presStyleIdx="0" presStyleCnt="4">
        <dgm:presLayoutVars>
          <dgm:bulletEnabled val="1"/>
        </dgm:presLayoutVars>
      </dgm:prSet>
      <dgm:spPr/>
      <dgm:t>
        <a:bodyPr/>
        <a:lstStyle/>
        <a:p>
          <a:endParaRPr lang="en-US"/>
        </a:p>
      </dgm:t>
    </dgm:pt>
    <dgm:pt modelId="{FCEC487E-269E-4FA2-81EC-06E70FE173F2}" type="pres">
      <dgm:prSet presAssocID="{D1B310AD-D9C0-4F9B-8D1F-7988F264EA7F}" presName="triangle2" presStyleLbl="node1" presStyleIdx="1" presStyleCnt="4">
        <dgm:presLayoutVars>
          <dgm:bulletEnabled val="1"/>
        </dgm:presLayoutVars>
      </dgm:prSet>
      <dgm:spPr/>
      <dgm:t>
        <a:bodyPr/>
        <a:lstStyle/>
        <a:p>
          <a:endParaRPr lang="en-US"/>
        </a:p>
      </dgm:t>
    </dgm:pt>
    <dgm:pt modelId="{DE205A41-4ED3-459F-A33C-CABCA5126793}" type="pres">
      <dgm:prSet presAssocID="{D1B310AD-D9C0-4F9B-8D1F-7988F264EA7F}" presName="triangle3" presStyleLbl="node1" presStyleIdx="2" presStyleCnt="4">
        <dgm:presLayoutVars>
          <dgm:bulletEnabled val="1"/>
        </dgm:presLayoutVars>
      </dgm:prSet>
      <dgm:spPr/>
      <dgm:t>
        <a:bodyPr/>
        <a:lstStyle/>
        <a:p>
          <a:endParaRPr lang="en-US"/>
        </a:p>
      </dgm:t>
    </dgm:pt>
    <dgm:pt modelId="{E9AAAAC7-E002-4A7B-92C3-51346E6B1F50}" type="pres">
      <dgm:prSet presAssocID="{D1B310AD-D9C0-4F9B-8D1F-7988F264EA7F}" presName="triangle4" presStyleLbl="node1" presStyleIdx="3" presStyleCnt="4">
        <dgm:presLayoutVars>
          <dgm:bulletEnabled val="1"/>
        </dgm:presLayoutVars>
      </dgm:prSet>
      <dgm:spPr/>
      <dgm:t>
        <a:bodyPr/>
        <a:lstStyle/>
        <a:p>
          <a:endParaRPr lang="en-US"/>
        </a:p>
      </dgm:t>
    </dgm:pt>
  </dgm:ptLst>
  <dgm:cxnLst>
    <dgm:cxn modelId="{8CF6DE8E-3E6E-4F89-9A66-256FBFE59F8D}" type="presOf" srcId="{1BF40335-58F1-48B7-9E8A-5BC75DE2C7CB}" destId="{E9AAAAC7-E002-4A7B-92C3-51346E6B1F50}" srcOrd="0" destOrd="0" presId="urn:microsoft.com/office/officeart/2005/8/layout/pyramid4"/>
    <dgm:cxn modelId="{6FBA0FE7-08C5-4E3C-8315-85CF2D7D27BF}" type="presOf" srcId="{D1B310AD-D9C0-4F9B-8D1F-7988F264EA7F}" destId="{02DB8D56-1BC8-4A5F-8FC3-6BA784F601C7}" srcOrd="0" destOrd="0" presId="urn:microsoft.com/office/officeart/2005/8/layout/pyramid4"/>
    <dgm:cxn modelId="{CBFE4786-C92B-492D-85A3-17A56C647305}" srcId="{D1B310AD-D9C0-4F9B-8D1F-7988F264EA7F}" destId="{7BEB63BC-07A4-4AB0-9CDE-E9B43768AE23}" srcOrd="0" destOrd="0" parTransId="{D29F02CD-BD69-42DC-9A6E-D8C3CB09114F}" sibTransId="{D621C179-52A0-4CAF-9182-1F57D088F6CA}"/>
    <dgm:cxn modelId="{BBBE112E-C99F-457B-BE7A-2DB275A6D7CD}" type="presOf" srcId="{7BEB63BC-07A4-4AB0-9CDE-E9B43768AE23}" destId="{297AAED5-7859-402E-912D-551644EF3BD1}" srcOrd="0" destOrd="0" presId="urn:microsoft.com/office/officeart/2005/8/layout/pyramid4"/>
    <dgm:cxn modelId="{FFF8B34C-BCD8-4ACC-8339-5BC6D6FA8871}" type="presOf" srcId="{A84E7499-83CE-4577-9714-B35C326E6484}" destId="{DE205A41-4ED3-459F-A33C-CABCA5126793}" srcOrd="0" destOrd="0" presId="urn:microsoft.com/office/officeart/2005/8/layout/pyramid4"/>
    <dgm:cxn modelId="{831473E3-B074-457A-90FF-2F461E07DF01}" type="presOf" srcId="{F3F82DC2-6039-4728-9CD0-44D5DEC581EF}" destId="{FCEC487E-269E-4FA2-81EC-06E70FE173F2}" srcOrd="0" destOrd="0" presId="urn:microsoft.com/office/officeart/2005/8/layout/pyramid4"/>
    <dgm:cxn modelId="{962B2EE9-66EB-4E42-BDCE-735C07C4087E}" srcId="{D1B310AD-D9C0-4F9B-8D1F-7988F264EA7F}" destId="{F3F82DC2-6039-4728-9CD0-44D5DEC581EF}" srcOrd="1" destOrd="0" parTransId="{6FFD2BBB-3313-458C-93EB-74908654FE05}" sibTransId="{0BADA3B9-0DF6-4FD7-96AF-FACA0032CF97}"/>
    <dgm:cxn modelId="{2EEBE29B-0247-4B51-8B1B-9CEF4086611E}" srcId="{D1B310AD-D9C0-4F9B-8D1F-7988F264EA7F}" destId="{A84E7499-83CE-4577-9714-B35C326E6484}" srcOrd="2" destOrd="0" parTransId="{58A7B52D-FAE7-40B7-BF55-4C32A0A1585A}" sibTransId="{43B2CE8A-B2D3-4B02-86AB-9F38FBD05B80}"/>
    <dgm:cxn modelId="{4C965E08-E46C-4454-9B2A-4C6BC26EDF6C}" srcId="{D1B310AD-D9C0-4F9B-8D1F-7988F264EA7F}" destId="{1BF40335-58F1-48B7-9E8A-5BC75DE2C7CB}" srcOrd="3" destOrd="0" parTransId="{312CCC16-BCDB-49D7-BA3A-2662C9526AB1}" sibTransId="{99FEA734-9503-419B-96B8-B8122439F7EE}"/>
    <dgm:cxn modelId="{35CFD21B-61B3-4B16-A81A-839A907B4C51}" type="presParOf" srcId="{02DB8D56-1BC8-4A5F-8FC3-6BA784F601C7}" destId="{297AAED5-7859-402E-912D-551644EF3BD1}" srcOrd="0" destOrd="0" presId="urn:microsoft.com/office/officeart/2005/8/layout/pyramid4"/>
    <dgm:cxn modelId="{EFD0D4ED-2A14-4D02-AFFA-36247F1B4F41}" type="presParOf" srcId="{02DB8D56-1BC8-4A5F-8FC3-6BA784F601C7}" destId="{FCEC487E-269E-4FA2-81EC-06E70FE173F2}" srcOrd="1" destOrd="0" presId="urn:microsoft.com/office/officeart/2005/8/layout/pyramid4"/>
    <dgm:cxn modelId="{86584775-F612-4E1A-A70F-0E11C6398AB1}" type="presParOf" srcId="{02DB8D56-1BC8-4A5F-8FC3-6BA784F601C7}" destId="{DE205A41-4ED3-459F-A33C-CABCA5126793}" srcOrd="2" destOrd="0" presId="urn:microsoft.com/office/officeart/2005/8/layout/pyramid4"/>
    <dgm:cxn modelId="{BC82F738-9E13-445F-B300-77B137367E8B}" type="presParOf" srcId="{02DB8D56-1BC8-4A5F-8FC3-6BA784F601C7}" destId="{E9AAAAC7-E002-4A7B-92C3-51346E6B1F5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310AD-D9C0-4F9B-8D1F-7988F264EA7F}" type="doc">
      <dgm:prSet loTypeId="urn:microsoft.com/office/officeart/2005/8/layout/pyramid4" loCatId="relationship" qsTypeId="urn:microsoft.com/office/officeart/2005/8/quickstyle/simple1" qsCatId="simple" csTypeId="urn:microsoft.com/office/officeart/2005/8/colors/accent4_4" csCatId="accent4" phldr="1"/>
      <dgm:spPr/>
      <dgm:t>
        <a:bodyPr/>
        <a:lstStyle/>
        <a:p>
          <a:endParaRPr lang="en-US"/>
        </a:p>
      </dgm:t>
    </dgm:pt>
    <dgm:pt modelId="{7BEB63BC-07A4-4AB0-9CDE-E9B43768AE23}">
      <dgm:prSet phldrT="[Text]" custT="1"/>
      <dgm:spPr/>
      <dgm:t>
        <a:bodyPr/>
        <a:lstStyle/>
        <a:p>
          <a:r>
            <a:rPr lang="en-US" sz="2400" b="1" dirty="0" smtClean="0"/>
            <a:t>Timely</a:t>
          </a:r>
        </a:p>
      </dgm:t>
    </dgm:pt>
    <dgm:pt modelId="{D29F02CD-BD69-42DC-9A6E-D8C3CB09114F}" type="parTrans" cxnId="{CBFE4786-C92B-492D-85A3-17A56C647305}">
      <dgm:prSet/>
      <dgm:spPr/>
      <dgm:t>
        <a:bodyPr/>
        <a:lstStyle/>
        <a:p>
          <a:endParaRPr lang="en-US" sz="2800" b="1"/>
        </a:p>
      </dgm:t>
    </dgm:pt>
    <dgm:pt modelId="{D621C179-52A0-4CAF-9182-1F57D088F6CA}" type="sibTrans" cxnId="{CBFE4786-C92B-492D-85A3-17A56C647305}">
      <dgm:prSet/>
      <dgm:spPr/>
      <dgm:t>
        <a:bodyPr/>
        <a:lstStyle/>
        <a:p>
          <a:endParaRPr lang="en-US" sz="2800" b="1"/>
        </a:p>
      </dgm:t>
    </dgm:pt>
    <dgm:pt modelId="{F3F82DC2-6039-4728-9CD0-44D5DEC581EF}">
      <dgm:prSet phldrT="[Text]" custT="1"/>
      <dgm:spPr/>
      <dgm:t>
        <a:bodyPr/>
        <a:lstStyle/>
        <a:p>
          <a:r>
            <a:rPr lang="en-US" sz="1800" b="1" dirty="0" smtClean="0"/>
            <a:t>Social</a:t>
          </a:r>
          <a:endParaRPr lang="en-US" sz="2400" b="1" dirty="0"/>
        </a:p>
      </dgm:t>
    </dgm:pt>
    <dgm:pt modelId="{6FFD2BBB-3313-458C-93EB-74908654FE05}" type="parTrans" cxnId="{962B2EE9-66EB-4E42-BDCE-735C07C4087E}">
      <dgm:prSet/>
      <dgm:spPr/>
      <dgm:t>
        <a:bodyPr/>
        <a:lstStyle/>
        <a:p>
          <a:endParaRPr lang="en-US" sz="2800" b="1"/>
        </a:p>
      </dgm:t>
    </dgm:pt>
    <dgm:pt modelId="{0BADA3B9-0DF6-4FD7-96AF-FACA0032CF97}" type="sibTrans" cxnId="{962B2EE9-66EB-4E42-BDCE-735C07C4087E}">
      <dgm:prSet/>
      <dgm:spPr/>
      <dgm:t>
        <a:bodyPr/>
        <a:lstStyle/>
        <a:p>
          <a:endParaRPr lang="en-US" sz="2800" b="1"/>
        </a:p>
      </dgm:t>
    </dgm:pt>
    <dgm:pt modelId="{A84E7499-83CE-4577-9714-B35C326E6484}">
      <dgm:prSet phldrT="[Text]" custT="1"/>
      <dgm:spPr/>
      <dgm:t>
        <a:bodyPr/>
        <a:lstStyle/>
        <a:p>
          <a:r>
            <a:rPr lang="en-US" sz="2000" b="1" dirty="0" smtClean="0"/>
            <a:t>Easy</a:t>
          </a:r>
          <a:endParaRPr lang="en-US" sz="2000" b="1" dirty="0"/>
        </a:p>
      </dgm:t>
    </dgm:pt>
    <dgm:pt modelId="{58A7B52D-FAE7-40B7-BF55-4C32A0A1585A}" type="parTrans" cxnId="{2EEBE29B-0247-4B51-8B1B-9CEF4086611E}">
      <dgm:prSet/>
      <dgm:spPr/>
      <dgm:t>
        <a:bodyPr/>
        <a:lstStyle/>
        <a:p>
          <a:endParaRPr lang="en-US" sz="2800" b="1"/>
        </a:p>
      </dgm:t>
    </dgm:pt>
    <dgm:pt modelId="{43B2CE8A-B2D3-4B02-86AB-9F38FBD05B80}" type="sibTrans" cxnId="{2EEBE29B-0247-4B51-8B1B-9CEF4086611E}">
      <dgm:prSet/>
      <dgm:spPr/>
      <dgm:t>
        <a:bodyPr/>
        <a:lstStyle/>
        <a:p>
          <a:endParaRPr lang="en-US" sz="2800" b="1"/>
        </a:p>
      </dgm:t>
    </dgm:pt>
    <dgm:pt modelId="{1BF40335-58F1-48B7-9E8A-5BC75DE2C7CB}">
      <dgm:prSet phldrT="[Text]" custT="1"/>
      <dgm:spPr/>
      <dgm:t>
        <a:bodyPr/>
        <a:lstStyle/>
        <a:p>
          <a:r>
            <a:rPr lang="en-US" sz="1800" b="1" dirty="0" err="1" smtClean="0"/>
            <a:t>Attrac-tive</a:t>
          </a:r>
          <a:endParaRPr lang="en-US" sz="2400" b="1" dirty="0"/>
        </a:p>
      </dgm:t>
    </dgm:pt>
    <dgm:pt modelId="{312CCC16-BCDB-49D7-BA3A-2662C9526AB1}" type="parTrans" cxnId="{4C965E08-E46C-4454-9B2A-4C6BC26EDF6C}">
      <dgm:prSet/>
      <dgm:spPr/>
      <dgm:t>
        <a:bodyPr/>
        <a:lstStyle/>
        <a:p>
          <a:endParaRPr lang="en-US" sz="2800" b="1"/>
        </a:p>
      </dgm:t>
    </dgm:pt>
    <dgm:pt modelId="{99FEA734-9503-419B-96B8-B8122439F7EE}" type="sibTrans" cxnId="{4C965E08-E46C-4454-9B2A-4C6BC26EDF6C}">
      <dgm:prSet/>
      <dgm:spPr/>
      <dgm:t>
        <a:bodyPr/>
        <a:lstStyle/>
        <a:p>
          <a:endParaRPr lang="en-US" sz="2800" b="1"/>
        </a:p>
      </dgm:t>
    </dgm:pt>
    <dgm:pt modelId="{02DB8D56-1BC8-4A5F-8FC3-6BA784F601C7}" type="pres">
      <dgm:prSet presAssocID="{D1B310AD-D9C0-4F9B-8D1F-7988F264EA7F}" presName="compositeShape" presStyleCnt="0">
        <dgm:presLayoutVars>
          <dgm:chMax val="9"/>
          <dgm:dir/>
          <dgm:resizeHandles val="exact"/>
        </dgm:presLayoutVars>
      </dgm:prSet>
      <dgm:spPr/>
      <dgm:t>
        <a:bodyPr/>
        <a:lstStyle/>
        <a:p>
          <a:endParaRPr lang="en-US"/>
        </a:p>
      </dgm:t>
    </dgm:pt>
    <dgm:pt modelId="{297AAED5-7859-402E-912D-551644EF3BD1}" type="pres">
      <dgm:prSet presAssocID="{D1B310AD-D9C0-4F9B-8D1F-7988F264EA7F}" presName="triangle1" presStyleLbl="node1" presStyleIdx="0" presStyleCnt="4">
        <dgm:presLayoutVars>
          <dgm:bulletEnabled val="1"/>
        </dgm:presLayoutVars>
      </dgm:prSet>
      <dgm:spPr/>
      <dgm:t>
        <a:bodyPr/>
        <a:lstStyle/>
        <a:p>
          <a:endParaRPr lang="en-US"/>
        </a:p>
      </dgm:t>
    </dgm:pt>
    <dgm:pt modelId="{FCEC487E-269E-4FA2-81EC-06E70FE173F2}" type="pres">
      <dgm:prSet presAssocID="{D1B310AD-D9C0-4F9B-8D1F-7988F264EA7F}" presName="triangle2" presStyleLbl="node1" presStyleIdx="1" presStyleCnt="4">
        <dgm:presLayoutVars>
          <dgm:bulletEnabled val="1"/>
        </dgm:presLayoutVars>
      </dgm:prSet>
      <dgm:spPr/>
      <dgm:t>
        <a:bodyPr/>
        <a:lstStyle/>
        <a:p>
          <a:endParaRPr lang="en-US"/>
        </a:p>
      </dgm:t>
    </dgm:pt>
    <dgm:pt modelId="{DE205A41-4ED3-459F-A33C-CABCA5126793}" type="pres">
      <dgm:prSet presAssocID="{D1B310AD-D9C0-4F9B-8D1F-7988F264EA7F}" presName="triangle3" presStyleLbl="node1" presStyleIdx="2" presStyleCnt="4">
        <dgm:presLayoutVars>
          <dgm:bulletEnabled val="1"/>
        </dgm:presLayoutVars>
      </dgm:prSet>
      <dgm:spPr/>
      <dgm:t>
        <a:bodyPr/>
        <a:lstStyle/>
        <a:p>
          <a:endParaRPr lang="en-US"/>
        </a:p>
      </dgm:t>
    </dgm:pt>
    <dgm:pt modelId="{E9AAAAC7-E002-4A7B-92C3-51346E6B1F50}" type="pres">
      <dgm:prSet presAssocID="{D1B310AD-D9C0-4F9B-8D1F-7988F264EA7F}" presName="triangle4" presStyleLbl="node1" presStyleIdx="3" presStyleCnt="4">
        <dgm:presLayoutVars>
          <dgm:bulletEnabled val="1"/>
        </dgm:presLayoutVars>
      </dgm:prSet>
      <dgm:spPr/>
      <dgm:t>
        <a:bodyPr/>
        <a:lstStyle/>
        <a:p>
          <a:endParaRPr lang="en-US"/>
        </a:p>
      </dgm:t>
    </dgm:pt>
  </dgm:ptLst>
  <dgm:cxnLst>
    <dgm:cxn modelId="{8CF6DE8E-3E6E-4F89-9A66-256FBFE59F8D}" type="presOf" srcId="{1BF40335-58F1-48B7-9E8A-5BC75DE2C7CB}" destId="{E9AAAAC7-E002-4A7B-92C3-51346E6B1F50}" srcOrd="0" destOrd="0" presId="urn:microsoft.com/office/officeart/2005/8/layout/pyramid4"/>
    <dgm:cxn modelId="{6FBA0FE7-08C5-4E3C-8315-85CF2D7D27BF}" type="presOf" srcId="{D1B310AD-D9C0-4F9B-8D1F-7988F264EA7F}" destId="{02DB8D56-1BC8-4A5F-8FC3-6BA784F601C7}" srcOrd="0" destOrd="0" presId="urn:microsoft.com/office/officeart/2005/8/layout/pyramid4"/>
    <dgm:cxn modelId="{CBFE4786-C92B-492D-85A3-17A56C647305}" srcId="{D1B310AD-D9C0-4F9B-8D1F-7988F264EA7F}" destId="{7BEB63BC-07A4-4AB0-9CDE-E9B43768AE23}" srcOrd="0" destOrd="0" parTransId="{D29F02CD-BD69-42DC-9A6E-D8C3CB09114F}" sibTransId="{D621C179-52A0-4CAF-9182-1F57D088F6CA}"/>
    <dgm:cxn modelId="{BBBE112E-C99F-457B-BE7A-2DB275A6D7CD}" type="presOf" srcId="{7BEB63BC-07A4-4AB0-9CDE-E9B43768AE23}" destId="{297AAED5-7859-402E-912D-551644EF3BD1}" srcOrd="0" destOrd="0" presId="urn:microsoft.com/office/officeart/2005/8/layout/pyramid4"/>
    <dgm:cxn modelId="{FFF8B34C-BCD8-4ACC-8339-5BC6D6FA8871}" type="presOf" srcId="{A84E7499-83CE-4577-9714-B35C326E6484}" destId="{DE205A41-4ED3-459F-A33C-CABCA5126793}" srcOrd="0" destOrd="0" presId="urn:microsoft.com/office/officeart/2005/8/layout/pyramid4"/>
    <dgm:cxn modelId="{831473E3-B074-457A-90FF-2F461E07DF01}" type="presOf" srcId="{F3F82DC2-6039-4728-9CD0-44D5DEC581EF}" destId="{FCEC487E-269E-4FA2-81EC-06E70FE173F2}" srcOrd="0" destOrd="0" presId="urn:microsoft.com/office/officeart/2005/8/layout/pyramid4"/>
    <dgm:cxn modelId="{962B2EE9-66EB-4E42-BDCE-735C07C4087E}" srcId="{D1B310AD-D9C0-4F9B-8D1F-7988F264EA7F}" destId="{F3F82DC2-6039-4728-9CD0-44D5DEC581EF}" srcOrd="1" destOrd="0" parTransId="{6FFD2BBB-3313-458C-93EB-74908654FE05}" sibTransId="{0BADA3B9-0DF6-4FD7-96AF-FACA0032CF97}"/>
    <dgm:cxn modelId="{2EEBE29B-0247-4B51-8B1B-9CEF4086611E}" srcId="{D1B310AD-D9C0-4F9B-8D1F-7988F264EA7F}" destId="{A84E7499-83CE-4577-9714-B35C326E6484}" srcOrd="2" destOrd="0" parTransId="{58A7B52D-FAE7-40B7-BF55-4C32A0A1585A}" sibTransId="{43B2CE8A-B2D3-4B02-86AB-9F38FBD05B80}"/>
    <dgm:cxn modelId="{4C965E08-E46C-4454-9B2A-4C6BC26EDF6C}" srcId="{D1B310AD-D9C0-4F9B-8D1F-7988F264EA7F}" destId="{1BF40335-58F1-48B7-9E8A-5BC75DE2C7CB}" srcOrd="3" destOrd="0" parTransId="{312CCC16-BCDB-49D7-BA3A-2662C9526AB1}" sibTransId="{99FEA734-9503-419B-96B8-B8122439F7EE}"/>
    <dgm:cxn modelId="{35CFD21B-61B3-4B16-A81A-839A907B4C51}" type="presParOf" srcId="{02DB8D56-1BC8-4A5F-8FC3-6BA784F601C7}" destId="{297AAED5-7859-402E-912D-551644EF3BD1}" srcOrd="0" destOrd="0" presId="urn:microsoft.com/office/officeart/2005/8/layout/pyramid4"/>
    <dgm:cxn modelId="{EFD0D4ED-2A14-4D02-AFFA-36247F1B4F41}" type="presParOf" srcId="{02DB8D56-1BC8-4A5F-8FC3-6BA784F601C7}" destId="{FCEC487E-269E-4FA2-81EC-06E70FE173F2}" srcOrd="1" destOrd="0" presId="urn:microsoft.com/office/officeart/2005/8/layout/pyramid4"/>
    <dgm:cxn modelId="{86584775-F612-4E1A-A70F-0E11C6398AB1}" type="presParOf" srcId="{02DB8D56-1BC8-4A5F-8FC3-6BA784F601C7}" destId="{DE205A41-4ED3-459F-A33C-CABCA5126793}" srcOrd="2" destOrd="0" presId="urn:microsoft.com/office/officeart/2005/8/layout/pyramid4"/>
    <dgm:cxn modelId="{BC82F738-9E13-445F-B300-77B137367E8B}" type="presParOf" srcId="{02DB8D56-1BC8-4A5F-8FC3-6BA784F601C7}" destId="{E9AAAAC7-E002-4A7B-92C3-51346E6B1F5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310AD-D9C0-4F9B-8D1F-7988F264EA7F}" type="doc">
      <dgm:prSet loTypeId="urn:microsoft.com/office/officeart/2005/8/layout/pyramid4" loCatId="relationship" qsTypeId="urn:microsoft.com/office/officeart/2005/8/quickstyle/simple1" qsCatId="simple" csTypeId="urn:microsoft.com/office/officeart/2005/8/colors/accent4_4" csCatId="accent4" phldr="1"/>
      <dgm:spPr/>
      <dgm:t>
        <a:bodyPr/>
        <a:lstStyle/>
        <a:p>
          <a:endParaRPr lang="en-US"/>
        </a:p>
      </dgm:t>
    </dgm:pt>
    <dgm:pt modelId="{7BEB63BC-07A4-4AB0-9CDE-E9B43768AE23}">
      <dgm:prSet phldrT="[Text]" custT="1"/>
      <dgm:spPr/>
      <dgm:t>
        <a:bodyPr/>
        <a:lstStyle/>
        <a:p>
          <a:r>
            <a:rPr lang="en-US" sz="1600" b="1" dirty="0" smtClean="0"/>
            <a:t>Timely</a:t>
          </a:r>
          <a:endParaRPr lang="en-US" sz="2000" b="1" dirty="0" smtClean="0"/>
        </a:p>
      </dgm:t>
    </dgm:pt>
    <dgm:pt modelId="{D29F02CD-BD69-42DC-9A6E-D8C3CB09114F}" type="parTrans" cxnId="{CBFE4786-C92B-492D-85A3-17A56C647305}">
      <dgm:prSet/>
      <dgm:spPr/>
      <dgm:t>
        <a:bodyPr/>
        <a:lstStyle/>
        <a:p>
          <a:endParaRPr lang="en-US" sz="2800" b="1"/>
        </a:p>
      </dgm:t>
    </dgm:pt>
    <dgm:pt modelId="{D621C179-52A0-4CAF-9182-1F57D088F6CA}" type="sibTrans" cxnId="{CBFE4786-C92B-492D-85A3-17A56C647305}">
      <dgm:prSet/>
      <dgm:spPr/>
      <dgm:t>
        <a:bodyPr/>
        <a:lstStyle/>
        <a:p>
          <a:endParaRPr lang="en-US" sz="2800" b="1"/>
        </a:p>
      </dgm:t>
    </dgm:pt>
    <dgm:pt modelId="{F3F82DC2-6039-4728-9CD0-44D5DEC581EF}">
      <dgm:prSet phldrT="[Text]" custT="1"/>
      <dgm:spPr/>
      <dgm:t>
        <a:bodyPr/>
        <a:lstStyle/>
        <a:p>
          <a:r>
            <a:rPr lang="en-US" sz="2400" b="1" dirty="0" smtClean="0"/>
            <a:t>Social</a:t>
          </a:r>
          <a:endParaRPr lang="en-US" sz="2400" b="1" dirty="0"/>
        </a:p>
      </dgm:t>
    </dgm:pt>
    <dgm:pt modelId="{6FFD2BBB-3313-458C-93EB-74908654FE05}" type="parTrans" cxnId="{962B2EE9-66EB-4E42-BDCE-735C07C4087E}">
      <dgm:prSet/>
      <dgm:spPr/>
      <dgm:t>
        <a:bodyPr/>
        <a:lstStyle/>
        <a:p>
          <a:endParaRPr lang="en-US" sz="2800" b="1"/>
        </a:p>
      </dgm:t>
    </dgm:pt>
    <dgm:pt modelId="{0BADA3B9-0DF6-4FD7-96AF-FACA0032CF97}" type="sibTrans" cxnId="{962B2EE9-66EB-4E42-BDCE-735C07C4087E}">
      <dgm:prSet/>
      <dgm:spPr/>
      <dgm:t>
        <a:bodyPr/>
        <a:lstStyle/>
        <a:p>
          <a:endParaRPr lang="en-US" sz="2800" b="1"/>
        </a:p>
      </dgm:t>
    </dgm:pt>
    <dgm:pt modelId="{A84E7499-83CE-4577-9714-B35C326E6484}">
      <dgm:prSet phldrT="[Text]" custT="1"/>
      <dgm:spPr/>
      <dgm:t>
        <a:bodyPr/>
        <a:lstStyle/>
        <a:p>
          <a:r>
            <a:rPr lang="en-US" sz="1800" b="1" dirty="0" smtClean="0"/>
            <a:t>Easy</a:t>
          </a:r>
          <a:endParaRPr lang="en-US" sz="1800" b="1" dirty="0"/>
        </a:p>
      </dgm:t>
    </dgm:pt>
    <dgm:pt modelId="{58A7B52D-FAE7-40B7-BF55-4C32A0A1585A}" type="parTrans" cxnId="{2EEBE29B-0247-4B51-8B1B-9CEF4086611E}">
      <dgm:prSet/>
      <dgm:spPr/>
      <dgm:t>
        <a:bodyPr/>
        <a:lstStyle/>
        <a:p>
          <a:endParaRPr lang="en-US" sz="2800" b="1"/>
        </a:p>
      </dgm:t>
    </dgm:pt>
    <dgm:pt modelId="{43B2CE8A-B2D3-4B02-86AB-9F38FBD05B80}" type="sibTrans" cxnId="{2EEBE29B-0247-4B51-8B1B-9CEF4086611E}">
      <dgm:prSet/>
      <dgm:spPr/>
      <dgm:t>
        <a:bodyPr/>
        <a:lstStyle/>
        <a:p>
          <a:endParaRPr lang="en-US" sz="2800" b="1"/>
        </a:p>
      </dgm:t>
    </dgm:pt>
    <dgm:pt modelId="{1BF40335-58F1-48B7-9E8A-5BC75DE2C7CB}">
      <dgm:prSet phldrT="[Text]" custT="1"/>
      <dgm:spPr/>
      <dgm:t>
        <a:bodyPr/>
        <a:lstStyle/>
        <a:p>
          <a:r>
            <a:rPr lang="en-US" sz="1800" b="1" dirty="0" err="1" smtClean="0"/>
            <a:t>Attrac-tive</a:t>
          </a:r>
          <a:endParaRPr lang="en-US" sz="2400" b="1" dirty="0"/>
        </a:p>
      </dgm:t>
    </dgm:pt>
    <dgm:pt modelId="{312CCC16-BCDB-49D7-BA3A-2662C9526AB1}" type="parTrans" cxnId="{4C965E08-E46C-4454-9B2A-4C6BC26EDF6C}">
      <dgm:prSet/>
      <dgm:spPr/>
      <dgm:t>
        <a:bodyPr/>
        <a:lstStyle/>
        <a:p>
          <a:endParaRPr lang="en-US" sz="2800" b="1"/>
        </a:p>
      </dgm:t>
    </dgm:pt>
    <dgm:pt modelId="{99FEA734-9503-419B-96B8-B8122439F7EE}" type="sibTrans" cxnId="{4C965E08-E46C-4454-9B2A-4C6BC26EDF6C}">
      <dgm:prSet/>
      <dgm:spPr/>
      <dgm:t>
        <a:bodyPr/>
        <a:lstStyle/>
        <a:p>
          <a:endParaRPr lang="en-US" sz="2800" b="1"/>
        </a:p>
      </dgm:t>
    </dgm:pt>
    <dgm:pt modelId="{02DB8D56-1BC8-4A5F-8FC3-6BA784F601C7}" type="pres">
      <dgm:prSet presAssocID="{D1B310AD-D9C0-4F9B-8D1F-7988F264EA7F}" presName="compositeShape" presStyleCnt="0">
        <dgm:presLayoutVars>
          <dgm:chMax val="9"/>
          <dgm:dir/>
          <dgm:resizeHandles val="exact"/>
        </dgm:presLayoutVars>
      </dgm:prSet>
      <dgm:spPr/>
      <dgm:t>
        <a:bodyPr/>
        <a:lstStyle/>
        <a:p>
          <a:endParaRPr lang="en-US"/>
        </a:p>
      </dgm:t>
    </dgm:pt>
    <dgm:pt modelId="{297AAED5-7859-402E-912D-551644EF3BD1}" type="pres">
      <dgm:prSet presAssocID="{D1B310AD-D9C0-4F9B-8D1F-7988F264EA7F}" presName="triangle1" presStyleLbl="node1" presStyleIdx="0" presStyleCnt="4">
        <dgm:presLayoutVars>
          <dgm:bulletEnabled val="1"/>
        </dgm:presLayoutVars>
      </dgm:prSet>
      <dgm:spPr/>
      <dgm:t>
        <a:bodyPr/>
        <a:lstStyle/>
        <a:p>
          <a:endParaRPr lang="en-US"/>
        </a:p>
      </dgm:t>
    </dgm:pt>
    <dgm:pt modelId="{FCEC487E-269E-4FA2-81EC-06E70FE173F2}" type="pres">
      <dgm:prSet presAssocID="{D1B310AD-D9C0-4F9B-8D1F-7988F264EA7F}" presName="triangle2" presStyleLbl="node1" presStyleIdx="1" presStyleCnt="4">
        <dgm:presLayoutVars>
          <dgm:bulletEnabled val="1"/>
        </dgm:presLayoutVars>
      </dgm:prSet>
      <dgm:spPr/>
      <dgm:t>
        <a:bodyPr/>
        <a:lstStyle/>
        <a:p>
          <a:endParaRPr lang="en-US"/>
        </a:p>
      </dgm:t>
    </dgm:pt>
    <dgm:pt modelId="{DE205A41-4ED3-459F-A33C-CABCA5126793}" type="pres">
      <dgm:prSet presAssocID="{D1B310AD-D9C0-4F9B-8D1F-7988F264EA7F}" presName="triangle3" presStyleLbl="node1" presStyleIdx="2" presStyleCnt="4">
        <dgm:presLayoutVars>
          <dgm:bulletEnabled val="1"/>
        </dgm:presLayoutVars>
      </dgm:prSet>
      <dgm:spPr/>
      <dgm:t>
        <a:bodyPr/>
        <a:lstStyle/>
        <a:p>
          <a:endParaRPr lang="en-US"/>
        </a:p>
      </dgm:t>
    </dgm:pt>
    <dgm:pt modelId="{E9AAAAC7-E002-4A7B-92C3-51346E6B1F50}" type="pres">
      <dgm:prSet presAssocID="{D1B310AD-D9C0-4F9B-8D1F-7988F264EA7F}" presName="triangle4" presStyleLbl="node1" presStyleIdx="3" presStyleCnt="4">
        <dgm:presLayoutVars>
          <dgm:bulletEnabled val="1"/>
        </dgm:presLayoutVars>
      </dgm:prSet>
      <dgm:spPr/>
      <dgm:t>
        <a:bodyPr/>
        <a:lstStyle/>
        <a:p>
          <a:endParaRPr lang="en-US"/>
        </a:p>
      </dgm:t>
    </dgm:pt>
  </dgm:ptLst>
  <dgm:cxnLst>
    <dgm:cxn modelId="{8CF6DE8E-3E6E-4F89-9A66-256FBFE59F8D}" type="presOf" srcId="{1BF40335-58F1-48B7-9E8A-5BC75DE2C7CB}" destId="{E9AAAAC7-E002-4A7B-92C3-51346E6B1F50}" srcOrd="0" destOrd="0" presId="urn:microsoft.com/office/officeart/2005/8/layout/pyramid4"/>
    <dgm:cxn modelId="{6FBA0FE7-08C5-4E3C-8315-85CF2D7D27BF}" type="presOf" srcId="{D1B310AD-D9C0-4F9B-8D1F-7988F264EA7F}" destId="{02DB8D56-1BC8-4A5F-8FC3-6BA784F601C7}" srcOrd="0" destOrd="0" presId="urn:microsoft.com/office/officeart/2005/8/layout/pyramid4"/>
    <dgm:cxn modelId="{CBFE4786-C92B-492D-85A3-17A56C647305}" srcId="{D1B310AD-D9C0-4F9B-8D1F-7988F264EA7F}" destId="{7BEB63BC-07A4-4AB0-9CDE-E9B43768AE23}" srcOrd="0" destOrd="0" parTransId="{D29F02CD-BD69-42DC-9A6E-D8C3CB09114F}" sibTransId="{D621C179-52A0-4CAF-9182-1F57D088F6CA}"/>
    <dgm:cxn modelId="{BBBE112E-C99F-457B-BE7A-2DB275A6D7CD}" type="presOf" srcId="{7BEB63BC-07A4-4AB0-9CDE-E9B43768AE23}" destId="{297AAED5-7859-402E-912D-551644EF3BD1}" srcOrd="0" destOrd="0" presId="urn:microsoft.com/office/officeart/2005/8/layout/pyramid4"/>
    <dgm:cxn modelId="{FFF8B34C-BCD8-4ACC-8339-5BC6D6FA8871}" type="presOf" srcId="{A84E7499-83CE-4577-9714-B35C326E6484}" destId="{DE205A41-4ED3-459F-A33C-CABCA5126793}" srcOrd="0" destOrd="0" presId="urn:microsoft.com/office/officeart/2005/8/layout/pyramid4"/>
    <dgm:cxn modelId="{831473E3-B074-457A-90FF-2F461E07DF01}" type="presOf" srcId="{F3F82DC2-6039-4728-9CD0-44D5DEC581EF}" destId="{FCEC487E-269E-4FA2-81EC-06E70FE173F2}" srcOrd="0" destOrd="0" presId="urn:microsoft.com/office/officeart/2005/8/layout/pyramid4"/>
    <dgm:cxn modelId="{962B2EE9-66EB-4E42-BDCE-735C07C4087E}" srcId="{D1B310AD-D9C0-4F9B-8D1F-7988F264EA7F}" destId="{F3F82DC2-6039-4728-9CD0-44D5DEC581EF}" srcOrd="1" destOrd="0" parTransId="{6FFD2BBB-3313-458C-93EB-74908654FE05}" sibTransId="{0BADA3B9-0DF6-4FD7-96AF-FACA0032CF97}"/>
    <dgm:cxn modelId="{2EEBE29B-0247-4B51-8B1B-9CEF4086611E}" srcId="{D1B310AD-D9C0-4F9B-8D1F-7988F264EA7F}" destId="{A84E7499-83CE-4577-9714-B35C326E6484}" srcOrd="2" destOrd="0" parTransId="{58A7B52D-FAE7-40B7-BF55-4C32A0A1585A}" sibTransId="{43B2CE8A-B2D3-4B02-86AB-9F38FBD05B80}"/>
    <dgm:cxn modelId="{4C965E08-E46C-4454-9B2A-4C6BC26EDF6C}" srcId="{D1B310AD-D9C0-4F9B-8D1F-7988F264EA7F}" destId="{1BF40335-58F1-48B7-9E8A-5BC75DE2C7CB}" srcOrd="3" destOrd="0" parTransId="{312CCC16-BCDB-49D7-BA3A-2662C9526AB1}" sibTransId="{99FEA734-9503-419B-96B8-B8122439F7EE}"/>
    <dgm:cxn modelId="{35CFD21B-61B3-4B16-A81A-839A907B4C51}" type="presParOf" srcId="{02DB8D56-1BC8-4A5F-8FC3-6BA784F601C7}" destId="{297AAED5-7859-402E-912D-551644EF3BD1}" srcOrd="0" destOrd="0" presId="urn:microsoft.com/office/officeart/2005/8/layout/pyramid4"/>
    <dgm:cxn modelId="{EFD0D4ED-2A14-4D02-AFFA-36247F1B4F41}" type="presParOf" srcId="{02DB8D56-1BC8-4A5F-8FC3-6BA784F601C7}" destId="{FCEC487E-269E-4FA2-81EC-06E70FE173F2}" srcOrd="1" destOrd="0" presId="urn:microsoft.com/office/officeart/2005/8/layout/pyramid4"/>
    <dgm:cxn modelId="{86584775-F612-4E1A-A70F-0E11C6398AB1}" type="presParOf" srcId="{02DB8D56-1BC8-4A5F-8FC3-6BA784F601C7}" destId="{DE205A41-4ED3-459F-A33C-CABCA5126793}" srcOrd="2" destOrd="0" presId="urn:microsoft.com/office/officeart/2005/8/layout/pyramid4"/>
    <dgm:cxn modelId="{BC82F738-9E13-445F-B300-77B137367E8B}" type="presParOf" srcId="{02DB8D56-1BC8-4A5F-8FC3-6BA784F601C7}" destId="{E9AAAAC7-E002-4A7B-92C3-51346E6B1F5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AAED5-7859-402E-912D-551644EF3BD1}">
      <dsp:nvSpPr>
        <dsp:cNvPr id="0" name=""/>
        <dsp:cNvSpPr/>
      </dsp:nvSpPr>
      <dsp:spPr>
        <a:xfrm>
          <a:off x="2882899" y="0"/>
          <a:ext cx="2540000" cy="2540000"/>
        </a:xfrm>
        <a:prstGeom prst="triangl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Timely</a:t>
          </a:r>
        </a:p>
      </dsp:txBody>
      <dsp:txXfrm>
        <a:off x="3517899" y="1270000"/>
        <a:ext cx="1270000" cy="1270000"/>
      </dsp:txXfrm>
    </dsp:sp>
    <dsp:sp modelId="{FCEC487E-269E-4FA2-81EC-06E70FE173F2}">
      <dsp:nvSpPr>
        <dsp:cNvPr id="0" name=""/>
        <dsp:cNvSpPr/>
      </dsp:nvSpPr>
      <dsp:spPr>
        <a:xfrm>
          <a:off x="1612900" y="2540000"/>
          <a:ext cx="2540000" cy="2540000"/>
        </a:xfrm>
        <a:prstGeom prst="triangl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Social</a:t>
          </a:r>
          <a:endParaRPr lang="en-US" sz="2400" b="1" kern="1200" dirty="0"/>
        </a:p>
      </dsp:txBody>
      <dsp:txXfrm>
        <a:off x="2247900" y="3810000"/>
        <a:ext cx="1270000" cy="1270000"/>
      </dsp:txXfrm>
    </dsp:sp>
    <dsp:sp modelId="{DE205A41-4ED3-459F-A33C-CABCA5126793}">
      <dsp:nvSpPr>
        <dsp:cNvPr id="0" name=""/>
        <dsp:cNvSpPr/>
      </dsp:nvSpPr>
      <dsp:spPr>
        <a:xfrm rot="10800000">
          <a:off x="2882899" y="2540000"/>
          <a:ext cx="2540000" cy="2540000"/>
        </a:xfrm>
        <a:prstGeom prst="triangle">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Easy</a:t>
          </a:r>
          <a:endParaRPr lang="en-US" sz="3600" b="1" kern="1200" dirty="0"/>
        </a:p>
      </dsp:txBody>
      <dsp:txXfrm rot="10800000">
        <a:off x="3517899" y="2540000"/>
        <a:ext cx="1270000" cy="1270000"/>
      </dsp:txXfrm>
    </dsp:sp>
    <dsp:sp modelId="{E9AAAAC7-E002-4A7B-92C3-51346E6B1F50}">
      <dsp:nvSpPr>
        <dsp:cNvPr id="0" name=""/>
        <dsp:cNvSpPr/>
      </dsp:nvSpPr>
      <dsp:spPr>
        <a:xfrm>
          <a:off x="4152900" y="2540000"/>
          <a:ext cx="2540000" cy="2540000"/>
        </a:xfrm>
        <a:prstGeom prst="triangl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t>Attrac-tive</a:t>
          </a:r>
          <a:endParaRPr lang="en-US" sz="2400" b="1" kern="1200" dirty="0"/>
        </a:p>
      </dsp:txBody>
      <dsp:txXfrm>
        <a:off x="4787900" y="3810000"/>
        <a:ext cx="1270000" cy="127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AAED5-7859-402E-912D-551644EF3BD1}">
      <dsp:nvSpPr>
        <dsp:cNvPr id="0" name=""/>
        <dsp:cNvSpPr/>
      </dsp:nvSpPr>
      <dsp:spPr>
        <a:xfrm>
          <a:off x="2882899" y="0"/>
          <a:ext cx="2540000" cy="2540000"/>
        </a:xfrm>
        <a:prstGeom prst="triangl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Timely</a:t>
          </a:r>
        </a:p>
      </dsp:txBody>
      <dsp:txXfrm>
        <a:off x="3517899" y="1270000"/>
        <a:ext cx="1270000" cy="1270000"/>
      </dsp:txXfrm>
    </dsp:sp>
    <dsp:sp modelId="{FCEC487E-269E-4FA2-81EC-06E70FE173F2}">
      <dsp:nvSpPr>
        <dsp:cNvPr id="0" name=""/>
        <dsp:cNvSpPr/>
      </dsp:nvSpPr>
      <dsp:spPr>
        <a:xfrm>
          <a:off x="1612900" y="2540000"/>
          <a:ext cx="2540000" cy="2540000"/>
        </a:xfrm>
        <a:prstGeom prst="triangl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Social</a:t>
          </a:r>
          <a:endParaRPr lang="en-US" sz="2400" b="1" kern="1200" dirty="0"/>
        </a:p>
      </dsp:txBody>
      <dsp:txXfrm>
        <a:off x="2247900" y="3810000"/>
        <a:ext cx="1270000" cy="1270000"/>
      </dsp:txXfrm>
    </dsp:sp>
    <dsp:sp modelId="{DE205A41-4ED3-459F-A33C-CABCA5126793}">
      <dsp:nvSpPr>
        <dsp:cNvPr id="0" name=""/>
        <dsp:cNvSpPr/>
      </dsp:nvSpPr>
      <dsp:spPr>
        <a:xfrm rot="10800000">
          <a:off x="2882899" y="2540000"/>
          <a:ext cx="2540000" cy="2540000"/>
        </a:xfrm>
        <a:prstGeom prst="triangle">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Easy</a:t>
          </a:r>
          <a:endParaRPr lang="en-US" sz="2000" b="1" kern="1200" dirty="0"/>
        </a:p>
      </dsp:txBody>
      <dsp:txXfrm rot="10800000">
        <a:off x="3517899" y="2540000"/>
        <a:ext cx="1270000" cy="1270000"/>
      </dsp:txXfrm>
    </dsp:sp>
    <dsp:sp modelId="{E9AAAAC7-E002-4A7B-92C3-51346E6B1F50}">
      <dsp:nvSpPr>
        <dsp:cNvPr id="0" name=""/>
        <dsp:cNvSpPr/>
      </dsp:nvSpPr>
      <dsp:spPr>
        <a:xfrm>
          <a:off x="4152900" y="2540000"/>
          <a:ext cx="2540000" cy="2540000"/>
        </a:xfrm>
        <a:prstGeom prst="triangl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Attrac-tive</a:t>
          </a:r>
          <a:endParaRPr lang="en-US" sz="2400" b="1" kern="1200" dirty="0"/>
        </a:p>
      </dsp:txBody>
      <dsp:txXfrm>
        <a:off x="4787900" y="3810000"/>
        <a:ext cx="1270000" cy="127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AAED5-7859-402E-912D-551644EF3BD1}">
      <dsp:nvSpPr>
        <dsp:cNvPr id="0" name=""/>
        <dsp:cNvSpPr/>
      </dsp:nvSpPr>
      <dsp:spPr>
        <a:xfrm>
          <a:off x="2882899" y="0"/>
          <a:ext cx="2540000" cy="2540000"/>
        </a:xfrm>
        <a:prstGeom prst="triangl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Timely</a:t>
          </a:r>
          <a:endParaRPr lang="en-US" sz="2000" b="1" kern="1200" dirty="0" smtClean="0"/>
        </a:p>
      </dsp:txBody>
      <dsp:txXfrm>
        <a:off x="3517899" y="1270000"/>
        <a:ext cx="1270000" cy="1270000"/>
      </dsp:txXfrm>
    </dsp:sp>
    <dsp:sp modelId="{FCEC487E-269E-4FA2-81EC-06E70FE173F2}">
      <dsp:nvSpPr>
        <dsp:cNvPr id="0" name=""/>
        <dsp:cNvSpPr/>
      </dsp:nvSpPr>
      <dsp:spPr>
        <a:xfrm>
          <a:off x="1612900" y="2540000"/>
          <a:ext cx="2540000" cy="2540000"/>
        </a:xfrm>
        <a:prstGeom prst="triangl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Social</a:t>
          </a:r>
          <a:endParaRPr lang="en-US" sz="2400" b="1" kern="1200" dirty="0"/>
        </a:p>
      </dsp:txBody>
      <dsp:txXfrm>
        <a:off x="2247900" y="3810000"/>
        <a:ext cx="1270000" cy="1270000"/>
      </dsp:txXfrm>
    </dsp:sp>
    <dsp:sp modelId="{DE205A41-4ED3-459F-A33C-CABCA5126793}">
      <dsp:nvSpPr>
        <dsp:cNvPr id="0" name=""/>
        <dsp:cNvSpPr/>
      </dsp:nvSpPr>
      <dsp:spPr>
        <a:xfrm rot="10800000">
          <a:off x="2882899" y="2540000"/>
          <a:ext cx="2540000" cy="2540000"/>
        </a:xfrm>
        <a:prstGeom prst="triangle">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Easy</a:t>
          </a:r>
          <a:endParaRPr lang="en-US" sz="1800" b="1" kern="1200" dirty="0"/>
        </a:p>
      </dsp:txBody>
      <dsp:txXfrm rot="10800000">
        <a:off x="3517899" y="2540000"/>
        <a:ext cx="1270000" cy="1270000"/>
      </dsp:txXfrm>
    </dsp:sp>
    <dsp:sp modelId="{E9AAAAC7-E002-4A7B-92C3-51346E6B1F50}">
      <dsp:nvSpPr>
        <dsp:cNvPr id="0" name=""/>
        <dsp:cNvSpPr/>
      </dsp:nvSpPr>
      <dsp:spPr>
        <a:xfrm>
          <a:off x="4152900" y="2540000"/>
          <a:ext cx="2540000" cy="2540000"/>
        </a:xfrm>
        <a:prstGeom prst="triangl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Attrac-tive</a:t>
          </a:r>
          <a:endParaRPr lang="en-US" sz="2400" b="1" kern="1200" dirty="0"/>
        </a:p>
      </dsp:txBody>
      <dsp:txXfrm>
        <a:off x="4787900" y="3810000"/>
        <a:ext cx="1270000" cy="1270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12/6/2018</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0E6191-E6EE-433D-9BAF-1B43C8C19EF7}" type="slidenum">
              <a:rPr lang="en-US" smtClean="0"/>
              <a:t>‹#›</a:t>
            </a:fld>
            <a:endParaRPr lang="en-US"/>
          </a:p>
        </p:txBody>
      </p:sp>
    </p:spTree>
    <p:extLst>
      <p:ext uri="{BB962C8B-B14F-4D97-AF65-F5344CB8AC3E}">
        <p14:creationId xmlns:p14="http://schemas.microsoft.com/office/powerpoint/2010/main" val="18442797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12/6/2018</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59A091-F68C-2146-97CD-BBEC80677701}" type="slidenum">
              <a:rPr lang="en-US" smtClean="0"/>
              <a:t>‹#›</a:t>
            </a:fld>
            <a:endParaRPr lang="en-US"/>
          </a:p>
        </p:txBody>
      </p:sp>
    </p:spTree>
    <p:extLst>
      <p:ext uri="{BB962C8B-B14F-4D97-AF65-F5344CB8AC3E}">
        <p14:creationId xmlns:p14="http://schemas.microsoft.com/office/powerpoint/2010/main" val="1365180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9A091-F68C-2146-97CD-BBEC80677701}" type="slidenum">
              <a:rPr lang="en-US" smtClean="0"/>
              <a:t>1</a:t>
            </a:fld>
            <a:endParaRPr lang="en-US"/>
          </a:p>
        </p:txBody>
      </p:sp>
      <p:sp>
        <p:nvSpPr>
          <p:cNvPr id="5" name="Date Placeholder 4"/>
          <p:cNvSpPr>
            <a:spLocks noGrp="1"/>
          </p:cNvSpPr>
          <p:nvPr>
            <p:ph type="dt" idx="11"/>
          </p:nvPr>
        </p:nvSpPr>
        <p:spPr/>
        <p:txBody>
          <a:bodyPr/>
          <a:lstStyle/>
          <a:p>
            <a:r>
              <a:rPr lang="en-US" smtClean="0"/>
              <a:t>12/6/2018</a:t>
            </a:r>
            <a:endParaRPr lang="en-US"/>
          </a:p>
        </p:txBody>
      </p:sp>
    </p:spTree>
    <p:extLst>
      <p:ext uri="{BB962C8B-B14F-4D97-AF65-F5344CB8AC3E}">
        <p14:creationId xmlns:p14="http://schemas.microsoft.com/office/powerpoint/2010/main" val="154038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Human decision making deviates substantially from a normatively rational, deliberate and conscious process (Kahneman and </a:t>
            </a:r>
            <a:r>
              <a:rPr lang="en-US" sz="1200" dirty="0" err="1" smtClean="0"/>
              <a:t>Tversky</a:t>
            </a:r>
            <a:r>
              <a:rPr lang="en-US" sz="1200" dirty="0" smtClean="0"/>
              <a:t> 1979)</a:t>
            </a:r>
          </a:p>
          <a:p>
            <a:r>
              <a:rPr lang="en-US" dirty="0" smtClean="0"/>
              <a:t>An alternative view emerged from the work of Kahneman and </a:t>
            </a:r>
            <a:r>
              <a:rPr lang="en-US" dirty="0" err="1" smtClean="0"/>
              <a:t>Tversky</a:t>
            </a:r>
            <a:r>
              <a:rPr lang="en-US" baseline="0" dirty="0" smtClean="0"/>
              <a:t> in the late 1970s. </a:t>
            </a:r>
            <a:endParaRPr lang="en-US" dirty="0" smtClean="0"/>
          </a:p>
          <a:p>
            <a:r>
              <a:rPr lang="en-US" dirty="0" smtClean="0"/>
              <a:t>In general there are 3 notable effects that argue for a need for assessing unconscious effects</a:t>
            </a:r>
            <a:r>
              <a:rPr lang="en-US" baseline="0" dirty="0" smtClean="0"/>
              <a:t> in consumer choice</a:t>
            </a:r>
          </a:p>
          <a:p>
            <a:pPr marL="228600" indent="-228600">
              <a:buAutoNum type="arabicPeriod"/>
            </a:pPr>
            <a:r>
              <a:rPr lang="en-US" baseline="0" dirty="0" smtClean="0"/>
              <a:t>Framing effects and other contextual cues affect our choices without our knowledge of being affected.</a:t>
            </a:r>
          </a:p>
          <a:p>
            <a:pPr marL="228600" indent="-228600">
              <a:buAutoNum type="arabicPeriod"/>
            </a:pPr>
            <a:r>
              <a:rPr lang="en-US" baseline="0" dirty="0" smtClean="0"/>
              <a:t>We do not decide after carefully and rationally calculations the effects of each option</a:t>
            </a:r>
          </a:p>
          <a:p>
            <a:pPr marL="228600" indent="-228600">
              <a:buAutoNum type="arabicPeriod"/>
            </a:pPr>
            <a:r>
              <a:rPr lang="en-US" baseline="0" dirty="0" smtClean="0"/>
              <a:t>Rather our choices happen almost instantly and mostly after just receiving a fraction of all available information about our choice options. </a:t>
            </a:r>
          </a:p>
          <a:p>
            <a:pPr marL="0" indent="0">
              <a:buNone/>
            </a:pPr>
            <a:r>
              <a:rPr lang="en-US" baseline="0" dirty="0" smtClean="0"/>
              <a:t>This all means that we r not rational, not fully informed, we are influenced by others, and our choices are not purely </a:t>
            </a:r>
            <a:r>
              <a:rPr lang="en-US" baseline="0" dirty="0" err="1" smtClean="0"/>
              <a:t>concious</a:t>
            </a:r>
            <a:r>
              <a:rPr lang="en-US" baseline="0" dirty="0" smtClean="0"/>
              <a:t>. </a:t>
            </a:r>
          </a:p>
          <a:p>
            <a:pPr marL="0" indent="0">
              <a:buNone/>
            </a:pPr>
            <a:r>
              <a:rPr lang="en-US" baseline="0" dirty="0" smtClean="0"/>
              <a:t>So can we trust what people respond when we ask them why they choice as they did? This is a major problem and as we can see for a full understanding of consumers we need models and methods that focus on both conscious and </a:t>
            </a:r>
            <a:r>
              <a:rPr lang="en-US" baseline="0" dirty="0" err="1" smtClean="0"/>
              <a:t>unconcious</a:t>
            </a:r>
            <a:r>
              <a:rPr lang="en-US" baseline="0" dirty="0" smtClean="0"/>
              <a:t> choices. </a:t>
            </a:r>
            <a:endParaRPr lang="en-US" dirty="0" smtClean="0"/>
          </a:p>
          <a:p>
            <a:endParaRPr lang="en-US" dirty="0"/>
          </a:p>
        </p:txBody>
      </p:sp>
      <p:sp>
        <p:nvSpPr>
          <p:cNvPr id="4" name="Slide Number Placeholder 3"/>
          <p:cNvSpPr>
            <a:spLocks noGrp="1"/>
          </p:cNvSpPr>
          <p:nvPr>
            <p:ph type="sldNum" sz="quarter" idx="10"/>
          </p:nvPr>
        </p:nvSpPr>
        <p:spPr/>
        <p:txBody>
          <a:bodyPr/>
          <a:lstStyle/>
          <a:p>
            <a:fld id="{8B58A533-EC09-6E49-AD25-EFFB12FDAD0F}" type="slidenum">
              <a:rPr lang="en-US" smtClean="0"/>
              <a:t>4</a:t>
            </a:fld>
            <a:endParaRPr lang="en-US"/>
          </a:p>
        </p:txBody>
      </p:sp>
    </p:spTree>
    <p:extLst>
      <p:ext uri="{BB962C8B-B14F-4D97-AF65-F5344CB8AC3E}">
        <p14:creationId xmlns:p14="http://schemas.microsoft.com/office/powerpoint/2010/main" val="422241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12/6/2018</a:t>
            </a:r>
            <a:endParaRPr lang="en-US"/>
          </a:p>
        </p:txBody>
      </p:sp>
      <p:sp>
        <p:nvSpPr>
          <p:cNvPr id="5" name="Slide Number Placeholder 4"/>
          <p:cNvSpPr>
            <a:spLocks noGrp="1"/>
          </p:cNvSpPr>
          <p:nvPr>
            <p:ph type="sldNum" sz="quarter" idx="11"/>
          </p:nvPr>
        </p:nvSpPr>
        <p:spPr/>
        <p:txBody>
          <a:bodyPr/>
          <a:lstStyle/>
          <a:p>
            <a:fld id="{4C59A091-F68C-2146-97CD-BBEC80677701}" type="slidenum">
              <a:rPr lang="en-US" smtClean="0"/>
              <a:t>8</a:t>
            </a:fld>
            <a:endParaRPr lang="en-US"/>
          </a:p>
        </p:txBody>
      </p:sp>
    </p:spTree>
    <p:extLst>
      <p:ext uri="{BB962C8B-B14F-4D97-AF65-F5344CB8AC3E}">
        <p14:creationId xmlns:p14="http://schemas.microsoft.com/office/powerpoint/2010/main" val="264961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find it hard to make a</a:t>
            </a:r>
            <a:r>
              <a:rPr lang="en-US" sz="1200" kern="1200" baseline="0" dirty="0" smtClean="0">
                <a:solidFill>
                  <a:schemeClr val="tx1"/>
                </a:solidFill>
                <a:latin typeface="+mn-lt"/>
                <a:ea typeface="+mn-ea"/>
                <a:cs typeface="+mn-cs"/>
              </a:rPr>
              <a:t> choice when more options are available</a:t>
            </a:r>
            <a:endParaRPr lang="en-US" sz="1200" kern="1200" dirty="0" smtClean="0">
              <a:solidFill>
                <a:schemeClr val="tx1"/>
              </a:solidFill>
              <a:latin typeface="+mn-lt"/>
              <a:ea typeface="+mn-ea"/>
              <a:cs typeface="+mn-cs"/>
            </a:endParaRPr>
          </a:p>
          <a:p>
            <a:endParaRPr lang="en-US" dirty="0" smtClean="0"/>
          </a:p>
          <a:p>
            <a:r>
              <a:rPr lang="en-US" dirty="0" smtClean="0"/>
              <a:t>Consider the problem</a:t>
            </a:r>
            <a:r>
              <a:rPr lang="en-US" baseline="0" dirty="0" smtClean="0"/>
              <a:t> of a consumer in a modern supermarket. The typical store sells more than 40k items, and in many product categories it offers hundreds of options. The typical consumer is also time constrained and cannot afford to spend too much time making each selection. To solve this decision problem consumers need to perform a dynamic search over the set of feasible items under conditions of extreme time pressure and choice overload. </a:t>
            </a:r>
          </a:p>
          <a:p>
            <a:endParaRPr lang="en-US" baseline="0" dirty="0" smtClean="0"/>
          </a:p>
          <a:p>
            <a:r>
              <a:rPr lang="en-US" dirty="0" smtClean="0"/>
              <a:t>What scientists have been saying for decades</a:t>
            </a:r>
            <a:r>
              <a:rPr lang="en-US" baseline="0" dirty="0" smtClean="0"/>
              <a:t> is that c</a:t>
            </a:r>
            <a:r>
              <a:rPr lang="en-US" dirty="0" smtClean="0"/>
              <a:t>hoice is motivating, that having choice or even</a:t>
            </a:r>
            <a:r>
              <a:rPr lang="en-US" baseline="0" dirty="0" smtClean="0"/>
              <a:t> the illusion of choice is ass. With increased satisfaction and having more control over your life. This ideas about choice were not prominent just in psychology they were baked into the foundation of economic theory at the time: that more choice is almost always better than less choice.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8A533-EC09-6E49-AD25-EFFB12FDAD0F}" type="slidenum">
              <a:rPr lang="en-US" smtClean="0"/>
              <a:t>12</a:t>
            </a:fld>
            <a:endParaRPr lang="en-US"/>
          </a:p>
        </p:txBody>
      </p:sp>
    </p:spTree>
    <p:extLst>
      <p:ext uri="{BB962C8B-B14F-4D97-AF65-F5344CB8AC3E}">
        <p14:creationId xmlns:p14="http://schemas.microsoft.com/office/powerpoint/2010/main" val="245583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application process should be as simple as possible to maximize participation. Thinking critically about the information that is truly needed from participants is one way to simplify a program.</a:t>
            </a:r>
            <a:endParaRPr lang="en-US" dirty="0"/>
          </a:p>
        </p:txBody>
      </p:sp>
      <p:sp>
        <p:nvSpPr>
          <p:cNvPr id="4" name="Slide Number Placeholder 3"/>
          <p:cNvSpPr>
            <a:spLocks noGrp="1"/>
          </p:cNvSpPr>
          <p:nvPr>
            <p:ph type="sldNum" sz="quarter" idx="10"/>
          </p:nvPr>
        </p:nvSpPr>
        <p:spPr/>
        <p:txBody>
          <a:bodyPr/>
          <a:lstStyle/>
          <a:p>
            <a:fld id="{8B58A533-EC09-6E49-AD25-EFFB12FDAD0F}" type="slidenum">
              <a:rPr lang="en-US" smtClean="0"/>
              <a:t>13</a:t>
            </a:fld>
            <a:endParaRPr lang="en-US"/>
          </a:p>
        </p:txBody>
      </p:sp>
    </p:spTree>
    <p:extLst>
      <p:ext uri="{BB962C8B-B14F-4D97-AF65-F5344CB8AC3E}">
        <p14:creationId xmlns:p14="http://schemas.microsoft.com/office/powerpoint/2010/main" val="10378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12/6/2018</a:t>
            </a:r>
            <a:endParaRPr lang="en-US"/>
          </a:p>
        </p:txBody>
      </p:sp>
      <p:sp>
        <p:nvSpPr>
          <p:cNvPr id="5" name="Slide Number Placeholder 4"/>
          <p:cNvSpPr>
            <a:spLocks noGrp="1"/>
          </p:cNvSpPr>
          <p:nvPr>
            <p:ph type="sldNum" sz="quarter" idx="11"/>
          </p:nvPr>
        </p:nvSpPr>
        <p:spPr/>
        <p:txBody>
          <a:bodyPr/>
          <a:lstStyle/>
          <a:p>
            <a:fld id="{4C59A091-F68C-2146-97CD-BBEC80677701}" type="slidenum">
              <a:rPr lang="en-US" smtClean="0"/>
              <a:t>15</a:t>
            </a:fld>
            <a:endParaRPr lang="en-US"/>
          </a:p>
        </p:txBody>
      </p:sp>
    </p:spTree>
    <p:extLst>
      <p:ext uri="{BB962C8B-B14F-4D97-AF65-F5344CB8AC3E}">
        <p14:creationId xmlns:p14="http://schemas.microsoft.com/office/powerpoint/2010/main" val="70514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https://www.psychologytoday.com/blog/yes/200808/changing-minds-and-changing-towels</a:t>
            </a:r>
          </a:p>
          <a:p>
            <a:endParaRPr lang="en-US" dirty="0"/>
          </a:p>
        </p:txBody>
      </p:sp>
      <p:sp>
        <p:nvSpPr>
          <p:cNvPr id="4" name="Slide Number Placeholder 3"/>
          <p:cNvSpPr>
            <a:spLocks noGrp="1"/>
          </p:cNvSpPr>
          <p:nvPr>
            <p:ph type="sldNum" sz="quarter" idx="10"/>
          </p:nvPr>
        </p:nvSpPr>
        <p:spPr/>
        <p:txBody>
          <a:bodyPr/>
          <a:lstStyle/>
          <a:p>
            <a:fld id="{8ACC5EB4-6BEE-41B4-9E8C-0D9EE312E0D9}" type="slidenum">
              <a:rPr lang="en-US" smtClean="0"/>
              <a:t>19</a:t>
            </a:fld>
            <a:endParaRPr lang="en-US"/>
          </a:p>
        </p:txBody>
      </p:sp>
    </p:spTree>
    <p:extLst>
      <p:ext uri="{BB962C8B-B14F-4D97-AF65-F5344CB8AC3E}">
        <p14:creationId xmlns:p14="http://schemas.microsoft.com/office/powerpoint/2010/main" val="226230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 important factor in economic decisions is loss aversion. Loss-averse individuals attach greater significance to losses than to gains (</a:t>
            </a:r>
            <a:r>
              <a:rPr lang="en-US" sz="1200" b="0" i="0" u="none" strike="noStrike" kern="1200" dirty="0" err="1" smtClean="0">
                <a:solidFill>
                  <a:schemeClr val="tx1"/>
                </a:solidFill>
                <a:effectLst/>
                <a:latin typeface="+mn-lt"/>
                <a:ea typeface="+mn-ea"/>
                <a:cs typeface="+mn-cs"/>
              </a:rPr>
              <a:t>Tversky</a:t>
            </a:r>
            <a:r>
              <a:rPr lang="en-US" sz="1200" b="0" i="0" u="none" strike="noStrike" kern="1200" dirty="0" smtClean="0">
                <a:solidFill>
                  <a:schemeClr val="tx1"/>
                </a:solidFill>
                <a:effectLst/>
                <a:latin typeface="+mn-lt"/>
                <a:ea typeface="+mn-ea"/>
                <a:cs typeface="+mn-cs"/>
              </a:rPr>
              <a:t> and Kahneman, 1991). </a:t>
            </a:r>
          </a:p>
          <a:p>
            <a:endParaRPr lang="en-US" sz="1200" b="0" i="0" u="none" strike="noStrike" kern="1200" dirty="0" smtClean="0">
              <a:solidFill>
                <a:schemeClr val="tx1"/>
              </a:solidFill>
              <a:effectLst/>
              <a:latin typeface="+mn-lt"/>
              <a:ea typeface="+mn-ea"/>
              <a:cs typeface="+mn-cs"/>
            </a:endParaRPr>
          </a:p>
          <a:p>
            <a:r>
              <a:rPr lang="en-US" dirty="0" smtClean="0"/>
              <a:t>Loss aversion:</a:t>
            </a:r>
            <a:r>
              <a:rPr lang="en-US" baseline="0" dirty="0" smtClean="0"/>
              <a:t> The first concept I always bring up is loss aversion for two reasons: 1. it is a very simple concept to grasp and understand, the examples are everywhere. 2. its one of the truest foundations of behavioral econ itself with that faithful study by </a:t>
            </a:r>
            <a:r>
              <a:rPr lang="en-US" baseline="0" dirty="0" err="1" smtClean="0"/>
              <a:t>Khaneman</a:t>
            </a:r>
            <a:r>
              <a:rPr lang="en-US" baseline="0" dirty="0" smtClean="0"/>
              <a:t> and </a:t>
            </a:r>
            <a:r>
              <a:rPr lang="en-US" baseline="0" dirty="0" err="1" smtClean="0"/>
              <a:t>Tversky</a:t>
            </a:r>
            <a:r>
              <a:rPr lang="en-US" baseline="0" dirty="0" smtClean="0"/>
              <a:t> in 1979 I mentioned at the beginning. This study was link to loss aversion and prospect theory. </a:t>
            </a:r>
          </a:p>
          <a:p>
            <a:endParaRPr lang="en-US" baseline="0" dirty="0" smtClean="0"/>
          </a:p>
          <a:p>
            <a:r>
              <a:rPr lang="en-US" baseline="0" dirty="0" smtClean="0"/>
              <a:t>It would not surprise you to know that people hate to lose things. </a:t>
            </a:r>
          </a:p>
          <a:p>
            <a:r>
              <a:rPr lang="en-US" dirty="0" smtClean="0"/>
              <a:t>Losses loom larger than gains</a:t>
            </a:r>
          </a:p>
          <a:p>
            <a:r>
              <a:rPr lang="en-US" dirty="0" smtClean="0"/>
              <a:t>Gains are not the key to driving behavior, loses are.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motivation of a</a:t>
            </a:r>
            <a:r>
              <a:rPr lang="en-US" sz="1200" b="0" i="0" u="none" strike="noStrike" kern="1200" baseline="0" dirty="0" smtClean="0">
                <a:solidFill>
                  <a:schemeClr val="tx1"/>
                </a:solidFill>
                <a:effectLst/>
                <a:latin typeface="+mn-lt"/>
                <a:ea typeface="+mn-ea"/>
                <a:cs typeface="+mn-cs"/>
              </a:rPr>
              <a:t> loss is as </a:t>
            </a:r>
            <a:r>
              <a:rPr lang="en-US" sz="1200" b="0" i="0" u="none" strike="noStrike" kern="1200" dirty="0" smtClean="0">
                <a:solidFill>
                  <a:schemeClr val="tx1"/>
                </a:solidFill>
                <a:effectLst/>
                <a:latin typeface="+mn-lt"/>
                <a:ea typeface="+mn-ea"/>
                <a:cs typeface="+mn-cs"/>
              </a:rPr>
              <a:t>twice as powerful as the motivation of a gain. So if you lose $20 it would theoretically</a:t>
            </a:r>
            <a:r>
              <a:rPr lang="en-US" sz="1200" b="0" i="0" u="none" strike="noStrike" kern="1200" baseline="0" dirty="0" smtClean="0">
                <a:solidFill>
                  <a:schemeClr val="tx1"/>
                </a:solidFill>
                <a:effectLst/>
                <a:latin typeface="+mn-lt"/>
                <a:ea typeface="+mn-ea"/>
                <a:cs typeface="+mn-cs"/>
              </a:rPr>
              <a:t> take finding $40 to make up for the pain felt from that loss. This is known as prospect theory, and the article by </a:t>
            </a:r>
            <a:r>
              <a:rPr lang="en-US" sz="1200" b="0" i="0" u="none" strike="noStrike" kern="1200" baseline="0" dirty="0" err="1" smtClean="0">
                <a:solidFill>
                  <a:schemeClr val="tx1"/>
                </a:solidFill>
                <a:effectLst/>
                <a:latin typeface="+mn-lt"/>
                <a:ea typeface="+mn-ea"/>
                <a:cs typeface="+mn-cs"/>
              </a:rPr>
              <a:t>Khaneman</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Tversky</a:t>
            </a:r>
            <a:r>
              <a:rPr lang="en-US" sz="1200" b="0" i="0" u="none" strike="noStrike" kern="1200" baseline="0" dirty="0" smtClean="0">
                <a:solidFill>
                  <a:schemeClr val="tx1"/>
                </a:solidFill>
                <a:effectLst/>
                <a:latin typeface="+mn-lt"/>
                <a:ea typeface="+mn-ea"/>
                <a:cs typeface="+mn-cs"/>
              </a:rPr>
              <a:t> that really change the face of economics has the same name. In his book, Kahneman shows how changing wording in a way that shouldn’t make a difference actually does.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gain–loss disparity refers to the situation where people are signiﬁcantly more averse to losses than they are attracted to gains of the same magnitude. To most people, losses appear to matter much more than gains</a:t>
            </a:r>
          </a:p>
          <a:p>
            <a:endParaRPr lang="en-US" dirty="0"/>
          </a:p>
        </p:txBody>
      </p:sp>
      <p:sp>
        <p:nvSpPr>
          <p:cNvPr id="4" name="Slide Number Placeholder 3"/>
          <p:cNvSpPr>
            <a:spLocks noGrp="1"/>
          </p:cNvSpPr>
          <p:nvPr>
            <p:ph type="sldNum" sz="quarter" idx="10"/>
          </p:nvPr>
        </p:nvSpPr>
        <p:spPr/>
        <p:txBody>
          <a:bodyPr/>
          <a:lstStyle/>
          <a:p>
            <a:fld id="{8B58A533-EC09-6E49-AD25-EFFB12FDAD0F}" type="slidenum">
              <a:rPr lang="en-US" smtClean="0"/>
              <a:t>31</a:t>
            </a:fld>
            <a:endParaRPr lang="en-US"/>
          </a:p>
        </p:txBody>
      </p:sp>
    </p:spTree>
    <p:extLst>
      <p:ext uri="{BB962C8B-B14F-4D97-AF65-F5344CB8AC3E}">
        <p14:creationId xmlns:p14="http://schemas.microsoft.com/office/powerpoint/2010/main" val="5033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340827" y="1767498"/>
            <a:ext cx="9510183" cy="1563810"/>
          </a:xfrm>
        </p:spPr>
        <p:txBody>
          <a:bodyPr>
            <a:normAutofit/>
          </a:bodyPr>
          <a:lstStyle>
            <a:lvl1pPr marL="0" indent="0" algn="ctr">
              <a:spcBef>
                <a:spcPts val="0"/>
              </a:spcBef>
              <a:buNone/>
              <a:defRPr lang="en-US" sz="4200" b="1" kern="1200" dirty="0" smtClean="0">
                <a:solidFill>
                  <a:schemeClr val="tx2"/>
                </a:solidFill>
                <a:latin typeface="Lao UI" panose="020B0502040204020203" pitchFamily="34" charset="0"/>
                <a:ea typeface="+mn-ea"/>
                <a:cs typeface="Lao UI" panose="020B0502040204020203" pitchFamily="34" charset="0"/>
              </a:defRPr>
            </a:lvl1pPr>
          </a:lstStyle>
          <a:p>
            <a:pPr marL="0" lvl="0" indent="0" algn="ctr" defTabSz="457200" rtl="0" eaLnBrk="1" latinLnBrk="0" hangingPunct="1">
              <a:spcBef>
                <a:spcPct val="20000"/>
              </a:spcBef>
              <a:buFont typeface="Arial"/>
              <a:buNone/>
            </a:pPr>
            <a:r>
              <a:rPr lang="en-US" dirty="0" smtClean="0"/>
              <a:t>PRESENTATION TITLE</a:t>
            </a:r>
          </a:p>
        </p:txBody>
      </p:sp>
      <p:sp>
        <p:nvSpPr>
          <p:cNvPr id="10" name="Text Placeholder 9"/>
          <p:cNvSpPr>
            <a:spLocks noGrp="1"/>
          </p:cNvSpPr>
          <p:nvPr>
            <p:ph type="body" sz="quarter" idx="11" hasCustomPrompt="1"/>
          </p:nvPr>
        </p:nvSpPr>
        <p:spPr>
          <a:xfrm>
            <a:off x="1340827" y="3517409"/>
            <a:ext cx="9510183" cy="654050"/>
          </a:xfrm>
        </p:spPr>
        <p:txBody>
          <a:bodyPr>
            <a:normAutofit/>
          </a:bodyPr>
          <a:lstStyle>
            <a:lvl1pPr marL="0" indent="0" algn="ctr">
              <a:buNone/>
              <a:defRPr sz="1600" spc="300" baseline="0">
                <a:solidFill>
                  <a:schemeClr val="tx1">
                    <a:lumMod val="75000"/>
                    <a:lumOff val="25000"/>
                  </a:schemeClr>
                </a:solidFill>
                <a:latin typeface="Arial"/>
                <a:cs typeface="Arial"/>
              </a:defRPr>
            </a:lvl1pPr>
          </a:lstStyle>
          <a:p>
            <a:pPr lvl="0"/>
            <a:r>
              <a:rPr lang="en-US" dirty="0" smtClean="0"/>
              <a:t>PRESENTATION SUBTITLE</a:t>
            </a:r>
            <a:endParaRPr lang="en-US" dirty="0"/>
          </a:p>
        </p:txBody>
      </p:sp>
    </p:spTree>
    <p:extLst>
      <p:ext uri="{BB962C8B-B14F-4D97-AF65-F5344CB8AC3E}">
        <p14:creationId xmlns:p14="http://schemas.microsoft.com/office/powerpoint/2010/main" val="3488163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3E9DD-6350-4EDE-B534-70BD64049829}"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A071D-2FDA-4263-B22E-2B0E86079BF1}" type="slidenum">
              <a:rPr lang="en-US" smtClean="0"/>
              <a:t>‹#›</a:t>
            </a:fld>
            <a:endParaRPr lang="en-US"/>
          </a:p>
        </p:txBody>
      </p:sp>
    </p:spTree>
    <p:extLst>
      <p:ext uri="{BB962C8B-B14F-4D97-AF65-F5344CB8AC3E}">
        <p14:creationId xmlns:p14="http://schemas.microsoft.com/office/powerpoint/2010/main" val="227017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3E9DD-6350-4EDE-B534-70BD64049829}"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A071D-2FDA-4263-B22E-2B0E86079BF1}" type="slidenum">
              <a:rPr lang="en-US" smtClean="0"/>
              <a:t>‹#›</a:t>
            </a:fld>
            <a:endParaRPr lang="en-US"/>
          </a:p>
        </p:txBody>
      </p:sp>
    </p:spTree>
    <p:extLst>
      <p:ext uri="{BB962C8B-B14F-4D97-AF65-F5344CB8AC3E}">
        <p14:creationId xmlns:p14="http://schemas.microsoft.com/office/powerpoint/2010/main" val="54074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1340827" y="2621029"/>
            <a:ext cx="9510183" cy="1452740"/>
          </a:xfrm>
        </p:spPr>
        <p:txBody>
          <a:bodyPr>
            <a:normAutofit/>
          </a:bodyPr>
          <a:lstStyle>
            <a:lvl1pPr marL="0" indent="0" algn="ctr">
              <a:spcBef>
                <a:spcPts val="0"/>
              </a:spcBef>
              <a:buNone/>
              <a:defRPr lang="en-US" sz="4200" b="1" kern="1200" dirty="0" smtClean="0">
                <a:solidFill>
                  <a:schemeClr val="tx2"/>
                </a:solidFill>
                <a:latin typeface="Lao UI" panose="020B0502040204020203" pitchFamily="34" charset="0"/>
                <a:ea typeface="+mn-ea"/>
                <a:cs typeface="Lao UI" panose="020B0502040204020203" pitchFamily="34" charset="0"/>
              </a:defRPr>
            </a:lvl1pPr>
          </a:lstStyle>
          <a:p>
            <a:pPr lvl="0"/>
            <a:r>
              <a:rPr lang="en-US" dirty="0" smtClean="0"/>
              <a:t>SECTION TITLE</a:t>
            </a:r>
          </a:p>
        </p:txBody>
      </p:sp>
    </p:spTree>
    <p:extLst>
      <p:ext uri="{BB962C8B-B14F-4D97-AF65-F5344CB8AC3E}">
        <p14:creationId xmlns:p14="http://schemas.microsoft.com/office/powerpoint/2010/main" val="3998421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39232" y="5083"/>
            <a:ext cx="10953751" cy="1328737"/>
          </a:xfrm>
        </p:spPr>
        <p:txBody>
          <a:bodyPr anchor="ctr" anchorCtr="1">
            <a:normAutofit/>
          </a:bodyPr>
          <a:lstStyle>
            <a:lvl1pPr marL="0" indent="0" algn="ctr">
              <a:buNone/>
              <a:defRPr sz="4200" b="1">
                <a:solidFill>
                  <a:schemeClr val="tx2"/>
                </a:solidFill>
                <a:latin typeface="Lao UI" panose="020B0502040204020203" pitchFamily="34" charset="0"/>
                <a:cs typeface="Lao UI" panose="020B0502040204020203" pitchFamily="34" charset="0"/>
              </a:defRPr>
            </a:lvl1pPr>
          </a:lstStyle>
          <a:p>
            <a:pPr lvl="0"/>
            <a:r>
              <a:rPr lang="en-US" dirty="0" smtClean="0"/>
              <a:t>TITLE</a:t>
            </a:r>
            <a:endParaRPr lang="en-US" dirty="0"/>
          </a:p>
        </p:txBody>
      </p:sp>
      <p:sp>
        <p:nvSpPr>
          <p:cNvPr id="24" name="Content Placeholder 2"/>
          <p:cNvSpPr>
            <a:spLocks noGrp="1"/>
          </p:cNvSpPr>
          <p:nvPr>
            <p:ph idx="1" hasCustomPrompt="1"/>
          </p:nvPr>
        </p:nvSpPr>
        <p:spPr>
          <a:xfrm>
            <a:off x="1211385" y="2168896"/>
            <a:ext cx="9977641" cy="3634882"/>
          </a:xfrm>
        </p:spPr>
        <p:txBody>
          <a:bodyPr/>
          <a:lstStyle>
            <a:lvl1pPr marL="0" indent="0">
              <a:buFont typeface="Arial"/>
              <a:buNone/>
              <a:defRPr sz="3000" baseline="0">
                <a:solidFill>
                  <a:schemeClr val="tx1"/>
                </a:solidFill>
                <a:latin typeface="Arial"/>
                <a:cs typeface="Arial"/>
              </a:defRPr>
            </a:lvl1pPr>
            <a:lvl2pPr marL="457200" indent="0">
              <a:buFont typeface="Wingdings" charset="2"/>
              <a:buNone/>
              <a:defRPr sz="2200" baseline="0">
                <a:solidFill>
                  <a:srgbClr val="595959"/>
                </a:solidFill>
                <a:latin typeface="Arial"/>
                <a:cs typeface="Arial"/>
              </a:defRPr>
            </a:lvl2pPr>
            <a:lvl3pPr>
              <a:defRPr sz="2000">
                <a:latin typeface="Arial"/>
                <a:cs typeface="Arial"/>
              </a:defRPr>
            </a:lvl3pPr>
            <a:lvl4pPr>
              <a:defRPr sz="2000">
                <a:latin typeface="Arial"/>
                <a:cs typeface="Arial"/>
              </a:defRPr>
            </a:lvl4pPr>
            <a:lvl5pPr marL="1828800" indent="0">
              <a:buNone/>
              <a:defRPr sz="2000">
                <a:latin typeface="Arial"/>
                <a:cs typeface="Arial"/>
              </a:defRPr>
            </a:lvl5pPr>
            <a:lvl6pPr>
              <a:defRPr sz="2000"/>
            </a:lvl6pPr>
            <a:lvl7pPr>
              <a:defRPr sz="2000"/>
            </a:lvl7pPr>
            <a:lvl8pPr>
              <a:defRPr sz="2000"/>
            </a:lvl8pPr>
            <a:lvl9pPr>
              <a:defRPr sz="2000"/>
            </a:lvl9pPr>
          </a:lstStyle>
          <a:p>
            <a:pPr lvl="0"/>
            <a:r>
              <a:rPr lang="en-US" dirty="0" smtClean="0"/>
              <a:t>Text (20-25 words per slide recommended.)</a:t>
            </a:r>
          </a:p>
          <a:p>
            <a:pPr lvl="0"/>
            <a:endParaRPr lang="en-US" dirty="0" smtClean="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78375" y="6553202"/>
            <a:ext cx="2675467" cy="127000"/>
          </a:xfrm>
          <a:prstGeom prst="rect">
            <a:avLst/>
          </a:prstGeom>
        </p:spPr>
      </p:pic>
    </p:spTree>
    <p:extLst>
      <p:ext uri="{BB962C8B-B14F-4D97-AF65-F5344CB8AC3E}">
        <p14:creationId xmlns:p14="http://schemas.microsoft.com/office/powerpoint/2010/main" val="118366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19" name="Text Placeholder 7"/>
          <p:cNvSpPr>
            <a:spLocks noGrp="1"/>
          </p:cNvSpPr>
          <p:nvPr>
            <p:ph type="body" sz="quarter" idx="10" hasCustomPrompt="1"/>
          </p:nvPr>
        </p:nvSpPr>
        <p:spPr>
          <a:xfrm>
            <a:off x="639234" y="0"/>
            <a:ext cx="10953751" cy="1328737"/>
          </a:xfrm>
        </p:spPr>
        <p:txBody>
          <a:bodyPr anchor="ctr" anchorCtr="1">
            <a:normAutofit/>
          </a:bodyPr>
          <a:lstStyle>
            <a:lvl1pPr marL="0" indent="0" algn="ctr">
              <a:buNone/>
              <a:defRPr sz="4200" b="1">
                <a:solidFill>
                  <a:schemeClr val="tx2"/>
                </a:solidFill>
                <a:latin typeface="Lao UI" panose="020B0502040204020203" pitchFamily="34" charset="0"/>
                <a:cs typeface="Lao UI" panose="020B0502040204020203" pitchFamily="34" charset="0"/>
              </a:defRPr>
            </a:lvl1pPr>
          </a:lstStyle>
          <a:p>
            <a:pPr lvl="0"/>
            <a:r>
              <a:rPr lang="en-US" dirty="0" smtClean="0"/>
              <a:t>TITLE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78375" y="6553202"/>
            <a:ext cx="2675467" cy="127000"/>
          </a:xfrm>
          <a:prstGeom prst="rect">
            <a:avLst/>
          </a:prstGeom>
        </p:spPr>
      </p:pic>
    </p:spTree>
    <p:extLst>
      <p:ext uri="{BB962C8B-B14F-4D97-AF65-F5344CB8AC3E}">
        <p14:creationId xmlns:p14="http://schemas.microsoft.com/office/powerpoint/2010/main" val="3235815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636143" y="571151"/>
            <a:ext cx="10972940" cy="5859327"/>
          </a:xfrm>
          <a:prstGeom prst="rect">
            <a:avLst/>
          </a:prstGeom>
        </p:spPr>
        <p:txBody>
          <a:bodyPr/>
          <a:lstStyle>
            <a:lvl1pPr marL="0" indent="0">
              <a:buNone/>
              <a:defRPr sz="3200">
                <a:solidFill>
                  <a:schemeClr val="tx1">
                    <a:lumMod val="75000"/>
                    <a:lumOff val="25000"/>
                  </a:schemeClr>
                </a:solidFill>
                <a:latin typeface="Helvetica"/>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8375" y="6553202"/>
            <a:ext cx="2675467" cy="127000"/>
          </a:xfrm>
          <a:prstGeom prst="rect">
            <a:avLst/>
          </a:prstGeom>
        </p:spPr>
      </p:pic>
    </p:spTree>
    <p:extLst>
      <p:ext uri="{BB962C8B-B14F-4D97-AF65-F5344CB8AC3E}">
        <p14:creationId xmlns:p14="http://schemas.microsoft.com/office/powerpoint/2010/main" val="4006720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2956820" y="1821077"/>
            <a:ext cx="7506739" cy="2628900"/>
          </a:xfrm>
        </p:spPr>
        <p:txBody>
          <a:bodyPr/>
          <a:lstStyle>
            <a:lvl1pPr marL="0" indent="0">
              <a:buNone/>
              <a:defRPr i="1">
                <a:solidFill>
                  <a:schemeClr val="tx1">
                    <a:lumMod val="75000"/>
                    <a:lumOff val="25000"/>
                  </a:schemeClr>
                </a:solidFill>
                <a:latin typeface="Arial"/>
                <a:cs typeface="Arial"/>
              </a:defRPr>
            </a:lvl1pPr>
          </a:lstStyle>
          <a:p>
            <a:r>
              <a:rPr lang="en-US" dirty="0" smtClean="0"/>
              <a:t>Quote</a:t>
            </a:r>
            <a:endParaRPr lang="en-US" dirty="0"/>
          </a:p>
        </p:txBody>
      </p:sp>
      <p:sp>
        <p:nvSpPr>
          <p:cNvPr id="9" name="Text Placeholder 5"/>
          <p:cNvSpPr>
            <a:spLocks noGrp="1"/>
          </p:cNvSpPr>
          <p:nvPr>
            <p:ph type="body" sz="quarter" idx="12" hasCustomPrompt="1"/>
          </p:nvPr>
        </p:nvSpPr>
        <p:spPr>
          <a:xfrm>
            <a:off x="7556500" y="4782296"/>
            <a:ext cx="2906184" cy="581025"/>
          </a:xfrm>
        </p:spPr>
        <p:txBody>
          <a:bodyPr>
            <a:normAutofit/>
          </a:bodyPr>
          <a:lstStyle>
            <a:lvl1pPr marL="0" indent="0">
              <a:buNone/>
              <a:defRPr sz="1800" baseline="0">
                <a:solidFill>
                  <a:srgbClr val="F1B82D"/>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 Name,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78375" y="6553202"/>
            <a:ext cx="2675467" cy="127000"/>
          </a:xfrm>
          <a:prstGeom prst="rect">
            <a:avLst/>
          </a:prstGeom>
        </p:spPr>
      </p:pic>
    </p:spTree>
    <p:extLst>
      <p:ext uri="{BB962C8B-B14F-4D97-AF65-F5344CB8AC3E}">
        <p14:creationId xmlns:p14="http://schemas.microsoft.com/office/powerpoint/2010/main" val="171820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86153" y="4569948"/>
            <a:ext cx="10994977" cy="1143000"/>
          </a:xfrm>
        </p:spPr>
        <p:txBody>
          <a:bodyPr>
            <a:normAutofit/>
          </a:bodyPr>
          <a:lstStyle>
            <a:lvl1pPr>
              <a:defRPr sz="2400" baseline="0">
                <a:solidFill>
                  <a:srgbClr val="404040"/>
                </a:solidFill>
                <a:latin typeface="Arial"/>
                <a:cs typeface="Arial"/>
              </a:defRPr>
            </a:lvl1pPr>
          </a:lstStyle>
          <a:p>
            <a:r>
              <a:rPr lang="en-US" dirty="0" smtClean="0"/>
              <a:t>Contact Information</a:t>
            </a:r>
            <a:endParaRPr lang="en-US" dirty="0"/>
          </a:p>
        </p:txBody>
      </p:sp>
    </p:spTree>
    <p:extLst>
      <p:ext uri="{BB962C8B-B14F-4D97-AF65-F5344CB8AC3E}">
        <p14:creationId xmlns:p14="http://schemas.microsoft.com/office/powerpoint/2010/main" val="153666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extLst/>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marL="438912" indent="-320040">
              <a:buClr>
                <a:schemeClr val="tx1"/>
              </a:buClr>
              <a:buFont typeface="Wingdings 2" panose="05020102010507070707" pitchFamily="18" charset="2"/>
              <a:buChar cha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3F3E9DD-6350-4EDE-B534-70BD64049829}"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A071D-2FDA-4263-B22E-2B0E86079BF1}" type="slidenum">
              <a:rPr lang="en-US" smtClean="0"/>
              <a:t>‹#›</a:t>
            </a:fld>
            <a:endParaRPr lang="en-US"/>
          </a:p>
        </p:txBody>
      </p:sp>
    </p:spTree>
    <p:extLst>
      <p:ext uri="{BB962C8B-B14F-4D97-AF65-F5344CB8AC3E}">
        <p14:creationId xmlns:p14="http://schemas.microsoft.com/office/powerpoint/2010/main" val="341902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F3E9DD-6350-4EDE-B534-70BD64049829}"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A071D-2FDA-4263-B22E-2B0E86079BF1}" type="slidenum">
              <a:rPr lang="en-US" smtClean="0"/>
              <a:t>‹#›</a:t>
            </a:fld>
            <a:endParaRPr lang="en-US"/>
          </a:p>
        </p:txBody>
      </p:sp>
    </p:spTree>
    <p:extLst>
      <p:ext uri="{BB962C8B-B14F-4D97-AF65-F5344CB8AC3E}">
        <p14:creationId xmlns:p14="http://schemas.microsoft.com/office/powerpoint/2010/main" val="2774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38271-14A0-5945-BF68-BD70DC0D3FBF}" type="datetimeFigureOut">
              <a:rPr lang="en-US" smtClean="0"/>
              <a:t>6/3/2019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AF75C-B81E-144A-AAC3-DC51D68E9EE3}"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4778375" y="6553202"/>
            <a:ext cx="2675467" cy="127000"/>
          </a:xfrm>
          <a:prstGeom prst="rect">
            <a:avLst/>
          </a:prstGeom>
        </p:spPr>
      </p:pic>
    </p:spTree>
    <p:extLst>
      <p:ext uri="{BB962C8B-B14F-4D97-AF65-F5344CB8AC3E}">
        <p14:creationId xmlns:p14="http://schemas.microsoft.com/office/powerpoint/2010/main" val="666832033"/>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 id="2147483651" r:id="rId4"/>
    <p:sldLayoutId id="2147483652" r:id="rId5"/>
    <p:sldLayoutId id="2147483656" r:id="rId6"/>
    <p:sldLayoutId id="2147483654" r:id="rId7"/>
    <p:sldLayoutId id="2147483657" r:id="rId8"/>
    <p:sldLayoutId id="2147483658" r:id="rId9"/>
    <p:sldLayoutId id="2147483659" r:id="rId10"/>
    <p:sldLayoutId id="21474836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71991" y="36668"/>
            <a:ext cx="9510183" cy="4192431"/>
          </a:xfrm>
        </p:spPr>
        <p:txBody>
          <a:bodyPr>
            <a:noAutofit/>
          </a:bodyPr>
          <a:lstStyle/>
          <a:p>
            <a:pPr algn="l"/>
            <a:r>
              <a:rPr lang="en-US" sz="8000" dirty="0" smtClean="0">
                <a:solidFill>
                  <a:schemeClr val="bg1"/>
                </a:solidFill>
                <a:latin typeface="Lao UI" panose="020B0502040204020203" pitchFamily="34" charset="0"/>
                <a:cs typeface="Lao UI" panose="020B0502040204020203" pitchFamily="34" charset="0"/>
              </a:rPr>
              <a:t>Behavioral Economics in Agriculture</a:t>
            </a:r>
          </a:p>
        </p:txBody>
      </p:sp>
      <p:sp>
        <p:nvSpPr>
          <p:cNvPr id="5" name="Text Placeholder 4"/>
          <p:cNvSpPr>
            <a:spLocks noGrp="1"/>
          </p:cNvSpPr>
          <p:nvPr>
            <p:ph type="body" sz="quarter" idx="11"/>
          </p:nvPr>
        </p:nvSpPr>
        <p:spPr>
          <a:xfrm>
            <a:off x="752998" y="4399152"/>
            <a:ext cx="6713165" cy="654050"/>
          </a:xfrm>
        </p:spPr>
        <p:txBody>
          <a:bodyPr/>
          <a:lstStyle/>
          <a:p>
            <a:pPr algn="l"/>
            <a:r>
              <a:rPr lang="en-US" dirty="0" smtClean="0">
                <a:solidFill>
                  <a:schemeClr val="bg1"/>
                </a:solidFill>
              </a:rPr>
              <a:t>Ray Massey</a:t>
            </a:r>
          </a:p>
          <a:p>
            <a:pPr algn="l"/>
            <a:r>
              <a:rPr lang="en-US" dirty="0" smtClean="0">
                <a:solidFill>
                  <a:schemeClr val="bg1"/>
                </a:solidFill>
              </a:rPr>
              <a:t>Professor, Agricultural Economics </a:t>
            </a:r>
            <a:endParaRPr lang="en-US" dirty="0">
              <a:solidFill>
                <a:schemeClr val="bg1"/>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3263" y="0"/>
            <a:ext cx="5068737" cy="68580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499006"/>
            <a:ext cx="4327071" cy="1358993"/>
          </a:xfrm>
          <a:prstGeom prst="rect">
            <a:avLst/>
          </a:prstGeom>
        </p:spPr>
      </p:pic>
    </p:spTree>
    <p:extLst>
      <p:ext uri="{BB962C8B-B14F-4D97-AF65-F5344CB8AC3E}">
        <p14:creationId xmlns:p14="http://schemas.microsoft.com/office/powerpoint/2010/main" val="3549312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Defaults in Agriculture</a:t>
            </a:r>
            <a:endParaRPr lang="en-US" dirty="0"/>
          </a:p>
        </p:txBody>
      </p:sp>
      <p:sp>
        <p:nvSpPr>
          <p:cNvPr id="3" name="Content Placeholder 2"/>
          <p:cNvSpPr>
            <a:spLocks noGrp="1"/>
          </p:cNvSpPr>
          <p:nvPr>
            <p:ph idx="1"/>
          </p:nvPr>
        </p:nvSpPr>
        <p:spPr/>
        <p:txBody>
          <a:bodyPr>
            <a:normAutofit lnSpcReduction="10000"/>
          </a:bodyPr>
          <a:lstStyle/>
          <a:p>
            <a:r>
              <a:rPr lang="en-US" dirty="0" smtClean="0"/>
              <a:t>Commodity Checkoff Programs</a:t>
            </a:r>
          </a:p>
          <a:p>
            <a:pPr lvl="1"/>
            <a:r>
              <a:rPr lang="en-US" dirty="0" smtClean="0"/>
              <a:t>Paying is automatic when selling</a:t>
            </a:r>
          </a:p>
          <a:p>
            <a:pPr lvl="1"/>
            <a:r>
              <a:rPr lang="en-US" dirty="0" smtClean="0"/>
              <a:t>A refund must be requested</a:t>
            </a:r>
          </a:p>
          <a:p>
            <a:r>
              <a:rPr lang="en-US" dirty="0" smtClean="0"/>
              <a:t>Subscriptions</a:t>
            </a:r>
          </a:p>
          <a:p>
            <a:pPr lvl="1"/>
            <a:r>
              <a:rPr lang="en-US" dirty="0" smtClean="0"/>
              <a:t>Initial signup</a:t>
            </a:r>
          </a:p>
          <a:p>
            <a:pPr lvl="1"/>
            <a:r>
              <a:rPr lang="en-US" dirty="0" smtClean="0"/>
              <a:t>Subsequent renewals are automatic.</a:t>
            </a:r>
          </a:p>
          <a:p>
            <a:pPr lvl="1"/>
            <a:endParaRPr lang="en-US" dirty="0"/>
          </a:p>
          <a:p>
            <a:r>
              <a:rPr lang="en-US" dirty="0" smtClean="0"/>
              <a:t>Takes advantage of the power of inertia, or Status Quo Bias.</a:t>
            </a:r>
            <a:endParaRPr lang="en-US" dirty="0"/>
          </a:p>
        </p:txBody>
      </p:sp>
    </p:spTree>
    <p:extLst>
      <p:ext uri="{BB962C8B-B14F-4D97-AF65-F5344CB8AC3E}">
        <p14:creationId xmlns:p14="http://schemas.microsoft.com/office/powerpoint/2010/main" val="1359612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Quo Bias</a:t>
            </a:r>
            <a:endParaRPr lang="en-US" dirty="0"/>
          </a:p>
        </p:txBody>
      </p:sp>
      <p:sp>
        <p:nvSpPr>
          <p:cNvPr id="3" name="Content Placeholder 2"/>
          <p:cNvSpPr>
            <a:spLocks noGrp="1"/>
          </p:cNvSpPr>
          <p:nvPr>
            <p:ph idx="1"/>
          </p:nvPr>
        </p:nvSpPr>
        <p:spPr>
          <a:xfrm>
            <a:off x="439783" y="2481944"/>
            <a:ext cx="7208520" cy="4525963"/>
          </a:xfrm>
        </p:spPr>
        <p:txBody>
          <a:bodyPr>
            <a:normAutofit/>
          </a:bodyPr>
          <a:lstStyle/>
          <a:p>
            <a:pPr marL="633222" indent="-514350">
              <a:buFont typeface="+mj-lt"/>
              <a:buAutoNum type="alphaUcPeriod"/>
            </a:pPr>
            <a:r>
              <a:rPr lang="en-US" dirty="0" smtClean="0"/>
              <a:t>I have never accepted such an offer.</a:t>
            </a:r>
          </a:p>
          <a:p>
            <a:pPr marL="633222" indent="-514350">
              <a:buFont typeface="+mj-lt"/>
              <a:buAutoNum type="alphaUcPeriod"/>
            </a:pPr>
            <a:r>
              <a:rPr lang="en-US" dirty="0" smtClean="0"/>
              <a:t>I have accepted such an offer and cancelled after the first month.</a:t>
            </a:r>
          </a:p>
          <a:p>
            <a:pPr marL="633222" indent="-514350">
              <a:buFont typeface="+mj-lt"/>
              <a:buAutoNum type="alphaUcPeriod"/>
            </a:pPr>
            <a:r>
              <a:rPr lang="en-US" dirty="0" smtClean="0"/>
              <a:t>I have accepted such an offer and did not cancel as soon as planned.</a:t>
            </a:r>
            <a:endParaRPr lang="en-US" dirty="0"/>
          </a:p>
        </p:txBody>
      </p:sp>
      <p:sp>
        <p:nvSpPr>
          <p:cNvPr id="4" name="Rectangle 3"/>
          <p:cNvSpPr/>
          <p:nvPr/>
        </p:nvSpPr>
        <p:spPr>
          <a:xfrm>
            <a:off x="513804" y="1028846"/>
            <a:ext cx="11068595" cy="1200329"/>
          </a:xfrm>
          <a:prstGeom prst="rect">
            <a:avLst/>
          </a:prstGeom>
        </p:spPr>
        <p:txBody>
          <a:bodyPr wrap="square">
            <a:spAutoFit/>
          </a:bodyPr>
          <a:lstStyle/>
          <a:p>
            <a:pPr marL="118872" indent="0">
              <a:buNone/>
            </a:pPr>
            <a:r>
              <a:rPr lang="en-US" sz="3600" dirty="0"/>
              <a:t>First month free. Monthly subscription of $15 after that. You can cancel at any time. </a:t>
            </a:r>
          </a:p>
        </p:txBody>
      </p:sp>
    </p:spTree>
    <p:extLst>
      <p:ext uri="{BB962C8B-B14F-4D97-AF65-F5344CB8AC3E}">
        <p14:creationId xmlns:p14="http://schemas.microsoft.com/office/powerpoint/2010/main" val="195673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more always better?</a:t>
            </a:r>
            <a:endParaRPr lang="en-US" dirty="0"/>
          </a:p>
        </p:txBody>
      </p:sp>
      <p:pic>
        <p:nvPicPr>
          <p:cNvPr id="6" name="Picture 2" descr="Image result for AGRICULTURAL &amp; APPLIED ECONOMICS MIZZO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25990" y="6286622"/>
            <a:ext cx="842010" cy="5467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8264" y="1066801"/>
            <a:ext cx="7068991" cy="5058639"/>
          </a:xfrm>
          <a:prstGeom prst="rect">
            <a:avLst/>
          </a:prstGeom>
        </p:spPr>
      </p:pic>
    </p:spTree>
    <p:extLst>
      <p:ext uri="{BB962C8B-B14F-4D97-AF65-F5344CB8AC3E}">
        <p14:creationId xmlns:p14="http://schemas.microsoft.com/office/powerpoint/2010/main" val="4041387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Choice overload in agriculture</a:t>
            </a:r>
          </a:p>
        </p:txBody>
      </p:sp>
      <p:pic>
        <p:nvPicPr>
          <p:cNvPr id="6" name="Picture 2" descr="Image result for AGRICULTURAL &amp; APPLIED ECONOMICS MIZZO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25990" y="6286622"/>
            <a:ext cx="842010" cy="54676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830810" y="1219200"/>
            <a:ext cx="8530380" cy="4498444"/>
            <a:chOff x="156420" y="1132765"/>
            <a:chExt cx="8682780" cy="4650844"/>
          </a:xfrm>
        </p:grpSpPr>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b="10747"/>
            <a:stretch/>
          </p:blipFill>
          <p:spPr>
            <a:xfrm>
              <a:off x="156420" y="1132765"/>
              <a:ext cx="8682780" cy="4570835"/>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t="95547"/>
            <a:stretch/>
          </p:blipFill>
          <p:spPr>
            <a:xfrm>
              <a:off x="228600" y="5562600"/>
              <a:ext cx="8414934" cy="221009"/>
            </a:xfrm>
            <a:prstGeom prst="rect">
              <a:avLst/>
            </a:prstGeom>
          </p:spPr>
        </p:pic>
      </p:grpSp>
      <p:sp>
        <p:nvSpPr>
          <p:cNvPr id="8" name="Oval Callout 7"/>
          <p:cNvSpPr/>
          <p:nvPr/>
        </p:nvSpPr>
        <p:spPr>
          <a:xfrm>
            <a:off x="2828926" y="3275559"/>
            <a:ext cx="3690937" cy="977354"/>
          </a:xfrm>
          <a:prstGeom prst="wedgeEllipseCallout">
            <a:avLst>
              <a:gd name="adj1" fmla="val 36974"/>
              <a:gd name="adj2" fmla="val 187732"/>
            </a:avLst>
          </a:prstGeom>
          <a:solidFill>
            <a:srgbClr val="CCECFF">
              <a:alpha val="49804"/>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Page 1 of 34</a:t>
            </a:r>
          </a:p>
        </p:txBody>
      </p:sp>
    </p:spTree>
    <p:extLst>
      <p:ext uri="{BB962C8B-B14F-4D97-AF65-F5344CB8AC3E}">
        <p14:creationId xmlns:p14="http://schemas.microsoft.com/office/powerpoint/2010/main" val="405220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CRP Signup proposal</a:t>
            </a:r>
            <a:endParaRPr lang="en-US" dirty="0"/>
          </a:p>
        </p:txBody>
      </p:sp>
      <p:sp>
        <p:nvSpPr>
          <p:cNvPr id="3" name="Content Placeholder 2"/>
          <p:cNvSpPr>
            <a:spLocks noGrp="1"/>
          </p:cNvSpPr>
          <p:nvPr>
            <p:ph idx="1"/>
          </p:nvPr>
        </p:nvSpPr>
        <p:spPr>
          <a:xfrm>
            <a:off x="989704" y="1408176"/>
            <a:ext cx="10176734" cy="4992625"/>
          </a:xfrm>
        </p:spPr>
        <p:txBody>
          <a:bodyPr>
            <a:normAutofit fontScale="92500" lnSpcReduction="10000"/>
          </a:bodyPr>
          <a:lstStyle/>
          <a:p>
            <a:r>
              <a:rPr lang="en-US" dirty="0" smtClean="0"/>
              <a:t>Current </a:t>
            </a:r>
            <a:r>
              <a:rPr lang="en-US" dirty="0"/>
              <a:t>enrollment </a:t>
            </a:r>
            <a:r>
              <a:rPr lang="en-US" dirty="0" smtClean="0"/>
              <a:t>process - farmers </a:t>
            </a:r>
            <a:r>
              <a:rPr lang="en-US" dirty="0"/>
              <a:t>compete </a:t>
            </a:r>
            <a:r>
              <a:rPr lang="en-US" dirty="0" smtClean="0"/>
              <a:t>on </a:t>
            </a:r>
            <a:r>
              <a:rPr lang="en-US" dirty="0"/>
              <a:t>the basis of their Environmental Benefit Index (EBI), which reflects the conservation practices they have agreed to </a:t>
            </a:r>
            <a:r>
              <a:rPr lang="en-US" dirty="0" smtClean="0"/>
              <a:t>implement. </a:t>
            </a:r>
          </a:p>
          <a:p>
            <a:pPr lvl="1"/>
            <a:r>
              <a:rPr lang="en-US" dirty="0" smtClean="0"/>
              <a:t>The </a:t>
            </a:r>
            <a:r>
              <a:rPr lang="en-US" dirty="0"/>
              <a:t>default starting point for the EBI is no conservation practices. </a:t>
            </a:r>
            <a:endParaRPr lang="en-US" dirty="0" smtClean="0"/>
          </a:p>
          <a:p>
            <a:pPr lvl="1"/>
            <a:r>
              <a:rPr lang="en-US" dirty="0" smtClean="0"/>
              <a:t>Farmers improve </a:t>
            </a:r>
            <a:r>
              <a:rPr lang="en-US" dirty="0"/>
              <a:t>their </a:t>
            </a:r>
            <a:r>
              <a:rPr lang="en-US" dirty="0" smtClean="0"/>
              <a:t>EBI by </a:t>
            </a:r>
            <a:r>
              <a:rPr lang="en-US" dirty="0"/>
              <a:t>agreeing to implement better, </a:t>
            </a:r>
            <a:r>
              <a:rPr lang="en-US" dirty="0" smtClean="0"/>
              <a:t>generally </a:t>
            </a:r>
            <a:r>
              <a:rPr lang="en-US" dirty="0"/>
              <a:t>more expensive, practices. </a:t>
            </a:r>
            <a:endParaRPr lang="en-US" dirty="0" smtClean="0"/>
          </a:p>
          <a:p>
            <a:r>
              <a:rPr lang="en-US" dirty="0" smtClean="0"/>
              <a:t>Possible change – set the </a:t>
            </a:r>
            <a:r>
              <a:rPr lang="en-US" dirty="0"/>
              <a:t>default starting point to the best practices and then </a:t>
            </a:r>
            <a:r>
              <a:rPr lang="en-US" dirty="0" smtClean="0"/>
              <a:t>allow </a:t>
            </a:r>
            <a:r>
              <a:rPr lang="en-US" dirty="0"/>
              <a:t>farmers to opt out of those practices.</a:t>
            </a:r>
          </a:p>
        </p:txBody>
      </p:sp>
    </p:spTree>
    <p:extLst>
      <p:ext uri="{BB962C8B-B14F-4D97-AF65-F5344CB8AC3E}">
        <p14:creationId xmlns:p14="http://schemas.microsoft.com/office/powerpoint/2010/main" val="2625254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a Good Nudge</a:t>
            </a:r>
            <a:endParaRPr lang="en-US" dirty="0"/>
          </a:p>
        </p:txBody>
      </p:sp>
      <p:graphicFrame>
        <p:nvGraphicFramePr>
          <p:cNvPr id="5" name="Diagram 4"/>
          <p:cNvGraphicFramePr/>
          <p:nvPr>
            <p:extLst>
              <p:ext uri="{D42A27DB-BD31-4B8C-83A1-F6EECF244321}">
                <p14:modId xmlns:p14="http://schemas.microsoft.com/office/powerpoint/2010/main" val="1135238562"/>
              </p:ext>
            </p:extLst>
          </p:nvPr>
        </p:nvGraphicFramePr>
        <p:xfrm>
          <a:off x="1752600" y="1397000"/>
          <a:ext cx="8305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04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 the Users’ Objectives</a:t>
            </a:r>
            <a:endParaRPr lang="en-US" dirty="0"/>
          </a:p>
        </p:txBody>
      </p:sp>
      <p:pic>
        <p:nvPicPr>
          <p:cNvPr id="10246" name="Picture 6" descr="Image result for smart electric meters"/>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a:stretch/>
        </p:blipFill>
        <p:spPr bwMode="auto">
          <a:xfrm>
            <a:off x="1828800" y="1752599"/>
            <a:ext cx="3886200" cy="3862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48" name="Picture 8" descr="Image result for smart electric me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4795" y="1712338"/>
            <a:ext cx="3697862" cy="36978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44" name="Picture 4" descr="Image result for smart electric meter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5545" y="3636817"/>
            <a:ext cx="4558145" cy="313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7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a Good Nudge</a:t>
            </a:r>
            <a:endParaRPr lang="en-US" dirty="0"/>
          </a:p>
        </p:txBody>
      </p:sp>
      <p:graphicFrame>
        <p:nvGraphicFramePr>
          <p:cNvPr id="5" name="Diagram 4"/>
          <p:cNvGraphicFramePr/>
          <p:nvPr>
            <p:extLst/>
          </p:nvPr>
        </p:nvGraphicFramePr>
        <p:xfrm>
          <a:off x="1752600" y="1397000"/>
          <a:ext cx="83058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222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Optimism and Overconfidence</a:t>
            </a:r>
            <a:endParaRPr lang="en-US" dirty="0"/>
          </a:p>
        </p:txBody>
      </p:sp>
      <p:sp>
        <p:nvSpPr>
          <p:cNvPr id="3" name="Content Placeholder 2"/>
          <p:cNvSpPr>
            <a:spLocks noGrp="1"/>
          </p:cNvSpPr>
          <p:nvPr>
            <p:ph idx="1"/>
          </p:nvPr>
        </p:nvSpPr>
        <p:spPr/>
        <p:txBody>
          <a:bodyPr/>
          <a:lstStyle/>
          <a:p>
            <a:pPr marL="118872" indent="0">
              <a:buNone/>
            </a:pPr>
            <a:r>
              <a:rPr lang="en-US" dirty="0" smtClean="0"/>
              <a:t>I think my driving skills are________.</a:t>
            </a:r>
          </a:p>
          <a:p>
            <a:pPr marL="971550" lvl="1" indent="-514350">
              <a:buFont typeface="+mj-lt"/>
              <a:buAutoNum type="alphaUcPeriod"/>
            </a:pPr>
            <a:r>
              <a:rPr lang="en-US" dirty="0" smtClean="0"/>
              <a:t>Below average</a:t>
            </a:r>
          </a:p>
          <a:p>
            <a:pPr marL="971550" lvl="1" indent="-514350">
              <a:buFont typeface="+mj-lt"/>
              <a:buAutoNum type="alphaUcPeriod"/>
            </a:pPr>
            <a:r>
              <a:rPr lang="en-US" dirty="0" smtClean="0"/>
              <a:t>Average </a:t>
            </a:r>
          </a:p>
          <a:p>
            <a:pPr marL="971550" lvl="1" indent="-514350">
              <a:buFont typeface="+mj-lt"/>
              <a:buAutoNum type="alphaUcPeriod"/>
            </a:pPr>
            <a:r>
              <a:rPr lang="en-US" dirty="0" smtClean="0"/>
              <a:t>Above average</a:t>
            </a:r>
          </a:p>
        </p:txBody>
      </p:sp>
    </p:spTree>
    <p:extLst>
      <p:ext uri="{BB962C8B-B14F-4D97-AF65-F5344CB8AC3E}">
        <p14:creationId xmlns:p14="http://schemas.microsoft.com/office/powerpoint/2010/main" val="181464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descr="Related image"/>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384550" y="1752600"/>
            <a:ext cx="7283450" cy="51069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images.fastcompany.net/image/upload/w_596,c_limit,q_auto:best,f_auto,fl_lossy/fc/3037679-inline-i-2-towelsign-1.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551710" y="0"/>
            <a:ext cx="3616823" cy="192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0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Objectives</a:t>
            </a:r>
            <a:endParaRPr lang="en-US" dirty="0"/>
          </a:p>
        </p:txBody>
      </p:sp>
      <p:sp>
        <p:nvSpPr>
          <p:cNvPr id="3" name="Content Placeholder 2"/>
          <p:cNvSpPr>
            <a:spLocks noGrp="1"/>
          </p:cNvSpPr>
          <p:nvPr>
            <p:ph idx="1"/>
          </p:nvPr>
        </p:nvSpPr>
        <p:spPr/>
        <p:txBody>
          <a:bodyPr>
            <a:normAutofit/>
          </a:bodyPr>
          <a:lstStyle/>
          <a:p>
            <a:r>
              <a:rPr lang="en-US" dirty="0" smtClean="0"/>
              <a:t>Present ideas and book suggestions on how people are influenced when they make decisions.</a:t>
            </a:r>
          </a:p>
          <a:p>
            <a:r>
              <a:rPr lang="en-US" dirty="0" smtClean="0"/>
              <a:t>Show how these concepts are used in agriculture.</a:t>
            </a:r>
          </a:p>
          <a:p>
            <a:r>
              <a:rPr lang="en-US" dirty="0" smtClean="0"/>
              <a:t>Illustrate how to use this type of information.</a:t>
            </a:r>
          </a:p>
          <a:p>
            <a:pPr lvl="1"/>
            <a:endParaRPr lang="en-US" dirty="0"/>
          </a:p>
        </p:txBody>
      </p:sp>
    </p:spTree>
    <p:custDataLst>
      <p:tags r:id="rId1"/>
    </p:custDataLst>
    <p:extLst>
      <p:ext uri="{BB962C8B-B14F-4D97-AF65-F5344CB8AC3E}">
        <p14:creationId xmlns:p14="http://schemas.microsoft.com/office/powerpoint/2010/main" val="185760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6" name="Picture 18" descr="Image result for certified ang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157" y="4754062"/>
            <a:ext cx="17240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Image result for farm signs certifi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98342" y="1161695"/>
            <a:ext cx="2133601" cy="220898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Agricultural Water Quality Certification Program"/>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5782908" y="1367900"/>
            <a:ext cx="3515434" cy="4625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Peer pressure/pleasure</a:t>
            </a:r>
            <a:endParaRPr lang="en-US" dirty="0"/>
          </a:p>
        </p:txBody>
      </p:sp>
      <p:pic>
        <p:nvPicPr>
          <p:cNvPr id="10" name="Picture 10" descr="Image result for agriculture certificati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1800" y="4158869"/>
            <a:ext cx="1712847" cy="1722899"/>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Image result for farm signs certifie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30965" y="1200305"/>
            <a:ext cx="2772653" cy="2079490"/>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Image result for farm signs certifie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72021" y="3952209"/>
            <a:ext cx="1846592" cy="246212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salmon saf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4326" y="1026005"/>
            <a:ext cx="15144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2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Norms in Agriculture</a:t>
            </a:r>
            <a:endParaRPr lang="en-US" dirty="0"/>
          </a:p>
        </p:txBody>
      </p:sp>
      <p:sp>
        <p:nvSpPr>
          <p:cNvPr id="3" name="Content Placeholder 2"/>
          <p:cNvSpPr>
            <a:spLocks noGrp="1"/>
          </p:cNvSpPr>
          <p:nvPr>
            <p:ph idx="1"/>
          </p:nvPr>
        </p:nvSpPr>
        <p:spPr/>
        <p:txBody>
          <a:bodyPr>
            <a:normAutofit fontScale="92500" lnSpcReduction="10000"/>
          </a:bodyPr>
          <a:lstStyle/>
          <a:p>
            <a:pPr marL="118872" indent="0">
              <a:buNone/>
            </a:pPr>
            <a:r>
              <a:rPr lang="en-US" dirty="0" smtClean="0"/>
              <a:t>In </a:t>
            </a:r>
            <a:r>
              <a:rPr lang="en-US" b="1" u="sng" dirty="0"/>
              <a:t>counties</a:t>
            </a:r>
            <a:r>
              <a:rPr lang="en-US" dirty="0"/>
              <a:t> where contract holders are substantially delayed in meeting their contractual </a:t>
            </a:r>
            <a:r>
              <a:rPr lang="en-US" dirty="0" smtClean="0"/>
              <a:t>obligations, notifying </a:t>
            </a:r>
            <a:r>
              <a:rPr lang="en-US" dirty="0"/>
              <a:t>contract holders about the high percentage of producers in their </a:t>
            </a:r>
            <a:r>
              <a:rPr lang="en-US" b="1" u="sng" dirty="0"/>
              <a:t>state</a:t>
            </a:r>
            <a:r>
              <a:rPr lang="en-US" dirty="0"/>
              <a:t> who are in compliance with their contracts could reduce the “late rate.” </a:t>
            </a:r>
            <a:endParaRPr lang="en-US" dirty="0" smtClean="0"/>
          </a:p>
          <a:p>
            <a:r>
              <a:rPr lang="en-US" dirty="0" smtClean="0"/>
              <a:t>use </a:t>
            </a:r>
            <a:r>
              <a:rPr lang="en-US" dirty="0"/>
              <a:t>comparison groups that the targeted participants care about, such as their neighbors in the county or other state residents, and to </a:t>
            </a:r>
            <a:endParaRPr lang="en-US" dirty="0" smtClean="0"/>
          </a:p>
          <a:p>
            <a:r>
              <a:rPr lang="en-US" dirty="0" smtClean="0"/>
              <a:t>make </a:t>
            </a:r>
            <a:r>
              <a:rPr lang="en-US" dirty="0"/>
              <a:t>clear that the desired behavior is common among members of those </a:t>
            </a:r>
            <a:r>
              <a:rPr lang="en-US" dirty="0" smtClean="0"/>
              <a:t>groups</a:t>
            </a:r>
            <a:endParaRPr lang="en-US" dirty="0"/>
          </a:p>
        </p:txBody>
      </p:sp>
    </p:spTree>
    <p:extLst>
      <p:ext uri="{BB962C8B-B14F-4D97-AF65-F5344CB8AC3E}">
        <p14:creationId xmlns:p14="http://schemas.microsoft.com/office/powerpoint/2010/main" val="266733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026" y="155448"/>
            <a:ext cx="6584373" cy="1252728"/>
          </a:xfrm>
        </p:spPr>
        <p:txBody>
          <a:bodyPr>
            <a:normAutofit fontScale="90000"/>
          </a:bodyPr>
          <a:lstStyle/>
          <a:p>
            <a:r>
              <a:rPr lang="en-US" dirty="0" smtClean="0"/>
              <a:t>Good book on Business Decision Making</a:t>
            </a:r>
            <a:endParaRPr lang="en-US" dirty="0"/>
          </a:p>
        </p:txBody>
      </p:sp>
      <p:pic>
        <p:nvPicPr>
          <p:cNvPr id="8194" name="Picture 2" descr="Image resul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7546" y="155448"/>
            <a:ext cx="4431877" cy="66294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3534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decision fram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6007"/>
          <a:stretch/>
        </p:blipFill>
        <p:spPr bwMode="auto">
          <a:xfrm>
            <a:off x="4139821" y="1333820"/>
            <a:ext cx="3737354" cy="3418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smtClean="0"/>
              <a:t>Reference Points</a:t>
            </a:r>
            <a:endParaRPr lang="en-US" dirty="0"/>
          </a:p>
        </p:txBody>
      </p:sp>
    </p:spTree>
    <p:custDataLst>
      <p:tags r:id="rId1"/>
    </p:custDataLst>
    <p:extLst>
      <p:ext uri="{BB962C8B-B14F-4D97-AF65-F5344CB8AC3E}">
        <p14:creationId xmlns:p14="http://schemas.microsoft.com/office/powerpoint/2010/main" val="1457485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ecision fram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6007"/>
          <a:stretch/>
        </p:blipFill>
        <p:spPr bwMode="auto">
          <a:xfrm>
            <a:off x="2320546" y="1686245"/>
            <a:ext cx="3737354" cy="341860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decision fram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166" r="32047"/>
          <a:stretch/>
        </p:blipFill>
        <p:spPr bwMode="auto">
          <a:xfrm>
            <a:off x="5724525" y="2023436"/>
            <a:ext cx="3714750" cy="3418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smtClean="0"/>
              <a:t>Reference Points</a:t>
            </a:r>
            <a:endParaRPr lang="en-US" dirty="0"/>
          </a:p>
        </p:txBody>
      </p:sp>
    </p:spTree>
    <p:custDataLst>
      <p:tags r:id="rId1"/>
    </p:custDataLst>
    <p:extLst>
      <p:ext uri="{BB962C8B-B14F-4D97-AF65-F5344CB8AC3E}">
        <p14:creationId xmlns:p14="http://schemas.microsoft.com/office/powerpoint/2010/main" val="1099780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Reference Points</a:t>
            </a:r>
            <a:endParaRPr lang="en-US" dirty="0"/>
          </a:p>
        </p:txBody>
      </p:sp>
      <p:pic>
        <p:nvPicPr>
          <p:cNvPr id="4" name="Picture 2" descr="Image result for decision fram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7826"/>
          <a:stretch/>
        </p:blipFill>
        <p:spPr bwMode="auto">
          <a:xfrm>
            <a:off x="929896" y="1133795"/>
            <a:ext cx="3537329" cy="3418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decision fram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166" r="33780"/>
          <a:stretch/>
        </p:blipFill>
        <p:spPr bwMode="auto">
          <a:xfrm>
            <a:off x="4333875" y="1470986"/>
            <a:ext cx="3524250" cy="341860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decision fram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6567"/>
          <a:stretch/>
        </p:blipFill>
        <p:spPr bwMode="auto">
          <a:xfrm>
            <a:off x="7448550" y="2191070"/>
            <a:ext cx="3675762" cy="34186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722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automobile mak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9100" y="439517"/>
            <a:ext cx="5216236" cy="61313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9493226">
            <a:off x="128193" y="2878835"/>
            <a:ext cx="4346579" cy="1252728"/>
          </a:xfrm>
        </p:spPr>
        <p:txBody>
          <a:bodyPr>
            <a:normAutofit/>
          </a:bodyPr>
          <a:lstStyle/>
          <a:p>
            <a:pPr lvl="1"/>
            <a:r>
              <a:rPr lang="en-US" sz="3600" b="1" dirty="0" smtClean="0"/>
              <a:t>Reference Points</a:t>
            </a:r>
            <a:endParaRPr lang="en-US" sz="3600" b="1" dirty="0"/>
          </a:p>
        </p:txBody>
      </p:sp>
      <p:sp>
        <p:nvSpPr>
          <p:cNvPr id="4" name="Oval 3"/>
          <p:cNvSpPr/>
          <p:nvPr/>
        </p:nvSpPr>
        <p:spPr>
          <a:xfrm>
            <a:off x="6120245" y="2617929"/>
            <a:ext cx="1475510" cy="14656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20848" y="979053"/>
            <a:ext cx="6353175" cy="4743450"/>
          </a:xfrm>
          <a:prstGeom prst="rect">
            <a:avLst/>
          </a:prstGeom>
        </p:spPr>
      </p:pic>
    </p:spTree>
    <p:custDataLst>
      <p:tags r:id="rId1"/>
    </p:custDataLst>
    <p:extLst>
      <p:ext uri="{BB962C8B-B14F-4D97-AF65-F5344CB8AC3E}">
        <p14:creationId xmlns:p14="http://schemas.microsoft.com/office/powerpoint/2010/main" val="31181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81200" y="274638"/>
            <a:ext cx="8229600" cy="1251062"/>
          </a:xfrm>
        </p:spPr>
        <p:txBody>
          <a:bodyPr>
            <a:normAutofit/>
          </a:bodyPr>
          <a:lstStyle/>
          <a:p>
            <a:r>
              <a:rPr lang="en-US" dirty="0" smtClean="0"/>
              <a:t>Which would you choose?</a:t>
            </a:r>
            <a:endParaRPr lang="en-US" dirty="0"/>
          </a:p>
        </p:txBody>
      </p:sp>
      <p:sp>
        <p:nvSpPr>
          <p:cNvPr id="3" name="TPAnswers"/>
          <p:cNvSpPr>
            <a:spLocks noGrp="1"/>
          </p:cNvSpPr>
          <p:nvPr>
            <p:ph type="body" idx="1"/>
            <p:custDataLst>
              <p:tags r:id="rId2"/>
            </p:custDataLst>
          </p:nvPr>
        </p:nvSpPr>
        <p:spPr>
          <a:xfrm>
            <a:off x="597349" y="1549906"/>
            <a:ext cx="6527800" cy="4068763"/>
          </a:xfrm>
        </p:spPr>
        <p:txBody>
          <a:bodyPr vert="horz" lIns="91440" tIns="45720" rIns="91440" bIns="45720" rtlCol="0">
            <a:noAutofit/>
          </a:bodyPr>
          <a:lstStyle/>
          <a:p>
            <a:pPr marL="633222" indent="-514350">
              <a:buFont typeface="+mj-lt"/>
              <a:buAutoNum type="alphaUcPeriod"/>
            </a:pPr>
            <a:r>
              <a:rPr lang="en-US" dirty="0" smtClean="0"/>
              <a:t>Get $900 for sure</a:t>
            </a:r>
          </a:p>
          <a:p>
            <a:pPr marL="633222" indent="-514350">
              <a:buFont typeface="+mj-lt"/>
              <a:buAutoNum type="alphaUcPeriod"/>
            </a:pPr>
            <a:r>
              <a:rPr lang="en-US" dirty="0" smtClean="0"/>
              <a:t>90% chance to get $1000; </a:t>
            </a:r>
          </a:p>
          <a:p>
            <a:pPr marL="344488" indent="0" defTabSz="688975">
              <a:buNone/>
            </a:pPr>
            <a:r>
              <a:rPr lang="en-US" dirty="0"/>
              <a:t>	</a:t>
            </a:r>
            <a:r>
              <a:rPr lang="en-US" dirty="0" smtClean="0"/>
              <a:t>10% chance to get $0</a:t>
            </a:r>
            <a:endParaRPr lang="en-US" dirty="0"/>
          </a:p>
        </p:txBody>
      </p:sp>
    </p:spTree>
    <p:custDataLst>
      <p:tags r:id="rId1"/>
    </p:custDataLst>
    <p:extLst>
      <p:ext uri="{BB962C8B-B14F-4D97-AF65-F5344CB8AC3E}">
        <p14:creationId xmlns:p14="http://schemas.microsoft.com/office/powerpoint/2010/main" val="839390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81200" y="274638"/>
            <a:ext cx="8229600" cy="1251062"/>
          </a:xfrm>
        </p:spPr>
        <p:txBody>
          <a:bodyPr>
            <a:normAutofit/>
          </a:bodyPr>
          <a:lstStyle/>
          <a:p>
            <a:r>
              <a:rPr lang="en-US" dirty="0" smtClean="0"/>
              <a:t>Which would you choose?</a:t>
            </a:r>
            <a:endParaRPr lang="en-US" dirty="0"/>
          </a:p>
        </p:txBody>
      </p:sp>
      <p:sp>
        <p:nvSpPr>
          <p:cNvPr id="3" name="TPAnswers"/>
          <p:cNvSpPr>
            <a:spLocks noGrp="1"/>
          </p:cNvSpPr>
          <p:nvPr>
            <p:ph type="body" idx="1"/>
            <p:custDataLst>
              <p:tags r:id="rId2"/>
            </p:custDataLst>
          </p:nvPr>
        </p:nvSpPr>
        <p:spPr>
          <a:xfrm>
            <a:off x="565075" y="1608270"/>
            <a:ext cx="6908800" cy="4525963"/>
          </a:xfrm>
        </p:spPr>
        <p:txBody>
          <a:bodyPr vert="horz" lIns="91440" tIns="45720" rIns="91440" bIns="45720" rtlCol="0">
            <a:noAutofit/>
          </a:bodyPr>
          <a:lstStyle/>
          <a:p>
            <a:pPr marL="633222" indent="-514350">
              <a:buFont typeface="+mj-lt"/>
              <a:buAutoNum type="alphaUcPeriod"/>
            </a:pPr>
            <a:r>
              <a:rPr lang="en-US" dirty="0" smtClean="0"/>
              <a:t>Lose $900 for sure</a:t>
            </a:r>
          </a:p>
          <a:p>
            <a:pPr marL="633222" indent="-514350">
              <a:buFont typeface="+mj-lt"/>
              <a:buAutoNum type="alphaUcPeriod"/>
            </a:pPr>
            <a:r>
              <a:rPr lang="en-US" dirty="0" smtClean="0"/>
              <a:t>90% chance to lose $1000; </a:t>
            </a:r>
          </a:p>
          <a:p>
            <a:pPr marL="118872" indent="0" defTabSz="344488">
              <a:buNone/>
            </a:pPr>
            <a:r>
              <a:rPr lang="en-US" dirty="0"/>
              <a:t>	</a:t>
            </a:r>
            <a:r>
              <a:rPr lang="en-US" dirty="0" smtClean="0"/>
              <a:t>	10% chance to get $0.</a:t>
            </a:r>
            <a:endParaRPr lang="en-US" dirty="0"/>
          </a:p>
        </p:txBody>
      </p:sp>
    </p:spTree>
    <p:custDataLst>
      <p:tags r:id="rId1"/>
    </p:custDataLst>
    <p:extLst>
      <p:ext uri="{BB962C8B-B14F-4D97-AF65-F5344CB8AC3E}">
        <p14:creationId xmlns:p14="http://schemas.microsoft.com/office/powerpoint/2010/main" val="3033602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Insights</a:t>
            </a:r>
            <a:endParaRPr lang="en-US" dirty="0"/>
          </a:p>
        </p:txBody>
      </p:sp>
      <p:sp>
        <p:nvSpPr>
          <p:cNvPr id="3" name="Content Placeholder 2"/>
          <p:cNvSpPr>
            <a:spLocks noGrp="1"/>
          </p:cNvSpPr>
          <p:nvPr>
            <p:ph idx="1"/>
          </p:nvPr>
        </p:nvSpPr>
        <p:spPr>
          <a:xfrm>
            <a:off x="609600" y="1524001"/>
            <a:ext cx="11105478" cy="4625609"/>
          </a:xfrm>
        </p:spPr>
        <p:txBody>
          <a:bodyPr>
            <a:noAutofit/>
          </a:bodyPr>
          <a:lstStyle/>
          <a:p>
            <a:r>
              <a:rPr lang="en-US" sz="2800" dirty="0"/>
              <a:t>Problem 1. Get $900 for sure OR 90% chance to get $1000.</a:t>
            </a:r>
          </a:p>
          <a:p>
            <a:pPr lvl="1"/>
            <a:r>
              <a:rPr lang="en-US" sz="2400" dirty="0" smtClean="0"/>
              <a:t>Either choice has </a:t>
            </a:r>
            <a:r>
              <a:rPr lang="en-US" sz="2400" dirty="0"/>
              <a:t>the same expected value.</a:t>
            </a:r>
          </a:p>
          <a:p>
            <a:pPr lvl="1"/>
            <a:r>
              <a:rPr lang="en-US" sz="2400" dirty="0"/>
              <a:t>Most chose $900 for sure because they are </a:t>
            </a:r>
            <a:r>
              <a:rPr lang="en-US" sz="2400" b="1" dirty="0"/>
              <a:t>risk averse</a:t>
            </a:r>
            <a:r>
              <a:rPr lang="en-US" sz="2400" dirty="0"/>
              <a:t> when gains are possible.</a:t>
            </a:r>
          </a:p>
          <a:p>
            <a:pPr lvl="1"/>
            <a:endParaRPr lang="en-US" sz="1600" dirty="0"/>
          </a:p>
          <a:p>
            <a:r>
              <a:rPr lang="en-US" sz="2800" dirty="0"/>
              <a:t>Problem 2. Lose $900 for sure OR 90% chance to lose $1000.</a:t>
            </a:r>
          </a:p>
          <a:p>
            <a:pPr lvl="1"/>
            <a:r>
              <a:rPr lang="en-US" sz="2400" dirty="0" smtClean="0"/>
              <a:t>Either choice has the </a:t>
            </a:r>
            <a:r>
              <a:rPr lang="en-US" sz="2400" dirty="0"/>
              <a:t>same expected value.</a:t>
            </a:r>
          </a:p>
          <a:p>
            <a:pPr lvl="1"/>
            <a:r>
              <a:rPr lang="en-US" sz="2400" dirty="0"/>
              <a:t>Most choose the gamble because they are </a:t>
            </a:r>
            <a:r>
              <a:rPr lang="en-US" sz="2400" b="1" dirty="0"/>
              <a:t>loss averse</a:t>
            </a:r>
            <a:r>
              <a:rPr lang="en-US" sz="2400" dirty="0"/>
              <a:t> when losses are possible.</a:t>
            </a:r>
          </a:p>
          <a:p>
            <a:pPr lvl="1"/>
            <a:endParaRPr lang="en-US" sz="2400" dirty="0"/>
          </a:p>
        </p:txBody>
      </p:sp>
    </p:spTree>
    <p:extLst>
      <p:ext uri="{BB962C8B-B14F-4D97-AF65-F5344CB8AC3E}">
        <p14:creationId xmlns:p14="http://schemas.microsoft.com/office/powerpoint/2010/main" val="50196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2095026">
            <a:off x="3709864" y="-474127"/>
            <a:ext cx="5444479" cy="8065900"/>
          </a:xfrm>
          <a:prstGeom prst="rect">
            <a:avLst/>
          </a:prstGeom>
        </p:spPr>
      </p:pic>
    </p:spTree>
    <p:custDataLst>
      <p:tags r:id="rId1"/>
    </p:custDataLst>
    <p:extLst>
      <p:ext uri="{BB962C8B-B14F-4D97-AF65-F5344CB8AC3E}">
        <p14:creationId xmlns:p14="http://schemas.microsoft.com/office/powerpoint/2010/main" val="2709140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p:cNvSpPr>
            <a:spLocks noGrp="1"/>
          </p:cNvSpPr>
          <p:nvPr>
            <p:ph type="title"/>
          </p:nvPr>
        </p:nvSpPr>
        <p:spPr>
          <a:xfrm>
            <a:off x="1981200" y="152400"/>
            <a:ext cx="8229600" cy="1251062"/>
          </a:xfrm>
        </p:spPr>
        <p:txBody>
          <a:bodyPr>
            <a:normAutofit fontScale="90000"/>
          </a:bodyPr>
          <a:lstStyle/>
          <a:p>
            <a:r>
              <a:rPr lang="en-US" dirty="0" smtClean="0"/>
              <a:t>You are offered a gamble on the toss of a coin.</a:t>
            </a:r>
            <a:endParaRPr lang="en-US" dirty="0"/>
          </a:p>
        </p:txBody>
      </p:sp>
      <p:sp>
        <p:nvSpPr>
          <p:cNvPr id="3" name="TPAnswers"/>
          <p:cNvSpPr>
            <a:spLocks noGrp="1"/>
          </p:cNvSpPr>
          <p:nvPr>
            <p:ph type="body" idx="1"/>
            <p:custDataLst>
              <p:tags r:id="rId2"/>
            </p:custDataLst>
          </p:nvPr>
        </p:nvSpPr>
        <p:spPr>
          <a:xfrm>
            <a:off x="862405" y="3257775"/>
            <a:ext cx="4114800" cy="2720609"/>
          </a:xfrm>
        </p:spPr>
        <p:txBody>
          <a:bodyPr>
            <a:noAutofit/>
          </a:bodyPr>
          <a:lstStyle/>
          <a:p>
            <a:pPr marL="633222" indent="-514350">
              <a:buFont typeface="+mj-lt"/>
              <a:buAutoNum type="alphaUcPeriod"/>
            </a:pPr>
            <a:r>
              <a:rPr lang="en-US" dirty="0" smtClean="0"/>
              <a:t>Accept the offer.</a:t>
            </a:r>
          </a:p>
          <a:p>
            <a:pPr marL="633222" indent="-514350">
              <a:buFont typeface="Wingdings 2"/>
              <a:buAutoNum type="alphaUcPeriod"/>
            </a:pPr>
            <a:r>
              <a:rPr lang="en-US" dirty="0" smtClean="0"/>
              <a:t>Reject the offer.</a:t>
            </a:r>
            <a:endParaRPr lang="en-US" dirty="0"/>
          </a:p>
        </p:txBody>
      </p:sp>
      <p:sp>
        <p:nvSpPr>
          <p:cNvPr id="7" name="TextBox 6"/>
          <p:cNvSpPr txBox="1"/>
          <p:nvPr/>
        </p:nvSpPr>
        <p:spPr>
          <a:xfrm>
            <a:off x="862405" y="1847261"/>
            <a:ext cx="4506362" cy="1200329"/>
          </a:xfrm>
          <a:prstGeom prst="rect">
            <a:avLst/>
          </a:prstGeom>
          <a:noFill/>
        </p:spPr>
        <p:txBody>
          <a:bodyPr wrap="none" rtlCol="0">
            <a:spAutoFit/>
          </a:bodyPr>
          <a:lstStyle/>
          <a:p>
            <a:r>
              <a:rPr lang="en-US" sz="3600" dirty="0"/>
              <a:t>Heads: you lose $100</a:t>
            </a:r>
          </a:p>
          <a:p>
            <a:r>
              <a:rPr lang="en-US" sz="3600" dirty="0"/>
              <a:t>Tails: you win $150</a:t>
            </a:r>
          </a:p>
        </p:txBody>
      </p:sp>
    </p:spTree>
    <p:custDataLst>
      <p:tags r:id="rId1"/>
    </p:custDataLst>
    <p:extLst>
      <p:ext uri="{BB962C8B-B14F-4D97-AF65-F5344CB8AC3E}">
        <p14:creationId xmlns:p14="http://schemas.microsoft.com/office/powerpoint/2010/main" val="252575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40" y="1646240"/>
            <a:ext cx="8137520" cy="4068760"/>
          </a:xfrm>
          <a:prstGeom prst="rect">
            <a:avLst/>
          </a:prstGeom>
        </p:spPr>
      </p:pic>
      <p:sp>
        <p:nvSpPr>
          <p:cNvPr id="2" name="Title 1"/>
          <p:cNvSpPr>
            <a:spLocks noGrp="1"/>
          </p:cNvSpPr>
          <p:nvPr>
            <p:ph type="title"/>
          </p:nvPr>
        </p:nvSpPr>
        <p:spPr>
          <a:xfrm>
            <a:off x="1981200" y="277816"/>
            <a:ext cx="8610600" cy="1139825"/>
          </a:xfrm>
        </p:spPr>
        <p:txBody>
          <a:bodyPr>
            <a:normAutofit fontScale="90000"/>
          </a:bodyPr>
          <a:lstStyle/>
          <a:p>
            <a:r>
              <a:rPr lang="en-US" sz="4000" dirty="0"/>
              <a:t>People hate to lose things! “</a:t>
            </a:r>
            <a:r>
              <a:rPr lang="en-US" sz="3600" dirty="0"/>
              <a:t>Loss Aversion”</a:t>
            </a:r>
          </a:p>
        </p:txBody>
      </p:sp>
      <p:pic>
        <p:nvPicPr>
          <p:cNvPr id="6" name="Picture 2" descr="Image result for AGRICULTURAL &amp; APPLIED ECONOMICS MIZZOU"/>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25990" y="6286622"/>
            <a:ext cx="842010" cy="54676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905001" y="5105401"/>
            <a:ext cx="8266557" cy="923330"/>
            <a:chOff x="507471" y="3827297"/>
            <a:chExt cx="8314844" cy="832391"/>
          </a:xfrm>
          <a:solidFill>
            <a:schemeClr val="bg1"/>
          </a:solidFill>
        </p:grpSpPr>
        <p:sp>
          <p:nvSpPr>
            <p:cNvPr id="9" name="TextBox 8"/>
            <p:cNvSpPr txBox="1"/>
            <p:nvPr/>
          </p:nvSpPr>
          <p:spPr>
            <a:xfrm>
              <a:off x="507471" y="3827297"/>
              <a:ext cx="2559624" cy="832391"/>
            </a:xfrm>
            <a:prstGeom prst="rect">
              <a:avLst/>
            </a:prstGeom>
            <a:grpFill/>
          </p:spPr>
          <p:txBody>
            <a:bodyPr wrap="square" rtlCol="0">
              <a:spAutoFit/>
            </a:bodyPr>
            <a:lstStyle/>
            <a:p>
              <a:r>
                <a:rPr lang="es-HN" sz="5400" dirty="0">
                  <a:solidFill>
                    <a:srgbClr val="C00000"/>
                  </a:solidFill>
                </a:rPr>
                <a:t>   Loss</a:t>
              </a:r>
            </a:p>
          </p:txBody>
        </p:sp>
        <p:sp>
          <p:nvSpPr>
            <p:cNvPr id="10" name="TextBox 9"/>
            <p:cNvSpPr txBox="1"/>
            <p:nvPr/>
          </p:nvSpPr>
          <p:spPr>
            <a:xfrm>
              <a:off x="6516124" y="3827297"/>
              <a:ext cx="2306191" cy="832391"/>
            </a:xfrm>
            <a:prstGeom prst="rect">
              <a:avLst/>
            </a:prstGeom>
            <a:grpFill/>
          </p:spPr>
          <p:txBody>
            <a:bodyPr wrap="square" rtlCol="0">
              <a:spAutoFit/>
            </a:bodyPr>
            <a:lstStyle/>
            <a:p>
              <a:r>
                <a:rPr lang="es-HN" sz="5400" dirty="0">
                  <a:solidFill>
                    <a:schemeClr val="accent6">
                      <a:lumMod val="50000"/>
                    </a:schemeClr>
                  </a:solidFill>
                </a:rPr>
                <a:t> Gain</a:t>
              </a:r>
            </a:p>
          </p:txBody>
        </p:sp>
      </p:grpSp>
    </p:spTree>
    <p:extLst>
      <p:ext uri="{BB962C8B-B14F-4D97-AF65-F5344CB8AC3E}">
        <p14:creationId xmlns:p14="http://schemas.microsoft.com/office/powerpoint/2010/main" val="89312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Endowment Effect</a:t>
            </a:r>
            <a:endParaRPr lang="en-US" dirty="0"/>
          </a:p>
        </p:txBody>
      </p:sp>
      <p:sp>
        <p:nvSpPr>
          <p:cNvPr id="3" name="Content Placeholder 2"/>
          <p:cNvSpPr>
            <a:spLocks noGrp="1"/>
          </p:cNvSpPr>
          <p:nvPr>
            <p:ph idx="1"/>
          </p:nvPr>
        </p:nvSpPr>
        <p:spPr/>
        <p:txBody>
          <a:bodyPr/>
          <a:lstStyle/>
          <a:p>
            <a:r>
              <a:rPr lang="en-US" dirty="0" smtClean="0"/>
              <a:t>The Endowment Effect is an application of “loss aversion.”</a:t>
            </a:r>
          </a:p>
          <a:p>
            <a:r>
              <a:rPr lang="en-US" dirty="0" smtClean="0"/>
              <a:t>People will tend to pay more to </a:t>
            </a:r>
            <a:r>
              <a:rPr lang="en-US" dirty="0"/>
              <a:t>retain something they own than to obtain something they do not </a:t>
            </a:r>
            <a:r>
              <a:rPr lang="en-US" dirty="0" smtClean="0"/>
              <a:t>own.</a:t>
            </a:r>
            <a:endParaRPr lang="en-US" dirty="0"/>
          </a:p>
        </p:txBody>
      </p:sp>
    </p:spTree>
    <p:extLst>
      <p:ext uri="{BB962C8B-B14F-4D97-AF65-F5344CB8AC3E}">
        <p14:creationId xmlns:p14="http://schemas.microsoft.com/office/powerpoint/2010/main" val="4133809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Endowment Effects in Agriculture</a:t>
            </a:r>
            <a:endParaRPr lang="en-US" dirty="0"/>
          </a:p>
        </p:txBody>
      </p:sp>
      <p:sp>
        <p:nvSpPr>
          <p:cNvPr id="3" name="Content Placeholder 2"/>
          <p:cNvSpPr>
            <a:spLocks noGrp="1"/>
          </p:cNvSpPr>
          <p:nvPr>
            <p:ph idx="1"/>
          </p:nvPr>
        </p:nvSpPr>
        <p:spPr/>
        <p:txBody>
          <a:bodyPr>
            <a:normAutofit/>
          </a:bodyPr>
          <a:lstStyle/>
          <a:p>
            <a:r>
              <a:rPr lang="en-US" dirty="0" smtClean="0"/>
              <a:t>Landowners are reluctant to reduce rents because they view the current rent as an endowment.</a:t>
            </a:r>
          </a:p>
          <a:p>
            <a:r>
              <a:rPr lang="en-US" dirty="0" smtClean="0"/>
              <a:t>Farmers retain assets (especially land) longer than they should from a purely business perspective.</a:t>
            </a:r>
          </a:p>
          <a:p>
            <a:r>
              <a:rPr lang="en-US" dirty="0" smtClean="0"/>
              <a:t>Family living is particularly difficult to decrease because other members of the family see it as an expectation (an endowment).</a:t>
            </a:r>
          </a:p>
          <a:p>
            <a:endParaRPr lang="en-US" dirty="0" smtClean="0"/>
          </a:p>
          <a:p>
            <a:endParaRPr lang="en-US" dirty="0"/>
          </a:p>
        </p:txBody>
      </p:sp>
    </p:spTree>
    <p:extLst>
      <p:ext uri="{BB962C8B-B14F-4D97-AF65-F5344CB8AC3E}">
        <p14:creationId xmlns:p14="http://schemas.microsoft.com/office/powerpoint/2010/main" val="38654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Renegotiating a Contract</a:t>
            </a:r>
            <a:endParaRPr lang="en-US" dirty="0"/>
          </a:p>
        </p:txBody>
      </p:sp>
      <p:sp>
        <p:nvSpPr>
          <p:cNvPr id="3" name="Content Placeholder 2"/>
          <p:cNvSpPr>
            <a:spLocks noGrp="1"/>
          </p:cNvSpPr>
          <p:nvPr>
            <p:ph idx="1"/>
          </p:nvPr>
        </p:nvSpPr>
        <p:spPr>
          <a:xfrm>
            <a:off x="946672" y="1865599"/>
            <a:ext cx="9907793" cy="4513686"/>
          </a:xfrm>
        </p:spPr>
        <p:txBody>
          <a:bodyPr>
            <a:noAutofit/>
          </a:bodyPr>
          <a:lstStyle/>
          <a:p>
            <a:r>
              <a:rPr lang="en-US" sz="2200" dirty="0"/>
              <a:t>Proposed changes are viewed as a concession that one side makes to the other. </a:t>
            </a:r>
          </a:p>
          <a:p>
            <a:r>
              <a:rPr lang="en-US" sz="2200" dirty="0"/>
              <a:t>Concessions you make to me are your losses; your losses cause you more pain than any </a:t>
            </a:r>
            <a:r>
              <a:rPr lang="en-US" sz="2200" dirty="0" smtClean="0"/>
              <a:t>increased values I get cause </a:t>
            </a:r>
            <a:r>
              <a:rPr lang="en-US" sz="2200" dirty="0"/>
              <a:t>me pleasure.</a:t>
            </a:r>
          </a:p>
          <a:p>
            <a:r>
              <a:rPr lang="en-US" sz="2200" dirty="0"/>
              <a:t>When you demand a concession from me, they are my losses. You don’t appear to value my losses sufficiently (because your gain gives you less pleasure than the same loss causes me pain.)</a:t>
            </a:r>
          </a:p>
          <a:p>
            <a:r>
              <a:rPr lang="en-US" sz="2200" dirty="0"/>
              <a:t>Loss aversion creates an asymmetry that makes agreements difficult to reach.</a:t>
            </a:r>
          </a:p>
          <a:p>
            <a:r>
              <a:rPr lang="en-US" sz="2200" dirty="0"/>
              <a:t>Negotiations over a shrinking pie are difficult because they require an allocation of losses; an expanding pie is an allocation of gains.</a:t>
            </a:r>
          </a:p>
          <a:p>
            <a:endParaRPr lang="en-US" sz="2200" dirty="0"/>
          </a:p>
        </p:txBody>
      </p:sp>
      <p:sp>
        <p:nvSpPr>
          <p:cNvPr id="4" name="Rectangle 3"/>
          <p:cNvSpPr/>
          <p:nvPr/>
        </p:nvSpPr>
        <p:spPr>
          <a:xfrm>
            <a:off x="946673" y="1030120"/>
            <a:ext cx="10768405" cy="830997"/>
          </a:xfrm>
          <a:prstGeom prst="rect">
            <a:avLst/>
          </a:prstGeom>
        </p:spPr>
        <p:txBody>
          <a:bodyPr wrap="square">
            <a:spAutoFit/>
          </a:bodyPr>
          <a:lstStyle/>
          <a:p>
            <a:r>
              <a:rPr lang="en-US" sz="3200" dirty="0"/>
              <a:t>The existing contract term</a:t>
            </a:r>
            <a:r>
              <a:rPr lang="en-US" sz="4800" b="1" dirty="0"/>
              <a:t>s</a:t>
            </a:r>
            <a:r>
              <a:rPr lang="en-US" sz="3200" dirty="0"/>
              <a:t> are the “reference point</a:t>
            </a:r>
            <a:r>
              <a:rPr lang="en-US" sz="4800" b="1" dirty="0"/>
              <a:t>s</a:t>
            </a:r>
            <a:r>
              <a:rPr lang="en-US" sz="3200" dirty="0"/>
              <a:t>.”</a:t>
            </a:r>
          </a:p>
        </p:txBody>
      </p:sp>
    </p:spTree>
    <p:custDataLst>
      <p:tags r:id="rId1"/>
    </p:custDataLst>
    <p:extLst>
      <p:ext uri="{BB962C8B-B14F-4D97-AF65-F5344CB8AC3E}">
        <p14:creationId xmlns:p14="http://schemas.microsoft.com/office/powerpoint/2010/main" val="385205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Point</a:t>
            </a:r>
            <a:endParaRPr lang="en-US" dirty="0"/>
          </a:p>
        </p:txBody>
      </p:sp>
      <p:sp>
        <p:nvSpPr>
          <p:cNvPr id="3" name="Content Placeholder 2"/>
          <p:cNvSpPr>
            <a:spLocks noGrp="1"/>
          </p:cNvSpPr>
          <p:nvPr>
            <p:ph idx="1"/>
          </p:nvPr>
        </p:nvSpPr>
        <p:spPr/>
        <p:txBody>
          <a:bodyPr>
            <a:normAutofit/>
          </a:bodyPr>
          <a:lstStyle/>
          <a:p>
            <a:r>
              <a:rPr lang="en-US" dirty="0" smtClean="0"/>
              <a:t>Rental rates are falling but current landowners don’t think it is fair that their current rent falls as well. </a:t>
            </a:r>
          </a:p>
          <a:p>
            <a:pPr lvl="1"/>
            <a:r>
              <a:rPr lang="en-US" dirty="0" smtClean="0"/>
              <a:t>Their reference point is their existing rental payment rather than the going rental payment.</a:t>
            </a:r>
          </a:p>
          <a:p>
            <a:pPr lvl="1"/>
            <a:r>
              <a:rPr lang="en-US" dirty="0" smtClean="0"/>
              <a:t>Rental rates are falling but landowners costs have not decreased so they don’t think it fair that their rental charges go down. Their reference point is their existing rental charge.</a:t>
            </a:r>
          </a:p>
        </p:txBody>
      </p:sp>
    </p:spTree>
    <p:custDataLst>
      <p:tags r:id="rId1"/>
    </p:custDataLst>
    <p:extLst>
      <p:ext uri="{BB962C8B-B14F-4D97-AF65-F5344CB8AC3E}">
        <p14:creationId xmlns:p14="http://schemas.microsoft.com/office/powerpoint/2010/main" val="57398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Renegotiation </a:t>
            </a:r>
            <a:br>
              <a:rPr lang="en-US" dirty="0" smtClean="0"/>
            </a:br>
            <a:r>
              <a:rPr lang="en-US" dirty="0" smtClean="0"/>
              <a:t>(Decision Framing)</a:t>
            </a:r>
            <a:endParaRPr lang="en-US" dirty="0"/>
          </a:p>
        </p:txBody>
      </p:sp>
      <p:sp>
        <p:nvSpPr>
          <p:cNvPr id="3" name="Content Placeholder 2"/>
          <p:cNvSpPr>
            <a:spLocks noGrp="1"/>
          </p:cNvSpPr>
          <p:nvPr>
            <p:ph idx="1"/>
          </p:nvPr>
        </p:nvSpPr>
        <p:spPr/>
        <p:txBody>
          <a:bodyPr>
            <a:normAutofit lnSpcReduction="10000"/>
          </a:bodyPr>
          <a:lstStyle/>
          <a:p>
            <a:r>
              <a:rPr lang="en-US" dirty="0" smtClean="0"/>
              <a:t>Attempt to communicate your reference point and provide an anchor to the other side.</a:t>
            </a:r>
          </a:p>
          <a:p>
            <a:r>
              <a:rPr lang="en-US" dirty="0" smtClean="0"/>
              <a:t>Introduce other reference points (contract terms) for which the current reference point is </a:t>
            </a:r>
          </a:p>
          <a:p>
            <a:pPr lvl="1"/>
            <a:r>
              <a:rPr lang="en-US" dirty="0" smtClean="0"/>
              <a:t>A gain to the other party – e.g. timing of payments</a:t>
            </a:r>
          </a:p>
          <a:p>
            <a:pPr lvl="1"/>
            <a:r>
              <a:rPr lang="en-US" dirty="0" smtClean="0"/>
              <a:t>Already low – add an activity such </a:t>
            </a:r>
            <a:r>
              <a:rPr lang="en-US" smtClean="0"/>
              <a:t>as road </a:t>
            </a:r>
            <a:r>
              <a:rPr lang="en-US" dirty="0" smtClean="0"/>
              <a:t>repair or fence management.</a:t>
            </a:r>
          </a:p>
          <a:p>
            <a:r>
              <a:rPr lang="en-US" dirty="0" smtClean="0"/>
              <a:t>Suggest a change that gives some hope of not losing – variable rate lease.</a:t>
            </a:r>
            <a:endParaRPr lang="en-US" dirty="0"/>
          </a:p>
        </p:txBody>
      </p:sp>
    </p:spTree>
    <p:custDataLst>
      <p:tags r:id="rId1"/>
    </p:custDataLst>
    <p:extLst>
      <p:ext uri="{BB962C8B-B14F-4D97-AF65-F5344CB8AC3E}">
        <p14:creationId xmlns:p14="http://schemas.microsoft.com/office/powerpoint/2010/main" val="322980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nud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10582" y="376518"/>
            <a:ext cx="11491777" cy="577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3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98974" y="2990485"/>
            <a:ext cx="4251279" cy="3198987"/>
          </a:xfrm>
        </p:spPr>
        <p:txBody>
          <a:bodyPr>
            <a:normAutofit/>
          </a:bodyPr>
          <a:lstStyle/>
          <a:p>
            <a:pPr marL="0" indent="0" algn="ctr">
              <a:buNone/>
            </a:pPr>
            <a:r>
              <a:rPr lang="en-US" sz="3200" dirty="0" smtClean="0">
                <a:solidFill>
                  <a:schemeClr val="tx2"/>
                </a:solidFill>
                <a:latin typeface="+mj-lt"/>
              </a:rPr>
              <a:t>Traditional Econ</a:t>
            </a:r>
          </a:p>
          <a:p>
            <a:r>
              <a:rPr lang="en-US" sz="2000" dirty="0" smtClean="0">
                <a:latin typeface="+mj-lt"/>
              </a:rPr>
              <a:t>Slow, methodical decisions</a:t>
            </a:r>
          </a:p>
          <a:p>
            <a:r>
              <a:rPr lang="en-US" sz="2000" dirty="0" smtClean="0">
                <a:latin typeface="+mj-lt"/>
              </a:rPr>
              <a:t>People are more fully informed</a:t>
            </a:r>
          </a:p>
          <a:p>
            <a:endParaRPr lang="en-US" sz="2000" dirty="0" smtClean="0">
              <a:latin typeface="+mj-lt"/>
            </a:endParaRPr>
          </a:p>
          <a:p>
            <a:r>
              <a:rPr lang="en-US" sz="2000" dirty="0" smtClean="0">
                <a:latin typeface="+mj-lt"/>
              </a:rPr>
              <a:t>Choices </a:t>
            </a:r>
            <a:r>
              <a:rPr lang="en-US" sz="2000" dirty="0">
                <a:latin typeface="+mj-lt"/>
              </a:rPr>
              <a:t>are purely </a:t>
            </a:r>
            <a:r>
              <a:rPr lang="en-US" sz="2000" dirty="0" smtClean="0">
                <a:latin typeface="+mj-lt"/>
              </a:rPr>
              <a:t>conscious</a:t>
            </a:r>
          </a:p>
          <a:p>
            <a:endParaRPr lang="en-US" sz="1800" dirty="0">
              <a:latin typeface="+mj-lt"/>
            </a:endParaRPr>
          </a:p>
          <a:p>
            <a:r>
              <a:rPr lang="en-US" sz="2000" dirty="0" smtClean="0">
                <a:latin typeface="+mj-lt"/>
              </a:rPr>
              <a:t>Necessary for unfamiliar or complex decisions</a:t>
            </a:r>
            <a:endParaRPr lang="en-US" sz="2000" dirty="0">
              <a:latin typeface="+mj-lt"/>
            </a:endParaRPr>
          </a:p>
          <a:p>
            <a:pPr marL="0" indent="0" algn="ctr">
              <a:buNone/>
            </a:pPr>
            <a:endParaRPr lang="en-US" sz="3600" dirty="0">
              <a:solidFill>
                <a:schemeClr val="tx2"/>
              </a:solidFill>
              <a:latin typeface="+mj-lt"/>
            </a:endParaRPr>
          </a:p>
        </p:txBody>
      </p:sp>
      <p:sp>
        <p:nvSpPr>
          <p:cNvPr id="5" name="Slide Number Placeholder 4"/>
          <p:cNvSpPr>
            <a:spLocks noGrp="1"/>
          </p:cNvSpPr>
          <p:nvPr>
            <p:ph type="sldNum" sz="quarter" idx="12"/>
          </p:nvPr>
        </p:nvSpPr>
        <p:spPr/>
        <p:txBody>
          <a:bodyPr/>
          <a:lstStyle/>
          <a:p>
            <a:pPr>
              <a:defRPr/>
            </a:pPr>
            <a:fld id="{A67DB71F-670F-46F8-A462-718F0C5165A7}" type="slidenum">
              <a:rPr lang="en-US" altLang="en-US" smtClean="0">
                <a:solidFill>
                  <a:srgbClr val="000000"/>
                </a:solidFill>
                <a:latin typeface="Garamond"/>
              </a:rPr>
              <a:pPr>
                <a:defRPr/>
              </a:pPr>
              <a:t>4</a:t>
            </a:fld>
            <a:endParaRPr lang="en-US" altLang="en-US">
              <a:solidFill>
                <a:srgbClr val="000000"/>
              </a:solidFill>
              <a:latin typeface="Garamond"/>
            </a:endParaRPr>
          </a:p>
        </p:txBody>
      </p:sp>
      <p:sp>
        <p:nvSpPr>
          <p:cNvPr id="6" name="Content Placeholder 2"/>
          <p:cNvSpPr>
            <a:spLocks noGrp="1"/>
          </p:cNvSpPr>
          <p:nvPr>
            <p:ph sz="half" idx="1"/>
          </p:nvPr>
        </p:nvSpPr>
        <p:spPr>
          <a:xfrm>
            <a:off x="1103243" y="2990485"/>
            <a:ext cx="4277140" cy="3316462"/>
          </a:xfrm>
        </p:spPr>
        <p:txBody>
          <a:bodyPr>
            <a:normAutofit/>
          </a:bodyPr>
          <a:lstStyle/>
          <a:p>
            <a:pPr marL="0" indent="0" algn="ctr">
              <a:buNone/>
            </a:pPr>
            <a:r>
              <a:rPr lang="en-US" sz="3200" dirty="0" smtClean="0">
                <a:solidFill>
                  <a:schemeClr val="tx2"/>
                </a:solidFill>
                <a:latin typeface="+mj-lt"/>
              </a:rPr>
              <a:t>Behavioral Econ</a:t>
            </a:r>
          </a:p>
          <a:p>
            <a:r>
              <a:rPr lang="en-US" sz="2000" dirty="0" smtClean="0">
                <a:latin typeface="+mj-lt"/>
              </a:rPr>
              <a:t>Rapid, intuitive decisions</a:t>
            </a:r>
          </a:p>
          <a:p>
            <a:r>
              <a:rPr lang="en-US" sz="2000" dirty="0" smtClean="0">
                <a:latin typeface="+mj-lt"/>
              </a:rPr>
              <a:t>Decisions are made under incomplete information</a:t>
            </a:r>
          </a:p>
          <a:p>
            <a:r>
              <a:rPr lang="en-US" sz="2000" dirty="0" smtClean="0">
                <a:latin typeface="+mj-lt"/>
              </a:rPr>
              <a:t>Choices </a:t>
            </a:r>
            <a:r>
              <a:rPr lang="en-US" sz="2000" dirty="0">
                <a:latin typeface="+mj-lt"/>
              </a:rPr>
              <a:t>are often based on unconscious processes and influences</a:t>
            </a:r>
          </a:p>
          <a:p>
            <a:r>
              <a:rPr lang="en-US" sz="2000" dirty="0" smtClean="0">
                <a:latin typeface="+mj-lt"/>
              </a:rPr>
              <a:t>Necessary to get anything done</a:t>
            </a:r>
          </a:p>
        </p:txBody>
      </p:sp>
      <p:grpSp>
        <p:nvGrpSpPr>
          <p:cNvPr id="7" name="Group 6"/>
          <p:cNvGrpSpPr/>
          <p:nvPr/>
        </p:nvGrpSpPr>
        <p:grpSpPr>
          <a:xfrm>
            <a:off x="1341783" y="649069"/>
            <a:ext cx="9839739" cy="2133888"/>
            <a:chOff x="762000" y="2706469"/>
            <a:chExt cx="6551612" cy="1865531"/>
          </a:xfrm>
        </p:grpSpPr>
        <p:pic>
          <p:nvPicPr>
            <p:cNvPr id="8" name="Picture 6"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1" y="3476170"/>
              <a:ext cx="1368425" cy="10958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857" b="47619"/>
            <a:stretch/>
          </p:blipFill>
          <p:spPr bwMode="auto">
            <a:xfrm>
              <a:off x="1984480" y="3809999"/>
              <a:ext cx="3959121" cy="202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1" y="3558566"/>
              <a:ext cx="987425" cy="861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2000" y="2706469"/>
              <a:ext cx="2057400" cy="726491"/>
            </a:xfrm>
            <a:prstGeom prst="rect">
              <a:avLst/>
            </a:prstGeom>
            <a:noFill/>
          </p:spPr>
          <p:txBody>
            <a:bodyPr wrap="square" rtlCol="0">
              <a:spAutoFit/>
            </a:bodyPr>
            <a:lstStyle/>
            <a:p>
              <a:pPr algn="ctr"/>
              <a:r>
                <a:rPr lang="en-US" sz="2400" b="1" dirty="0">
                  <a:latin typeface="Garamond" panose="02020404030301010803" pitchFamily="18" charset="0"/>
                </a:rPr>
                <a:t>System I</a:t>
              </a:r>
            </a:p>
            <a:p>
              <a:pPr algn="ctr"/>
              <a:r>
                <a:rPr lang="en-US" sz="2400" b="1" dirty="0">
                  <a:latin typeface="Garamond" panose="02020404030301010803" pitchFamily="18" charset="0"/>
                </a:rPr>
                <a:t>Automatic System </a:t>
              </a:r>
            </a:p>
          </p:txBody>
        </p:sp>
        <p:sp>
          <p:nvSpPr>
            <p:cNvPr id="12" name="TextBox 11"/>
            <p:cNvSpPr txBox="1"/>
            <p:nvPr/>
          </p:nvSpPr>
          <p:spPr>
            <a:xfrm>
              <a:off x="5637212" y="2743200"/>
              <a:ext cx="1676400" cy="726491"/>
            </a:xfrm>
            <a:prstGeom prst="rect">
              <a:avLst/>
            </a:prstGeom>
            <a:noFill/>
          </p:spPr>
          <p:txBody>
            <a:bodyPr wrap="square" rtlCol="0">
              <a:spAutoFit/>
            </a:bodyPr>
            <a:lstStyle/>
            <a:p>
              <a:pPr algn="ctr"/>
              <a:r>
                <a:rPr lang="en-US" sz="2400" b="1" dirty="0">
                  <a:latin typeface="Garamond" panose="02020404030301010803" pitchFamily="18" charset="0"/>
                </a:rPr>
                <a:t>System II</a:t>
              </a:r>
            </a:p>
            <a:p>
              <a:pPr algn="ctr"/>
              <a:r>
                <a:rPr lang="en-US" sz="2400" b="1" dirty="0">
                  <a:latin typeface="Garamond" panose="02020404030301010803" pitchFamily="18" charset="0"/>
                </a:rPr>
                <a:t>Rational System</a:t>
              </a:r>
            </a:p>
          </p:txBody>
        </p:sp>
      </p:grpSp>
    </p:spTree>
    <p:extLst>
      <p:ext uri="{BB962C8B-B14F-4D97-AF65-F5344CB8AC3E}">
        <p14:creationId xmlns:p14="http://schemas.microsoft.com/office/powerpoint/2010/main" val="143229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fast or slow?</a:t>
            </a:r>
            <a:endParaRPr lang="en-US" dirty="0"/>
          </a:p>
        </p:txBody>
      </p:sp>
      <p:sp>
        <p:nvSpPr>
          <p:cNvPr id="3" name="Content Placeholder 2"/>
          <p:cNvSpPr>
            <a:spLocks noGrp="1"/>
          </p:cNvSpPr>
          <p:nvPr>
            <p:ph idx="1"/>
          </p:nvPr>
        </p:nvSpPr>
        <p:spPr/>
        <p:txBody>
          <a:bodyPr>
            <a:normAutofit/>
          </a:bodyPr>
          <a:lstStyle/>
          <a:p>
            <a:pPr marL="118872" indent="0">
              <a:buNone/>
            </a:pPr>
            <a:r>
              <a:rPr lang="en-US" dirty="0" smtClean="0"/>
              <a:t>A </a:t>
            </a:r>
            <a:r>
              <a:rPr lang="en-US" dirty="0"/>
              <a:t>bat and ball cost $1.10 in total. The bat costs $1.00 more than the ball. How much does the ball cost? _____ cents </a:t>
            </a:r>
            <a:endParaRPr lang="en-US" dirty="0" smtClean="0"/>
          </a:p>
          <a:p>
            <a:pPr marL="633222" indent="-514350">
              <a:buAutoNum type="alphaUcPeriod"/>
            </a:pPr>
            <a:r>
              <a:rPr lang="en-US" dirty="0" smtClean="0"/>
              <a:t>1 cent</a:t>
            </a:r>
          </a:p>
          <a:p>
            <a:pPr marL="633222" indent="-514350">
              <a:buAutoNum type="alphaUcPeriod"/>
            </a:pPr>
            <a:r>
              <a:rPr lang="en-US" dirty="0" smtClean="0"/>
              <a:t>5 cents</a:t>
            </a:r>
          </a:p>
          <a:p>
            <a:pPr marL="633222" indent="-514350">
              <a:buAutoNum type="alphaUcPeriod"/>
            </a:pPr>
            <a:r>
              <a:rPr lang="en-US" dirty="0" smtClean="0"/>
              <a:t>10 cents</a:t>
            </a:r>
          </a:p>
        </p:txBody>
      </p:sp>
    </p:spTree>
    <p:extLst>
      <p:ext uri="{BB962C8B-B14F-4D97-AF65-F5344CB8AC3E}">
        <p14:creationId xmlns:p14="http://schemas.microsoft.com/office/powerpoint/2010/main" val="554248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nud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rot="20232597">
            <a:off x="1513271" y="9197"/>
            <a:ext cx="5022598" cy="768796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6626685" y="610730"/>
            <a:ext cx="4800600" cy="160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buFont typeface="Wingdings" pitchFamily="2" charset="2"/>
              <a:buNone/>
            </a:pPr>
            <a:r>
              <a:rPr lang="en-US" sz="3200" kern="0" dirty="0" smtClean="0">
                <a:latin typeface="Garamond" panose="02020404030301010803" pitchFamily="18" charset="0"/>
              </a:rPr>
              <a:t>“If you want to get people to do something, </a:t>
            </a:r>
            <a:r>
              <a:rPr lang="en-US" sz="3200" b="1" kern="0" dirty="0" smtClean="0">
                <a:latin typeface="Garamond" panose="02020404030301010803" pitchFamily="18" charset="0"/>
              </a:rPr>
              <a:t>make it easy</a:t>
            </a:r>
            <a:r>
              <a:rPr lang="en-US" sz="3200" kern="0" dirty="0" smtClean="0">
                <a:latin typeface="Garamond" panose="02020404030301010803" pitchFamily="18" charset="0"/>
              </a:rPr>
              <a:t>! Remove the barriers.” Richard </a:t>
            </a:r>
            <a:r>
              <a:rPr lang="en-US" sz="3200" kern="0" dirty="0" err="1" smtClean="0">
                <a:latin typeface="Garamond" panose="02020404030301010803" pitchFamily="18" charset="0"/>
              </a:rPr>
              <a:t>Thaler</a:t>
            </a:r>
            <a:endParaRPr lang="en-US" sz="3200" kern="0" dirty="0" smtClean="0">
              <a:latin typeface="Garamond" panose="02020404030301010803" pitchFamily="18" charset="0"/>
            </a:endParaRPr>
          </a:p>
        </p:txBody>
      </p:sp>
    </p:spTree>
    <p:extLst>
      <p:ext uri="{BB962C8B-B14F-4D97-AF65-F5344CB8AC3E}">
        <p14:creationId xmlns:p14="http://schemas.microsoft.com/office/powerpoint/2010/main" val="174081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Nudge?</a:t>
            </a:r>
            <a:endParaRPr lang="en-US" dirty="0"/>
          </a:p>
        </p:txBody>
      </p:sp>
      <p:pic>
        <p:nvPicPr>
          <p:cNvPr id="10242" name="Picture 2" descr="Image result for nudge"/>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981201" y="2438400"/>
            <a:ext cx="3848735" cy="2883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50251" y="1408176"/>
            <a:ext cx="4609465" cy="5632311"/>
          </a:xfrm>
          <a:prstGeom prst="rect">
            <a:avLst/>
          </a:prstGeom>
        </p:spPr>
        <p:txBody>
          <a:bodyPr wrap="square">
            <a:spAutoFit/>
          </a:bodyPr>
          <a:lstStyle/>
          <a:p>
            <a:r>
              <a:rPr lang="en-US" sz="3000" dirty="0">
                <a:solidFill>
                  <a:srgbClr val="222222"/>
                </a:solidFill>
                <a:latin typeface="Roboto"/>
              </a:rPr>
              <a:t>Effort to </a:t>
            </a:r>
          </a:p>
          <a:p>
            <a:pPr marL="285750" indent="-285750">
              <a:buFont typeface="Arial" panose="020B0604020202020204" pitchFamily="34" charset="0"/>
              <a:buChar char="•"/>
            </a:pPr>
            <a:r>
              <a:rPr lang="en-US" sz="3000" dirty="0">
                <a:solidFill>
                  <a:srgbClr val="222222"/>
                </a:solidFill>
                <a:latin typeface="Roboto"/>
              </a:rPr>
              <a:t>achieve non-forced compliance </a:t>
            </a:r>
          </a:p>
          <a:p>
            <a:pPr marL="285750" indent="-285750">
              <a:buFont typeface="Arial" panose="020B0604020202020204" pitchFamily="34" charset="0"/>
              <a:buChar char="•"/>
            </a:pPr>
            <a:r>
              <a:rPr lang="en-US" sz="3000" dirty="0">
                <a:solidFill>
                  <a:srgbClr val="222222"/>
                </a:solidFill>
                <a:latin typeface="Roboto"/>
              </a:rPr>
              <a:t>influence the motives, incentives and decision making of groups and individuals </a:t>
            </a:r>
            <a:r>
              <a:rPr lang="en-US" sz="3000" dirty="0" smtClean="0">
                <a:solidFill>
                  <a:srgbClr val="222222"/>
                </a:solidFill>
                <a:latin typeface="Roboto"/>
              </a:rPr>
              <a:t>by</a:t>
            </a:r>
            <a:endParaRPr lang="en-US" sz="3000" dirty="0">
              <a:solidFill>
                <a:srgbClr val="222222"/>
              </a:solidFill>
              <a:latin typeface="Roboto"/>
            </a:endParaRPr>
          </a:p>
          <a:p>
            <a:pPr marL="742950" lvl="1" indent="-285750">
              <a:buFont typeface="Arial" panose="020B0604020202020204" pitchFamily="34" charset="0"/>
              <a:buChar char="•"/>
            </a:pPr>
            <a:r>
              <a:rPr lang="en-US" sz="3000" dirty="0">
                <a:solidFill>
                  <a:srgbClr val="222222"/>
                </a:solidFill>
                <a:latin typeface="Roboto"/>
              </a:rPr>
              <a:t>Positive Reinforcement </a:t>
            </a:r>
          </a:p>
          <a:p>
            <a:pPr marL="742950" lvl="1" indent="-285750">
              <a:buFont typeface="Arial" panose="020B0604020202020204" pitchFamily="34" charset="0"/>
              <a:buChar char="•"/>
            </a:pPr>
            <a:r>
              <a:rPr lang="en-US" sz="3000" dirty="0">
                <a:solidFill>
                  <a:srgbClr val="222222"/>
                </a:solidFill>
                <a:latin typeface="Roboto"/>
              </a:rPr>
              <a:t>Indirect Suggestions </a:t>
            </a:r>
          </a:p>
          <a:p>
            <a:pPr marL="742950" lvl="1" indent="-285750">
              <a:buFont typeface="Arial" panose="020B0604020202020204" pitchFamily="34" charset="0"/>
              <a:buChar char="•"/>
            </a:pPr>
            <a:r>
              <a:rPr lang="en-US" sz="3000" dirty="0">
                <a:solidFill>
                  <a:srgbClr val="222222"/>
                </a:solidFill>
                <a:latin typeface="Roboto"/>
              </a:rPr>
              <a:t>Defaults Choices</a:t>
            </a:r>
          </a:p>
          <a:p>
            <a:pPr marL="285750" indent="-285750">
              <a:buFont typeface="Arial" panose="020B0604020202020204" pitchFamily="34" charset="0"/>
              <a:buChar char="•"/>
            </a:pPr>
            <a:endParaRPr lang="en-US" sz="3000" dirty="0"/>
          </a:p>
        </p:txBody>
      </p:sp>
    </p:spTree>
    <p:extLst>
      <p:ext uri="{BB962C8B-B14F-4D97-AF65-F5344CB8AC3E}">
        <p14:creationId xmlns:p14="http://schemas.microsoft.com/office/powerpoint/2010/main" val="246285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a Good Nudge</a:t>
            </a:r>
            <a:endParaRPr lang="en-US" dirty="0"/>
          </a:p>
        </p:txBody>
      </p:sp>
      <p:graphicFrame>
        <p:nvGraphicFramePr>
          <p:cNvPr id="5" name="Diagram 4"/>
          <p:cNvGraphicFramePr/>
          <p:nvPr>
            <p:extLst>
              <p:ext uri="{D42A27DB-BD31-4B8C-83A1-F6EECF244321}">
                <p14:modId xmlns:p14="http://schemas.microsoft.com/office/powerpoint/2010/main" val="1710408265"/>
              </p:ext>
            </p:extLst>
          </p:nvPr>
        </p:nvGraphicFramePr>
        <p:xfrm>
          <a:off x="1752600" y="1397000"/>
          <a:ext cx="8305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55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Choice Architecture:</a:t>
            </a:r>
            <a:br>
              <a:rPr lang="en-US" dirty="0" smtClean="0"/>
            </a:br>
            <a:r>
              <a:rPr lang="en-US" dirty="0" smtClean="0"/>
              <a:t>Default Settings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286000" y="1562706"/>
            <a:ext cx="6096001" cy="48380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9837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SLIDEGUID" val="1EA0C1333B334C8E9FABC2BC43FDA88E"/>
  <p:tag name="SLIDEID" val="1EA0C1333B334C8E9FABC2BC43FDA88E"/>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VALUEFORMAT" val="0%"/>
  <p:tag name="DELIMITERS" val="3.1"/>
  <p:tag name="QUESTIONALIAS" val="Which would you choose?"/>
  <p:tag name="ANSWERSALIAS" val="Lose $900 for sure|smicln|90% chance to lose $1000; 10% chance to get $0."/>
  <p:tag name="VALUES" val="No Value|smicln|No Value"/>
  <p:tag name="RESPONSESGATHERED" val="True"/>
  <p:tag name="TOTALRESPONSES" val="28"/>
  <p:tag name="RESPONSECOUNT" val="28"/>
  <p:tag name="SLICED" val="False"/>
  <p:tag name="RESPONSES" val="-;-;-;2;2;2;-;1;-;-;-;-;2;2;-;-;-;2;-;2;-;-;2;-;1;-;-;2;2;-;2;2;1;2;2;-;2;2;2;2;2;2;2;2;2;2;1;"/>
  <p:tag name="CHARTSTRINGSTD" val="4 24"/>
  <p:tag name="CHARTSTRINGREV" val="24 4"/>
  <p:tag name="CHARTSTRINGSTDPER" val="0.142857142857143 0.857142857142857"/>
  <p:tag name="CHARTSTRINGREVPER" val="0.857142857142857 0.142857142857143"/>
  <p:tag name="ANONYMOUSTEMP" val="False"/>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66"/>
  <p:tag name="FONTSIZE" val="32"/>
  <p:tag name="BULLETTYPE" val="ppBulletArabicPeriod"/>
  <p:tag name="ANSWERTEXT" val="Lose $900 for sure&#10;90% chance to lose $1000; 10% chance to get $0."/>
</p:tagLst>
</file>

<file path=ppt/tags/tag12.xml><?xml version="1.0" encoding="utf-8"?>
<p:tagLst xmlns:a="http://schemas.openxmlformats.org/drawingml/2006/main" xmlns:r="http://schemas.openxmlformats.org/officeDocument/2006/relationships" xmlns:p="http://schemas.openxmlformats.org/presentationml/2006/main">
  <p:tag name="SLIDEGUID" val="650ABDF7073B40D19B7642755B2A6C05"/>
  <p:tag name="SLIDEID" val="650ABDF7073B40D19B7642755B2A6C05"/>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VALUEFORMAT" val="0%"/>
  <p:tag name="QUESTIONALIAS" val="You are offered a gamble on the toss of a coin."/>
  <p:tag name="DELIMITERS" val="3.1"/>
  <p:tag name="ANSWERSALIAS" val="Accept the offer.|smicln|Reject the offer."/>
  <p:tag name="VALUES" val="No Value|smicln|No Value"/>
  <p:tag name="RESPONSESGATHERED" val="True"/>
  <p:tag name="TOTALRESPONSES" val="36"/>
  <p:tag name="RESPONSECOUNT" val="36"/>
  <p:tag name="SLICED" val="False"/>
  <p:tag name="RESPONSES" val="-;-;-;-;1;1;2;1;1;2;1;-;-;1;2;-;-;1;2;-;2;1;2;1;2;-;2;1;2;-;2;1;1;-;-;-;1;-;2;2;1;2;2;-;1;1;2;1;2;1;1;2;"/>
  <p:tag name="CHARTSTRINGSTD" val="19 17"/>
  <p:tag name="CHARTSTRINGREV" val="17 19"/>
  <p:tag name="CHARTSTRINGSTDPER" val="0.527777777777778 0.472222222222222"/>
  <p:tag name="CHARTSTRINGREVPER" val="0.472222222222222 0.527777777777778"/>
  <p:tag name="ANONYMOUSTEMP" val="False"/>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35"/>
  <p:tag name="FONTSIZE" val="32"/>
  <p:tag name="BULLETTYPE" val="ppBulletArabicPeriod"/>
  <p:tag name="ANSWERTEXT" val="Accept the offer.&#10;Reject the offer."/>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SLIDEGUID" val="E5881C1A34F44497A2A31BAE0C8C389D"/>
  <p:tag name="SLIDEID" val="E5881C1A34F44497A2A31BAE0C8C389D"/>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VALUEFORMAT" val="0%"/>
  <p:tag name="QUESTIONALIAS" val="Which would you choose?"/>
  <p:tag name="ANSWERSALIAS" val="Get $900 for sure|smicln|90% chance to get $1000; 10% chance to get $0"/>
  <p:tag name="DELIMITERS" val="3.1"/>
  <p:tag name="VALUES" val="No Value|smicln|No Value"/>
  <p:tag name="RESPONSESGATHERED" val="True"/>
  <p:tag name="TOTALRESPONSES" val="33"/>
  <p:tag name="RESPONSECOUNT" val="33"/>
  <p:tag name="SLICED" val="False"/>
  <p:tag name="RESPONSES" val="-;-;-;1;1;1;1;2;1;1;1;1;1;1;1;1;1;1;1;1;2;2;2;1;2;1;1;1;2;1;2;1;1;2;1;2;"/>
  <p:tag name="CHARTSTRINGSTD" val="24 9"/>
  <p:tag name="CHARTSTRINGREV" val="9 24"/>
  <p:tag name="CHARTSTRINGSTDPER" val="0.727272727272727 0.272727272727273"/>
  <p:tag name="CHARTSTRINGREVPER" val="0.272727272727273 0.727272727272727"/>
  <p:tag name="ANONYMOUSTEMP" val="False"/>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63"/>
  <p:tag name="FONTSIZE" val="32"/>
  <p:tag name="BULLETTYPE" val="ppBulletArabicPeriod"/>
  <p:tag name="ANSWERTEXT" val="Get $900 for sure&#10;90% chance to get $1000; 10% chance to get $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Lao UI"/>
        <a:ea typeface=""/>
        <a:cs typeface=""/>
      </a:majorFont>
      <a:minorFont>
        <a:latin typeface="Lao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2593</TotalTime>
  <Words>1698</Words>
  <Application>Microsoft Office PowerPoint</Application>
  <PresentationFormat>Widescreen</PresentationFormat>
  <Paragraphs>175</Paragraphs>
  <Slides>37</Slides>
  <Notes>8</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Garamond</vt:lpstr>
      <vt:lpstr>Helvetica</vt:lpstr>
      <vt:lpstr>Lao UI</vt:lpstr>
      <vt:lpstr>Roboto</vt:lpstr>
      <vt:lpstr>Times New Roman</vt:lpstr>
      <vt:lpstr>Verdana</vt:lpstr>
      <vt:lpstr>Wingdings</vt:lpstr>
      <vt:lpstr>Wingdings 2</vt:lpstr>
      <vt:lpstr>Office Theme</vt:lpstr>
      <vt:lpstr>PowerPoint Presentation</vt:lpstr>
      <vt:lpstr>Presentation Objectives</vt:lpstr>
      <vt:lpstr>PowerPoint Presentation</vt:lpstr>
      <vt:lpstr>PowerPoint Presentation</vt:lpstr>
      <vt:lpstr>Thinking fast or slow?</vt:lpstr>
      <vt:lpstr>PowerPoint Presentation</vt:lpstr>
      <vt:lpstr>What is a Nudge?</vt:lpstr>
      <vt:lpstr>Characteristics of a Good Nudge</vt:lpstr>
      <vt:lpstr>Choice Architecture: Default Settings</vt:lpstr>
      <vt:lpstr>Defaults in Agriculture</vt:lpstr>
      <vt:lpstr>Status Quo Bias</vt:lpstr>
      <vt:lpstr>Is more always better?</vt:lpstr>
      <vt:lpstr>Choice overload in agriculture</vt:lpstr>
      <vt:lpstr>CRP Signup proposal</vt:lpstr>
      <vt:lpstr>Characteristics of a Good Nudge</vt:lpstr>
      <vt:lpstr>Meet the Users’ Objectives</vt:lpstr>
      <vt:lpstr>Characteristics of a Good Nudge</vt:lpstr>
      <vt:lpstr>Optimism and Overconfidence</vt:lpstr>
      <vt:lpstr>PowerPoint Presentation</vt:lpstr>
      <vt:lpstr>Peer pressure/pleasure</vt:lpstr>
      <vt:lpstr>Social Norms in Agriculture</vt:lpstr>
      <vt:lpstr>Good book on Business Decision Making</vt:lpstr>
      <vt:lpstr>PowerPoint Presentation</vt:lpstr>
      <vt:lpstr>PowerPoint Presentation</vt:lpstr>
      <vt:lpstr>PowerPoint Presentation</vt:lpstr>
      <vt:lpstr>Reference Points</vt:lpstr>
      <vt:lpstr>Which would you choose?</vt:lpstr>
      <vt:lpstr>Which would you choose?</vt:lpstr>
      <vt:lpstr>Choice Insights</vt:lpstr>
      <vt:lpstr>You are offered a gamble on the toss of a coin.</vt:lpstr>
      <vt:lpstr>People hate to lose things! “Loss Aversion”</vt:lpstr>
      <vt:lpstr>Endowment Effect</vt:lpstr>
      <vt:lpstr>Possible Endowment Effects in Agriculture</vt:lpstr>
      <vt:lpstr>Renegotiating a Contract</vt:lpstr>
      <vt:lpstr>Reference Point</vt:lpstr>
      <vt:lpstr>Renegotiation  (Decision Framing)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Murphy</dc:creator>
  <cp:lastModifiedBy>Massey, Raymond E.</cp:lastModifiedBy>
  <cp:revision>195</cp:revision>
  <cp:lastPrinted>2018-12-04T16:49:14Z</cp:lastPrinted>
  <dcterms:created xsi:type="dcterms:W3CDTF">2015-06-30T17:00:17Z</dcterms:created>
  <dcterms:modified xsi:type="dcterms:W3CDTF">2019-06-03T21:27:14Z</dcterms:modified>
</cp:coreProperties>
</file>