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0" r:id="rId1"/>
    <p:sldMasterId id="2147484071" r:id="rId2"/>
    <p:sldMasterId id="2147484081" r:id="rId3"/>
    <p:sldMasterId id="2147484091" r:id="rId4"/>
    <p:sldMasterId id="2147484101" r:id="rId5"/>
    <p:sldMasterId id="2147484111" r:id="rId6"/>
    <p:sldMasterId id="2147484121" r:id="rId7"/>
    <p:sldMasterId id="2147484131" r:id="rId8"/>
  </p:sldMasterIdLst>
  <p:notesMasterIdLst>
    <p:notesMasterId r:id="rId94"/>
  </p:notesMasterIdLst>
  <p:handoutMasterIdLst>
    <p:handoutMasterId r:id="rId95"/>
  </p:handoutMasterIdLst>
  <p:sldIdLst>
    <p:sldId id="495" r:id="rId9"/>
    <p:sldId id="758" r:id="rId10"/>
    <p:sldId id="759" r:id="rId11"/>
    <p:sldId id="760" r:id="rId12"/>
    <p:sldId id="763" r:id="rId13"/>
    <p:sldId id="764" r:id="rId14"/>
    <p:sldId id="765" r:id="rId15"/>
    <p:sldId id="808" r:id="rId16"/>
    <p:sldId id="767" r:id="rId17"/>
    <p:sldId id="843" r:id="rId18"/>
    <p:sldId id="844" r:id="rId19"/>
    <p:sldId id="845" r:id="rId20"/>
    <p:sldId id="846" r:id="rId21"/>
    <p:sldId id="847" r:id="rId22"/>
    <p:sldId id="848" r:id="rId23"/>
    <p:sldId id="849" r:id="rId24"/>
    <p:sldId id="851" r:id="rId25"/>
    <p:sldId id="852" r:id="rId26"/>
    <p:sldId id="853" r:id="rId27"/>
    <p:sldId id="821" r:id="rId28"/>
    <p:sldId id="813" r:id="rId29"/>
    <p:sldId id="820" r:id="rId30"/>
    <p:sldId id="822" r:id="rId31"/>
    <p:sldId id="854" r:id="rId32"/>
    <p:sldId id="783" r:id="rId33"/>
    <p:sldId id="796" r:id="rId34"/>
    <p:sldId id="784" r:id="rId35"/>
    <p:sldId id="785" r:id="rId36"/>
    <p:sldId id="786" r:id="rId37"/>
    <p:sldId id="787" r:id="rId38"/>
    <p:sldId id="788" r:id="rId39"/>
    <p:sldId id="789" r:id="rId40"/>
    <p:sldId id="790" r:id="rId41"/>
    <p:sldId id="791" r:id="rId42"/>
    <p:sldId id="792" r:id="rId43"/>
    <p:sldId id="793" r:id="rId44"/>
    <p:sldId id="794" r:id="rId45"/>
    <p:sldId id="795" r:id="rId46"/>
    <p:sldId id="782" r:id="rId47"/>
    <p:sldId id="570" r:id="rId48"/>
    <p:sldId id="823" r:id="rId49"/>
    <p:sldId id="824" r:id="rId50"/>
    <p:sldId id="825" r:id="rId51"/>
    <p:sldId id="826" r:id="rId52"/>
    <p:sldId id="827" r:id="rId53"/>
    <p:sldId id="776" r:id="rId54"/>
    <p:sldId id="385" r:id="rId55"/>
    <p:sldId id="709" r:id="rId56"/>
    <p:sldId id="710" r:id="rId57"/>
    <p:sldId id="713" r:id="rId58"/>
    <p:sldId id="711" r:id="rId59"/>
    <p:sldId id="712" r:id="rId60"/>
    <p:sldId id="779" r:id="rId61"/>
    <p:sldId id="715" r:id="rId62"/>
    <p:sldId id="719" r:id="rId63"/>
    <p:sldId id="674" r:id="rId64"/>
    <p:sldId id="675" r:id="rId65"/>
    <p:sldId id="676" r:id="rId66"/>
    <p:sldId id="677" r:id="rId67"/>
    <p:sldId id="678" r:id="rId68"/>
    <p:sldId id="726" r:id="rId69"/>
    <p:sldId id="778" r:id="rId70"/>
    <p:sldId id="679" r:id="rId71"/>
    <p:sldId id="725" r:id="rId72"/>
    <p:sldId id="728" r:id="rId73"/>
    <p:sldId id="731" r:id="rId74"/>
    <p:sldId id="729" r:id="rId75"/>
    <p:sldId id="724" r:id="rId76"/>
    <p:sldId id="855" r:id="rId77"/>
    <p:sldId id="856" r:id="rId78"/>
    <p:sldId id="780" r:id="rId79"/>
    <p:sldId id="781" r:id="rId80"/>
    <p:sldId id="833" r:id="rId81"/>
    <p:sldId id="835" r:id="rId82"/>
    <p:sldId id="836" r:id="rId83"/>
    <p:sldId id="837" r:id="rId84"/>
    <p:sldId id="838" r:id="rId85"/>
    <p:sldId id="839" r:id="rId86"/>
    <p:sldId id="840" r:id="rId87"/>
    <p:sldId id="841" r:id="rId88"/>
    <p:sldId id="842" r:id="rId89"/>
    <p:sldId id="814" r:id="rId90"/>
    <p:sldId id="831" r:id="rId91"/>
    <p:sldId id="832" r:id="rId92"/>
    <p:sldId id="450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0" autoAdjust="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53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15CDC-DF5E-7A47-A490-B4B038D4AAAB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1942F-958F-D847-8128-978D5DFC6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30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C28E1-73C9-9F44-BDD5-D395BD60AD8D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87552-9FA7-254E-989D-513542057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5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640FE-DA2A-45ED-8C38-8595B508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43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EA085F-F21D-4550-A1E6-D45244DE93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880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defTabSz="448650">
              <a:defRPr/>
            </a:pPr>
            <a:endParaRPr lang="en-US" sz="2200" dirty="0">
              <a:solidFill>
                <a:srgbClr val="4C5C1C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1027E-9846-7748-9A73-DA1EB86BE27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894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44.xml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1066801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25"/>
          <p:cNvGrpSpPr>
            <a:grpSpLocks noChangeAspect="1"/>
          </p:cNvGrpSpPr>
          <p:nvPr/>
        </p:nvGrpSpPr>
        <p:grpSpPr>
          <a:xfrm>
            <a:off x="2071048" y="2502945"/>
            <a:ext cx="1466879" cy="1676400"/>
            <a:chOff x="1230573" y="1890215"/>
            <a:chExt cx="1444388" cy="1650696"/>
          </a:xfrm>
        </p:grpSpPr>
        <p:sp>
          <p:nvSpPr>
            <p:cNvPr id="9" name="Oval 8"/>
            <p:cNvSpPr/>
            <p:nvPr/>
          </p:nvSpPr>
          <p:spPr>
            <a:xfrm>
              <a:off x="1230573" y="1890215"/>
              <a:ext cx="1444388" cy="93714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1935709" y="2845831"/>
              <a:ext cx="603504" cy="402336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1901589" y="3275735"/>
              <a:ext cx="392373" cy="265176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Oval 11"/>
            <p:cNvSpPr/>
            <p:nvPr/>
          </p:nvSpPr>
          <p:spPr>
            <a:xfrm>
              <a:off x="1633181" y="2395181"/>
              <a:ext cx="621792" cy="402336"/>
            </a:xfrm>
            <a:prstGeom prst="ellipse">
              <a:avLst/>
            </a:prstGeom>
            <a:solidFill>
              <a:srgbClr val="FFFFFF">
                <a:alpha val="3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ound Same Side Corner Rectangle 12"/>
          <p:cNvSpPr/>
          <p:nvPr/>
        </p:nvSpPr>
        <p:spPr>
          <a:xfrm rot="5400000" flipH="1">
            <a:off x="4572000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248" y="1680881"/>
            <a:ext cx="3273552" cy="1640541"/>
          </a:xfrm>
        </p:spPr>
        <p:txBody>
          <a:bodyPr vert="horz" lIns="91440" tIns="0" rIns="9144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1248" y="3384176"/>
            <a:ext cx="3273552" cy="530352"/>
          </a:xfrm>
        </p:spPr>
        <p:txBody>
          <a:bodyPr vert="horz" lIns="91440" tIns="0" rIns="91440" bIns="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429001" y="450850"/>
            <a:ext cx="4922184" cy="4611688"/>
          </a:xfrm>
          <a:prstGeom prst="roundRect">
            <a:avLst>
              <a:gd name="adj" fmla="val 3826"/>
            </a:avLst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758" y="5069541"/>
            <a:ext cx="4924425" cy="662519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6759" y="5732060"/>
            <a:ext cx="4924425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6" y="1609725"/>
            <a:ext cx="5343525" cy="2281238"/>
          </a:xfrm>
          <a:prstGeom prst="roundRect">
            <a:avLst>
              <a:gd name="adj" fmla="val 3826"/>
            </a:avLst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3904812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4586704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6" y="443552"/>
            <a:ext cx="5343525" cy="2281238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5055855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5737747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 flipH="1" flipV="1">
            <a:off x="3021106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5"/>
          </p:nvPr>
        </p:nvSpPr>
        <p:spPr>
          <a:xfrm flipV="1">
            <a:off x="5722015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5055855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5737747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 flipH="1" flipV="1">
            <a:off x="3021106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5"/>
          </p:nvPr>
        </p:nvSpPr>
        <p:spPr>
          <a:xfrm flipV="1">
            <a:off x="5723362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6"/>
          </p:nvPr>
        </p:nvSpPr>
        <p:spPr>
          <a:xfrm flipH="1">
            <a:off x="3021106" y="437202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5723362" y="437202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, 2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0505" y="1112198"/>
            <a:ext cx="2524126" cy="199875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7" y="443551"/>
            <a:ext cx="2743200" cy="2968389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 flipV="1">
            <a:off x="3021107" y="3442648"/>
            <a:ext cx="2743200" cy="2968389"/>
          </a:xfrm>
          <a:prstGeom prst="round2SameRect">
            <a:avLst>
              <a:gd name="adj1" fmla="val 5300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5"/>
          </p:nvPr>
        </p:nvSpPr>
        <p:spPr>
          <a:xfrm>
            <a:off x="5840505" y="4108759"/>
            <a:ext cx="2524126" cy="199875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6"/>
          </p:nvPr>
        </p:nvSpPr>
        <p:spPr>
          <a:xfrm>
            <a:off x="5840505" y="3442648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40505" y="443551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, 3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0505" y="1112198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7" y="443551"/>
            <a:ext cx="2743200" cy="1956816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 flipV="1">
            <a:off x="3021107" y="4462815"/>
            <a:ext cx="2743200" cy="1956816"/>
          </a:xfrm>
          <a:prstGeom prst="round2SameRect">
            <a:avLst>
              <a:gd name="adj1" fmla="val 5300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40505" y="443551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021107" y="2452048"/>
            <a:ext cx="2743200" cy="1956816"/>
          </a:xfrm>
          <a:prstGeom prst="rect">
            <a:avLst/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840505" y="3133941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40505" y="2452048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1"/>
          </p:nvPr>
        </p:nvSpPr>
        <p:spPr>
          <a:xfrm>
            <a:off x="5840505" y="5135813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2"/>
          </p:nvPr>
        </p:nvSpPr>
        <p:spPr>
          <a:xfrm>
            <a:off x="5840505" y="4462815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206" y="685800"/>
            <a:ext cx="4924424" cy="8869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40206" y="2020888"/>
            <a:ext cx="4924425" cy="410686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24800" y="750580"/>
            <a:ext cx="914400" cy="53819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7100" y="749300"/>
            <a:ext cx="3924300" cy="53768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EA9C51-4086-4CA8-9988-951C7140925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4456" r="15887" b="3345"/>
          <a:stretch>
            <a:fillRect/>
          </a:stretch>
        </p:blipFill>
        <p:spPr bwMode="auto">
          <a:xfrm>
            <a:off x="7480300" y="-31750"/>
            <a:ext cx="16954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603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855F67-F3EF-4DB8-A2D9-DEF42C17214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t="6055" r="17130" b="3775"/>
          <a:stretch>
            <a:fillRect/>
          </a:stretch>
        </p:blipFill>
        <p:spPr bwMode="auto">
          <a:xfrm>
            <a:off x="7518400" y="-15875"/>
            <a:ext cx="16319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650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5A8B62-D60B-4286-8510-5F7F2AEC6EF7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t="6415" r="17117" b="4630"/>
          <a:stretch>
            <a:fillRect/>
          </a:stretch>
        </p:blipFill>
        <p:spPr bwMode="auto">
          <a:xfrm>
            <a:off x="7532688" y="3175"/>
            <a:ext cx="1611312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67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878B0E-2916-4D90-85E9-0BDA4ED10D8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3" name="Group 11"/>
          <p:cNvGrpSpPr>
            <a:grpSpLocks/>
          </p:cNvGrpSpPr>
          <p:nvPr userDrawn="1"/>
        </p:nvGrpSpPr>
        <p:grpSpPr bwMode="auto">
          <a:xfrm>
            <a:off x="7532688" y="3175"/>
            <a:ext cx="1611312" cy="1608138"/>
            <a:chOff x="7531894" y="3693"/>
            <a:chExt cx="1612514" cy="1607699"/>
          </a:xfrm>
        </p:grpSpPr>
        <p:pic>
          <p:nvPicPr>
            <p:cNvPr id="14" name="Picture 12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66" t="6415" r="17117" b="4630"/>
            <a:stretch>
              <a:fillRect/>
            </a:stretch>
          </p:blipFill>
          <p:spPr bwMode="auto">
            <a:xfrm>
              <a:off x="7531894" y="3693"/>
              <a:ext cx="1612514" cy="160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0" t="37212" r="22241" b="37242"/>
            <a:stretch>
              <a:fillRect/>
            </a:stretch>
          </p:blipFill>
          <p:spPr bwMode="auto">
            <a:xfrm>
              <a:off x="7598569" y="540544"/>
              <a:ext cx="146983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3239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12713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rgbClr val="D6BCEA"/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rgbClr val="B88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BE13CB-5360-4B39-92BF-89F3E3E3FAB3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6706" r="17368" b="4753"/>
          <a:stretch>
            <a:fillRect/>
          </a:stretch>
        </p:blipFill>
        <p:spPr bwMode="auto">
          <a:xfrm>
            <a:off x="7532688" y="3175"/>
            <a:ext cx="16033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995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28651" y="6311900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9B87B4-9E41-4B19-8E2F-4D62FFE7522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6705" r="17426" b="4752"/>
          <a:stretch>
            <a:fillRect/>
          </a:stretch>
        </p:blipFill>
        <p:spPr bwMode="auto">
          <a:xfrm>
            <a:off x="7535863" y="0"/>
            <a:ext cx="16033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38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28651" y="6311900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099C69-EABE-4247-A7BA-0F0C79DABF6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6726" r="17410" b="4893"/>
          <a:stretch>
            <a:fillRect/>
          </a:stretch>
        </p:blipFill>
        <p:spPr bwMode="auto">
          <a:xfrm>
            <a:off x="7531100" y="-1588"/>
            <a:ext cx="1604963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70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6364288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628650" y="6315075"/>
            <a:ext cx="42449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16850" cy="990600"/>
          </a:xfrm>
        </p:spPr>
        <p:txBody>
          <a:bodyPr/>
          <a:lstStyle>
            <a:lvl1pPr>
              <a:defRPr sz="2100"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334779-6F66-4668-BEA4-4AB6D8299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072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A0B02-9B26-4B25-857D-E51E6F255937}" type="datetimeFigureOut">
              <a:rPr lang="en-US">
                <a:latin typeface="Calibri"/>
              </a:rPr>
              <a:pPr>
                <a:defRPr/>
              </a:pPr>
              <a:t>6/10/2019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32752-8AFA-4591-9DE9-993AE5A1B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72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EA9C51-4086-4CA8-9988-951C7140925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4456" r="15887" b="3345"/>
          <a:stretch>
            <a:fillRect/>
          </a:stretch>
        </p:blipFill>
        <p:spPr bwMode="auto">
          <a:xfrm>
            <a:off x="7480300" y="-31750"/>
            <a:ext cx="16954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96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855F67-F3EF-4DB8-A2D9-DEF42C17214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t="6055" r="17130" b="3775"/>
          <a:stretch>
            <a:fillRect/>
          </a:stretch>
        </p:blipFill>
        <p:spPr bwMode="auto">
          <a:xfrm>
            <a:off x="7518400" y="-15875"/>
            <a:ext cx="16319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58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5A8B62-D60B-4286-8510-5F7F2AEC6EF7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t="6415" r="17117" b="4630"/>
          <a:stretch>
            <a:fillRect/>
          </a:stretch>
        </p:blipFill>
        <p:spPr bwMode="auto">
          <a:xfrm>
            <a:off x="7532688" y="3175"/>
            <a:ext cx="1611312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89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7" name="Round Same Side Corner Rectangle 6"/>
          <p:cNvSpPr/>
          <p:nvPr/>
        </p:nvSpPr>
        <p:spPr>
          <a:xfrm rot="16200000">
            <a:off x="1066801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 rot="5400000">
            <a:off x="4585448" y="1603786"/>
            <a:ext cx="3474720" cy="3474720"/>
          </a:xfrm>
          <a:prstGeom prst="round2SameRect">
            <a:avLst>
              <a:gd name="adj1" fmla="val 3096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  <a:ln>
            <a:noFill/>
          </a:ln>
        </p:spPr>
        <p:txBody>
          <a:bodyPr vert="vert270"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25"/>
          <p:cNvGrpSpPr>
            <a:grpSpLocks noChangeAspect="1"/>
          </p:cNvGrpSpPr>
          <p:nvPr/>
        </p:nvGrpSpPr>
        <p:grpSpPr>
          <a:xfrm>
            <a:off x="2071048" y="1842448"/>
            <a:ext cx="1466879" cy="1676400"/>
            <a:chOff x="1230573" y="1890215"/>
            <a:chExt cx="1444388" cy="1650696"/>
          </a:xfrm>
        </p:grpSpPr>
        <p:sp>
          <p:nvSpPr>
            <p:cNvPr id="27" name="Oval 26"/>
            <p:cNvSpPr/>
            <p:nvPr/>
          </p:nvSpPr>
          <p:spPr>
            <a:xfrm>
              <a:off x="1230573" y="1890215"/>
              <a:ext cx="1444388" cy="93714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8" name="Oval 27"/>
            <p:cNvSpPr/>
            <p:nvPr/>
          </p:nvSpPr>
          <p:spPr>
            <a:xfrm>
              <a:off x="1935709" y="2845831"/>
              <a:ext cx="603504" cy="402336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9" name="Oval 28"/>
            <p:cNvSpPr/>
            <p:nvPr/>
          </p:nvSpPr>
          <p:spPr>
            <a:xfrm>
              <a:off x="1901589" y="3275735"/>
              <a:ext cx="392373" cy="265176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30" name="Oval 29"/>
            <p:cNvSpPr/>
            <p:nvPr/>
          </p:nvSpPr>
          <p:spPr>
            <a:xfrm>
              <a:off x="1633181" y="2395181"/>
              <a:ext cx="621792" cy="402336"/>
            </a:xfrm>
            <a:prstGeom prst="ellipse">
              <a:avLst/>
            </a:prstGeom>
            <a:solidFill>
              <a:srgbClr val="FFFFFF">
                <a:alpha val="3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6447" y="3114115"/>
            <a:ext cx="3276600" cy="1162050"/>
          </a:xfrm>
        </p:spPr>
        <p:txBody>
          <a:bodyPr tIns="0" bIns="0" anchor="b" anchorCtr="0">
            <a:noAutofit/>
          </a:bodyPr>
          <a:lstStyle>
            <a:lvl1pPr algn="ctr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6447" y="4343400"/>
            <a:ext cx="3276600" cy="533400"/>
          </a:xfrm>
        </p:spPr>
        <p:txBody>
          <a:bodyPr tIns="0" bIns="0">
            <a:normAutofit/>
          </a:bodyPr>
          <a:lstStyle>
            <a:lvl1pPr marL="0" indent="0" algn="ctr">
              <a:spcBef>
                <a:spcPct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878B0E-2916-4D90-85E9-0BDA4ED10D8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3" name="Group 11"/>
          <p:cNvGrpSpPr>
            <a:grpSpLocks/>
          </p:cNvGrpSpPr>
          <p:nvPr userDrawn="1"/>
        </p:nvGrpSpPr>
        <p:grpSpPr bwMode="auto">
          <a:xfrm>
            <a:off x="7532688" y="3175"/>
            <a:ext cx="1611312" cy="1608138"/>
            <a:chOff x="7531894" y="3693"/>
            <a:chExt cx="1612514" cy="1607699"/>
          </a:xfrm>
        </p:grpSpPr>
        <p:pic>
          <p:nvPicPr>
            <p:cNvPr id="14" name="Picture 12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66" t="6415" r="17117" b="4630"/>
            <a:stretch>
              <a:fillRect/>
            </a:stretch>
          </p:blipFill>
          <p:spPr bwMode="auto">
            <a:xfrm>
              <a:off x="7531894" y="3693"/>
              <a:ext cx="1612514" cy="160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0" t="37212" r="22241" b="37242"/>
            <a:stretch>
              <a:fillRect/>
            </a:stretch>
          </p:blipFill>
          <p:spPr bwMode="auto">
            <a:xfrm>
              <a:off x="7598569" y="540544"/>
              <a:ext cx="146983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7678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12713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rgbClr val="D6BCEA"/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rgbClr val="B88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BE13CB-5360-4B39-92BF-89F3E3E3FAB3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6706" r="17368" b="4753"/>
          <a:stretch>
            <a:fillRect/>
          </a:stretch>
        </p:blipFill>
        <p:spPr bwMode="auto">
          <a:xfrm>
            <a:off x="7532688" y="3175"/>
            <a:ext cx="16033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77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28651" y="6311900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9B87B4-9E41-4B19-8E2F-4D62FFE7522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6705" r="17426" b="4752"/>
          <a:stretch>
            <a:fillRect/>
          </a:stretch>
        </p:blipFill>
        <p:spPr bwMode="auto">
          <a:xfrm>
            <a:off x="7535863" y="0"/>
            <a:ext cx="16033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192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28651" y="6311900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099C69-EABE-4247-A7BA-0F0C79DABF6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6726" r="17410" b="4893"/>
          <a:stretch>
            <a:fillRect/>
          </a:stretch>
        </p:blipFill>
        <p:spPr bwMode="auto">
          <a:xfrm>
            <a:off x="7531100" y="-1588"/>
            <a:ext cx="1604963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056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6364288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628650" y="6315075"/>
            <a:ext cx="42449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16850" cy="990600"/>
          </a:xfrm>
        </p:spPr>
        <p:txBody>
          <a:bodyPr/>
          <a:lstStyle>
            <a:lvl1pPr>
              <a:defRPr sz="2100"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334779-6F66-4668-BEA4-4AB6D8299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830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A0B02-9B26-4B25-857D-E51E6F255937}" type="datetimeFigureOut">
              <a:rPr lang="en-US">
                <a:latin typeface="Calibri"/>
              </a:rPr>
              <a:pPr>
                <a:defRPr/>
              </a:pPr>
              <a:t>6/10/2019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32752-8AFA-4591-9DE9-993AE5A1B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624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EA9C51-4086-4CA8-9988-951C7140925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4456" r="15887" b="3345"/>
          <a:stretch>
            <a:fillRect/>
          </a:stretch>
        </p:blipFill>
        <p:spPr bwMode="auto">
          <a:xfrm>
            <a:off x="7480300" y="-31750"/>
            <a:ext cx="16954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834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855F67-F3EF-4DB8-A2D9-DEF42C17214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t="6055" r="17130" b="3775"/>
          <a:stretch>
            <a:fillRect/>
          </a:stretch>
        </p:blipFill>
        <p:spPr bwMode="auto">
          <a:xfrm>
            <a:off x="7518400" y="-15875"/>
            <a:ext cx="16319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62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5A8B62-D60B-4286-8510-5F7F2AEC6EF7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t="6415" r="17117" b="4630"/>
          <a:stretch>
            <a:fillRect/>
          </a:stretch>
        </p:blipFill>
        <p:spPr bwMode="auto">
          <a:xfrm>
            <a:off x="7532688" y="3175"/>
            <a:ext cx="1611312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136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878B0E-2916-4D90-85E9-0BDA4ED10D8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3" name="Group 11"/>
          <p:cNvGrpSpPr>
            <a:grpSpLocks/>
          </p:cNvGrpSpPr>
          <p:nvPr userDrawn="1"/>
        </p:nvGrpSpPr>
        <p:grpSpPr bwMode="auto">
          <a:xfrm>
            <a:off x="7532688" y="3175"/>
            <a:ext cx="1611312" cy="1608138"/>
            <a:chOff x="7531894" y="3693"/>
            <a:chExt cx="1612514" cy="1607699"/>
          </a:xfrm>
        </p:grpSpPr>
        <p:pic>
          <p:nvPicPr>
            <p:cNvPr id="14" name="Picture 12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66" t="6415" r="17117" b="4630"/>
            <a:stretch>
              <a:fillRect/>
            </a:stretch>
          </p:blipFill>
          <p:spPr bwMode="auto">
            <a:xfrm>
              <a:off x="7531894" y="3693"/>
              <a:ext cx="1612514" cy="160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0" t="37212" r="22241" b="37242"/>
            <a:stretch>
              <a:fillRect/>
            </a:stretch>
          </p:blipFill>
          <p:spPr bwMode="auto">
            <a:xfrm>
              <a:off x="7598569" y="540544"/>
              <a:ext cx="146983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4876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6"/>
          <p:cNvGrpSpPr/>
          <p:nvPr/>
        </p:nvGrpSpPr>
        <p:grpSpPr>
          <a:xfrm>
            <a:off x="222912" y="1254456"/>
            <a:ext cx="7892388" cy="3918778"/>
            <a:chOff x="222912" y="1254456"/>
            <a:chExt cx="7892388" cy="3918778"/>
          </a:xfrm>
        </p:grpSpPr>
        <p:sp>
          <p:nvSpPr>
            <p:cNvPr id="7" name="Rounded Rectangle 6"/>
            <p:cNvSpPr/>
            <p:nvPr/>
          </p:nvSpPr>
          <p:spPr>
            <a:xfrm>
              <a:off x="1028700" y="1600200"/>
              <a:ext cx="7086600" cy="3474720"/>
            </a:xfrm>
            <a:prstGeom prst="roundRect">
              <a:avLst>
                <a:gd name="adj" fmla="val 31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222912" y="1254456"/>
              <a:ext cx="3429000" cy="3918778"/>
              <a:chOff x="1230573" y="1890215"/>
              <a:chExt cx="1444388" cy="165069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182" y="2021541"/>
            <a:ext cx="4200618" cy="1362075"/>
          </a:xfrm>
        </p:spPr>
        <p:txBody>
          <a:bodyPr vert="horz" lIns="91440" tIns="0" rIns="91440" bIns="0" rtlCol="0" anchor="b" anchorCtr="0">
            <a:noAutofit/>
          </a:bodyPr>
          <a:lstStyle>
            <a:lvl1pPr algn="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1424" y="3388659"/>
            <a:ext cx="4603376" cy="1083328"/>
          </a:xfrm>
        </p:spPr>
        <p:txBody>
          <a:bodyPr vert="horz" lIns="91440" tIns="0" rIns="91440" bIns="0" rtlCol="0">
            <a:norm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12713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rgbClr val="D6BCEA"/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rgbClr val="B88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BE13CB-5360-4B39-92BF-89F3E3E3FAB3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6706" r="17368" b="4753"/>
          <a:stretch>
            <a:fillRect/>
          </a:stretch>
        </p:blipFill>
        <p:spPr bwMode="auto">
          <a:xfrm>
            <a:off x="7532688" y="3175"/>
            <a:ext cx="16033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209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28651" y="6311900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9B87B4-9E41-4B19-8E2F-4D62FFE7522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6705" r="17426" b="4752"/>
          <a:stretch>
            <a:fillRect/>
          </a:stretch>
        </p:blipFill>
        <p:spPr bwMode="auto">
          <a:xfrm>
            <a:off x="7535863" y="0"/>
            <a:ext cx="16033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825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28651" y="6311900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099C69-EABE-4247-A7BA-0F0C79DABF6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6726" r="17410" b="4893"/>
          <a:stretch>
            <a:fillRect/>
          </a:stretch>
        </p:blipFill>
        <p:spPr bwMode="auto">
          <a:xfrm>
            <a:off x="7531100" y="-1588"/>
            <a:ext cx="1604963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967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6364288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628650" y="6315075"/>
            <a:ext cx="42449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16850" cy="990600"/>
          </a:xfrm>
        </p:spPr>
        <p:txBody>
          <a:bodyPr/>
          <a:lstStyle>
            <a:lvl1pPr>
              <a:defRPr sz="2100"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334779-6F66-4668-BEA4-4AB6D8299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292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A0B02-9B26-4B25-857D-E51E6F255937}" type="datetimeFigureOut">
              <a:rPr lang="en-US">
                <a:latin typeface="Calibri"/>
              </a:rPr>
              <a:pPr>
                <a:defRPr/>
              </a:pPr>
              <a:t>6/10/2019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32752-8AFA-4591-9DE9-993AE5A1B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540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EA9C51-4086-4CA8-9988-951C7140925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4456" r="15887" b="3345"/>
          <a:stretch>
            <a:fillRect/>
          </a:stretch>
        </p:blipFill>
        <p:spPr bwMode="auto">
          <a:xfrm>
            <a:off x="7480300" y="-31750"/>
            <a:ext cx="16954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97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855F67-F3EF-4DB8-A2D9-DEF42C17214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t="6055" r="17130" b="3775"/>
          <a:stretch>
            <a:fillRect/>
          </a:stretch>
        </p:blipFill>
        <p:spPr bwMode="auto">
          <a:xfrm>
            <a:off x="7518400" y="-15875"/>
            <a:ext cx="16319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62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5A8B62-D60B-4286-8510-5F7F2AEC6EF7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t="6415" r="17117" b="4630"/>
          <a:stretch>
            <a:fillRect/>
          </a:stretch>
        </p:blipFill>
        <p:spPr bwMode="auto">
          <a:xfrm>
            <a:off x="7532688" y="3175"/>
            <a:ext cx="1611312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273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878B0E-2916-4D90-85E9-0BDA4ED10D8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3" name="Group 11"/>
          <p:cNvGrpSpPr>
            <a:grpSpLocks/>
          </p:cNvGrpSpPr>
          <p:nvPr userDrawn="1"/>
        </p:nvGrpSpPr>
        <p:grpSpPr bwMode="auto">
          <a:xfrm>
            <a:off x="7532688" y="3175"/>
            <a:ext cx="1611312" cy="1608138"/>
            <a:chOff x="7531894" y="3693"/>
            <a:chExt cx="1612514" cy="1607699"/>
          </a:xfrm>
        </p:grpSpPr>
        <p:pic>
          <p:nvPicPr>
            <p:cNvPr id="14" name="Picture 12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66" t="6415" r="17117" b="4630"/>
            <a:stretch>
              <a:fillRect/>
            </a:stretch>
          </p:blipFill>
          <p:spPr bwMode="auto">
            <a:xfrm>
              <a:off x="7531894" y="3693"/>
              <a:ext cx="1612514" cy="160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0" t="37212" r="22241" b="37242"/>
            <a:stretch>
              <a:fillRect/>
            </a:stretch>
          </p:blipFill>
          <p:spPr bwMode="auto">
            <a:xfrm>
              <a:off x="7598569" y="540544"/>
              <a:ext cx="146983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8656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12713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rgbClr val="D6BCEA"/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rgbClr val="B88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BE13CB-5360-4B39-92BF-89F3E3E3FAB3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6706" r="17368" b="4753"/>
          <a:stretch>
            <a:fillRect/>
          </a:stretch>
        </p:blipFill>
        <p:spPr bwMode="auto">
          <a:xfrm>
            <a:off x="7532688" y="3175"/>
            <a:ext cx="16033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291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70" y="224118"/>
            <a:ext cx="4800600" cy="886968"/>
          </a:xfrm>
        </p:spPr>
        <p:txBody>
          <a:bodyPr lIns="4572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474" y="1600200"/>
            <a:ext cx="3703320" cy="4525963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7" y="1600200"/>
            <a:ext cx="3703320" cy="4525963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21040" y="363071"/>
            <a:ext cx="609600" cy="365125"/>
          </a:xfrm>
        </p:spPr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28651" y="6311900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9B87B4-9E41-4B19-8E2F-4D62FFE7522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6705" r="17426" b="4752"/>
          <a:stretch>
            <a:fillRect/>
          </a:stretch>
        </p:blipFill>
        <p:spPr bwMode="auto">
          <a:xfrm>
            <a:off x="7535863" y="0"/>
            <a:ext cx="16033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99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28651" y="6311900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099C69-EABE-4247-A7BA-0F0C79DABF6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6726" r="17410" b="4893"/>
          <a:stretch>
            <a:fillRect/>
          </a:stretch>
        </p:blipFill>
        <p:spPr bwMode="auto">
          <a:xfrm>
            <a:off x="7531100" y="-1588"/>
            <a:ext cx="1604963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842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6364288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628650" y="6315075"/>
            <a:ext cx="42449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16850" cy="990600"/>
          </a:xfrm>
        </p:spPr>
        <p:txBody>
          <a:bodyPr/>
          <a:lstStyle>
            <a:lvl1pPr>
              <a:defRPr sz="2100"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334779-6F66-4668-BEA4-4AB6D8299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199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A0B02-9B26-4B25-857D-E51E6F255937}" type="datetimeFigureOut">
              <a:rPr lang="en-US">
                <a:latin typeface="Calibri"/>
              </a:rPr>
              <a:pPr>
                <a:defRPr/>
              </a:pPr>
              <a:t>6/10/2019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32752-8AFA-4591-9DE9-993AE5A1B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888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EA9C51-4086-4CA8-9988-951C7140925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4456" r="15887" b="3345"/>
          <a:stretch>
            <a:fillRect/>
          </a:stretch>
        </p:blipFill>
        <p:spPr bwMode="auto">
          <a:xfrm>
            <a:off x="7480300" y="-31750"/>
            <a:ext cx="16954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472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855F67-F3EF-4DB8-A2D9-DEF42C17214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t="6055" r="17130" b="3775"/>
          <a:stretch>
            <a:fillRect/>
          </a:stretch>
        </p:blipFill>
        <p:spPr bwMode="auto">
          <a:xfrm>
            <a:off x="7518400" y="-15875"/>
            <a:ext cx="16319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266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5A8B62-D60B-4286-8510-5F7F2AEC6EF7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t="6415" r="17117" b="4630"/>
          <a:stretch>
            <a:fillRect/>
          </a:stretch>
        </p:blipFill>
        <p:spPr bwMode="auto">
          <a:xfrm>
            <a:off x="7532688" y="3175"/>
            <a:ext cx="1611312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29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878B0E-2916-4D90-85E9-0BDA4ED10D8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3" name="Group 11"/>
          <p:cNvGrpSpPr>
            <a:grpSpLocks/>
          </p:cNvGrpSpPr>
          <p:nvPr userDrawn="1"/>
        </p:nvGrpSpPr>
        <p:grpSpPr bwMode="auto">
          <a:xfrm>
            <a:off x="7532688" y="3175"/>
            <a:ext cx="1611312" cy="1608138"/>
            <a:chOff x="7531894" y="3693"/>
            <a:chExt cx="1612514" cy="1607699"/>
          </a:xfrm>
        </p:grpSpPr>
        <p:pic>
          <p:nvPicPr>
            <p:cNvPr id="14" name="Picture 12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66" t="6415" r="17117" b="4630"/>
            <a:stretch>
              <a:fillRect/>
            </a:stretch>
          </p:blipFill>
          <p:spPr bwMode="auto">
            <a:xfrm>
              <a:off x="7531894" y="3693"/>
              <a:ext cx="1612514" cy="160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0" t="37212" r="22241" b="37242"/>
            <a:stretch>
              <a:fillRect/>
            </a:stretch>
          </p:blipFill>
          <p:spPr bwMode="auto">
            <a:xfrm>
              <a:off x="7598569" y="540544"/>
              <a:ext cx="146983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4546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12713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rgbClr val="D6BCEA"/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rgbClr val="B88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BE13CB-5360-4B39-92BF-89F3E3E3FAB3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6706" r="17368" b="4753"/>
          <a:stretch>
            <a:fillRect/>
          </a:stretch>
        </p:blipFill>
        <p:spPr bwMode="auto">
          <a:xfrm>
            <a:off x="7532688" y="3175"/>
            <a:ext cx="16033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95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28651" y="6311900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9B87B4-9E41-4B19-8E2F-4D62FFE7522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6705" r="17426" b="4752"/>
          <a:stretch>
            <a:fillRect/>
          </a:stretch>
        </p:blipFill>
        <p:spPr bwMode="auto">
          <a:xfrm>
            <a:off x="7535863" y="0"/>
            <a:ext cx="16033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657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4" y="228600"/>
            <a:ext cx="4800600" cy="886968"/>
          </a:xfrm>
        </p:spPr>
        <p:txBody>
          <a:bodyPr vert="horz" lIns="4572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1212" y="1548761"/>
            <a:ext cx="3657600" cy="274320"/>
          </a:xfrm>
          <a:prstGeom prst="roundRect">
            <a:avLst>
              <a:gd name="adj" fmla="val 311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8352" y="2021456"/>
            <a:ext cx="3703320" cy="4106294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1533" y="1548761"/>
            <a:ext cx="3657600" cy="274320"/>
          </a:xfrm>
          <a:prstGeom prst="roundRect">
            <a:avLst>
              <a:gd name="adj" fmla="val 3405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673" y="2019869"/>
            <a:ext cx="3703320" cy="4106294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21729" y="365760"/>
            <a:ext cx="609600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grpSp>
        <p:nvGrpSpPr>
          <p:cNvPr id="10" name="Group 15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7" name="Rounded Rectangle 16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28651" y="6311900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099C69-EABE-4247-A7BA-0F0C79DABF6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6726" r="17410" b="4893"/>
          <a:stretch>
            <a:fillRect/>
          </a:stretch>
        </p:blipFill>
        <p:spPr bwMode="auto">
          <a:xfrm>
            <a:off x="7531100" y="-1588"/>
            <a:ext cx="1604963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164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6364288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628650" y="6315075"/>
            <a:ext cx="42449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16850" cy="990600"/>
          </a:xfrm>
        </p:spPr>
        <p:txBody>
          <a:bodyPr/>
          <a:lstStyle>
            <a:lvl1pPr>
              <a:defRPr sz="2100"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334779-6F66-4668-BEA4-4AB6D8299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726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A0B02-9B26-4B25-857D-E51E6F255937}" type="datetimeFigureOut">
              <a:rPr lang="en-US">
                <a:latin typeface="Calibri"/>
              </a:rPr>
              <a:pPr>
                <a:defRPr/>
              </a:pPr>
              <a:t>6/10/2019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32752-8AFA-4591-9DE9-993AE5A1B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627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EA9C51-4086-4CA8-9988-951C7140925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4456" r="15887" b="3345"/>
          <a:stretch>
            <a:fillRect/>
          </a:stretch>
        </p:blipFill>
        <p:spPr bwMode="auto">
          <a:xfrm>
            <a:off x="7480300" y="-31750"/>
            <a:ext cx="16954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490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855F67-F3EF-4DB8-A2D9-DEF42C17214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t="6055" r="17130" b="3775"/>
          <a:stretch>
            <a:fillRect/>
          </a:stretch>
        </p:blipFill>
        <p:spPr bwMode="auto">
          <a:xfrm>
            <a:off x="7518400" y="-15875"/>
            <a:ext cx="16319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463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5A8B62-D60B-4286-8510-5F7F2AEC6EF7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t="6415" r="17117" b="4630"/>
          <a:stretch>
            <a:fillRect/>
          </a:stretch>
        </p:blipFill>
        <p:spPr bwMode="auto">
          <a:xfrm>
            <a:off x="7532688" y="3175"/>
            <a:ext cx="1611312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12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878B0E-2916-4D90-85E9-0BDA4ED10D8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3" name="Group 11"/>
          <p:cNvGrpSpPr>
            <a:grpSpLocks/>
          </p:cNvGrpSpPr>
          <p:nvPr userDrawn="1"/>
        </p:nvGrpSpPr>
        <p:grpSpPr bwMode="auto">
          <a:xfrm>
            <a:off x="7532688" y="3175"/>
            <a:ext cx="1611312" cy="1608138"/>
            <a:chOff x="7531894" y="3693"/>
            <a:chExt cx="1612514" cy="1607699"/>
          </a:xfrm>
        </p:grpSpPr>
        <p:pic>
          <p:nvPicPr>
            <p:cNvPr id="14" name="Picture 12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66" t="6415" r="17117" b="4630"/>
            <a:stretch>
              <a:fillRect/>
            </a:stretch>
          </p:blipFill>
          <p:spPr bwMode="auto">
            <a:xfrm>
              <a:off x="7531894" y="3693"/>
              <a:ext cx="1612514" cy="160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0" t="37212" r="22241" b="37242"/>
            <a:stretch>
              <a:fillRect/>
            </a:stretch>
          </p:blipFill>
          <p:spPr bwMode="auto">
            <a:xfrm>
              <a:off x="7598569" y="540544"/>
              <a:ext cx="146983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9497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12713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rgbClr val="D6BCEA"/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rgbClr val="B88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BE13CB-5360-4B39-92BF-89F3E3E3FAB3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6706" r="17368" b="4753"/>
          <a:stretch>
            <a:fillRect/>
          </a:stretch>
        </p:blipFill>
        <p:spPr bwMode="auto">
          <a:xfrm>
            <a:off x="7532688" y="3175"/>
            <a:ext cx="16033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197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28651" y="6311900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9B87B4-9E41-4B19-8E2F-4D62FFE7522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6705" r="17426" b="4752"/>
          <a:stretch>
            <a:fillRect/>
          </a:stretch>
        </p:blipFill>
        <p:spPr bwMode="auto">
          <a:xfrm>
            <a:off x="7535863" y="0"/>
            <a:ext cx="16033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267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28651" y="6311900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099C69-EABE-4247-A7BA-0F0C79DABF6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6726" r="17410" b="4893"/>
          <a:stretch>
            <a:fillRect/>
          </a:stretch>
        </p:blipFill>
        <p:spPr bwMode="auto">
          <a:xfrm>
            <a:off x="7531100" y="-1588"/>
            <a:ext cx="1604963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349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4" y="228600"/>
            <a:ext cx="4800600" cy="886968"/>
          </a:xfrm>
        </p:spPr>
        <p:txBody>
          <a:bodyPr vert="horz" lIns="4572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21040" y="365760"/>
            <a:ext cx="609600" cy="365125"/>
          </a:xfrm>
        </p:spPr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grpSp>
        <p:nvGrpSpPr>
          <p:cNvPr id="6" name="Group 8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0" name="Rounded Rectangle 9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7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6364288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628650" y="6315075"/>
            <a:ext cx="42449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16850" cy="990600"/>
          </a:xfrm>
        </p:spPr>
        <p:txBody>
          <a:bodyPr/>
          <a:lstStyle>
            <a:lvl1pPr>
              <a:defRPr sz="2100"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334779-6F66-4668-BEA4-4AB6D8299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1643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A0B02-9B26-4B25-857D-E51E6F255937}" type="datetimeFigureOut">
              <a:rPr lang="en-US">
                <a:latin typeface="Calibri"/>
              </a:rPr>
              <a:pPr>
                <a:defRPr/>
              </a:pPr>
              <a:t>6/10/2019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32752-8AFA-4591-9DE9-993AE5A1B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9284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EA9C51-4086-4CA8-9988-951C7140925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4456" r="15887" b="3345"/>
          <a:stretch>
            <a:fillRect/>
          </a:stretch>
        </p:blipFill>
        <p:spPr bwMode="auto">
          <a:xfrm>
            <a:off x="7480300" y="-31750"/>
            <a:ext cx="16954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929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855F67-F3EF-4DB8-A2D9-DEF42C17214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t="6055" r="17130" b="3775"/>
          <a:stretch>
            <a:fillRect/>
          </a:stretch>
        </p:blipFill>
        <p:spPr bwMode="auto">
          <a:xfrm>
            <a:off x="7518400" y="-15875"/>
            <a:ext cx="16319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255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5A8B62-D60B-4286-8510-5F7F2AEC6EF7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t="6415" r="17117" b="4630"/>
          <a:stretch>
            <a:fillRect/>
          </a:stretch>
        </p:blipFill>
        <p:spPr bwMode="auto">
          <a:xfrm>
            <a:off x="7532688" y="3175"/>
            <a:ext cx="1611312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699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878B0E-2916-4D90-85E9-0BDA4ED10D8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3" name="Group 11"/>
          <p:cNvGrpSpPr>
            <a:grpSpLocks/>
          </p:cNvGrpSpPr>
          <p:nvPr userDrawn="1"/>
        </p:nvGrpSpPr>
        <p:grpSpPr bwMode="auto">
          <a:xfrm>
            <a:off x="7532688" y="3175"/>
            <a:ext cx="1611312" cy="1608138"/>
            <a:chOff x="7531894" y="3693"/>
            <a:chExt cx="1612514" cy="1607699"/>
          </a:xfrm>
        </p:grpSpPr>
        <p:pic>
          <p:nvPicPr>
            <p:cNvPr id="14" name="Picture 12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66" t="6415" r="17117" b="4630"/>
            <a:stretch>
              <a:fillRect/>
            </a:stretch>
          </p:blipFill>
          <p:spPr bwMode="auto">
            <a:xfrm>
              <a:off x="7531894" y="3693"/>
              <a:ext cx="1612514" cy="160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0" t="37212" r="22241" b="37242"/>
            <a:stretch>
              <a:fillRect/>
            </a:stretch>
          </p:blipFill>
          <p:spPr bwMode="auto">
            <a:xfrm>
              <a:off x="7598569" y="540544"/>
              <a:ext cx="146983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0810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12713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rgbClr val="D6BCEA"/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rgbClr val="B88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28651" y="6315076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BE13CB-5360-4B39-92BF-89F3E3E3FAB3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6706" r="17368" b="4753"/>
          <a:stretch>
            <a:fillRect/>
          </a:stretch>
        </p:blipFill>
        <p:spPr bwMode="auto">
          <a:xfrm>
            <a:off x="7532688" y="3175"/>
            <a:ext cx="16033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521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28651" y="6311900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9B87B4-9E41-4B19-8E2F-4D62FFE7522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6705" r="17426" b="4752"/>
          <a:stretch>
            <a:fillRect/>
          </a:stretch>
        </p:blipFill>
        <p:spPr bwMode="auto">
          <a:xfrm>
            <a:off x="7535863" y="0"/>
            <a:ext cx="16033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507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28651" y="6311900"/>
            <a:ext cx="42449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4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364289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5829300" cy="1281113"/>
          </a:xfrm>
        </p:spPr>
        <p:txBody>
          <a:bodyPr/>
          <a:lstStyle>
            <a:lvl1pPr>
              <a:defRPr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099C69-EABE-4247-A7BA-0F0C79DABF6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6726" r="17410" b="4893"/>
          <a:stretch>
            <a:fillRect/>
          </a:stretch>
        </p:blipFill>
        <p:spPr bwMode="auto">
          <a:xfrm>
            <a:off x="7531100" y="-1588"/>
            <a:ext cx="1604963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173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99200"/>
            <a:ext cx="9144000" cy="558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D6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299200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1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6364288"/>
            <a:ext cx="493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628650" y="6315075"/>
            <a:ext cx="42449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International Food Information Council Foundation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dirty="0" smtClean="0">
                <a:solidFill>
                  <a:srgbClr val="000000"/>
                </a:solidFill>
                <a:latin typeface="Calibri"/>
                <a:cs typeface="Segoe UI" panose="020B0502040204020203" pitchFamily="34" charset="0"/>
              </a:rPr>
              <a:t>2016 Food and Health Survey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16850" cy="990600"/>
          </a:xfrm>
        </p:spPr>
        <p:txBody>
          <a:bodyPr/>
          <a:lstStyle>
            <a:lvl1pPr>
              <a:defRPr sz="2100" b="0">
                <a:latin typeface="+mj-lt"/>
                <a:ea typeface="Kozuka Gothic Pro EL" panose="020B0200000000000000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334779-6F66-4668-BEA4-4AB6D8299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56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21040" y="365760"/>
            <a:ext cx="609600" cy="365125"/>
          </a:xfrm>
        </p:spPr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grpSp>
        <p:nvGrpSpPr>
          <p:cNvPr id="5" name="Group 7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9" name="Rounded Rectangle 8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6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A0B02-9B26-4B25-857D-E51E6F255937}" type="datetimeFigureOut">
              <a:rPr lang="en-US">
                <a:latin typeface="Calibri"/>
              </a:rPr>
              <a:pPr>
                <a:defRPr/>
              </a:pPr>
              <a:t>6/10/2019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32752-8AFA-4591-9DE9-993AE5A1B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49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8999" y="304800"/>
            <a:ext cx="4948269" cy="719424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8113" y="2292824"/>
            <a:ext cx="4959126" cy="38333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0" y="1160463"/>
            <a:ext cx="4948269" cy="954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6/10/2019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0" y="685800"/>
            <a:ext cx="4948238" cy="8869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0" y="2020888"/>
            <a:ext cx="4946602" cy="41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52600" y="287767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grpSp>
        <p:nvGrpSpPr>
          <p:cNvPr id="7" name="Group 18"/>
          <p:cNvGrpSpPr/>
          <p:nvPr/>
        </p:nvGrpSpPr>
        <p:grpSpPr>
          <a:xfrm>
            <a:off x="842682" y="2971800"/>
            <a:ext cx="914400" cy="914400"/>
            <a:chOff x="842682" y="2971800"/>
            <a:chExt cx="914400" cy="914400"/>
          </a:xfrm>
        </p:grpSpPr>
        <p:sp>
          <p:nvSpPr>
            <p:cNvPr id="8" name="Rounded Rectangle 7"/>
            <p:cNvSpPr/>
            <p:nvPr userDrawn="1"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10"/>
            <p:cNvGrpSpPr>
              <a:grpSpLocks noChangeAspect="1"/>
            </p:cNvGrpSpPr>
            <p:nvPr userDrawn="1"/>
          </p:nvGrpSpPr>
          <p:grpSpPr>
            <a:xfrm>
              <a:off x="948372" y="3034352"/>
              <a:ext cx="700732" cy="800822"/>
              <a:chOff x="1230573" y="1890215"/>
              <a:chExt cx="1444388" cy="1650696"/>
            </a:xfrm>
          </p:grpSpPr>
          <p:sp>
            <p:nvSpPr>
              <p:cNvPr id="12" name="Oval 11"/>
              <p:cNvSpPr/>
              <p:nvPr userDrawn="1"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 userDrawn="1"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 userDrawn="1"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  <p:sldLayoutId id="2147484054" r:id="rId14"/>
    <p:sldLayoutId id="2147484055" r:id="rId15"/>
    <p:sldLayoutId id="2147484056" r:id="rId16"/>
    <p:sldLayoutId id="2147484057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2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2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2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28800" indent="-227013" algn="l" defTabSz="914400" rtl="0" eaLnBrk="1" latinLnBrk="0" hangingPunct="1">
        <a:spcBef>
          <a:spcPct val="20000"/>
        </a:spcBef>
        <a:buClr>
          <a:schemeClr val="accent2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5813" indent="-227013" algn="l" defTabSz="914400" rtl="0" eaLnBrk="1" latinLnBrk="0" hangingPunct="1">
        <a:spcBef>
          <a:spcPct val="20000"/>
        </a:spcBef>
        <a:buClr>
          <a:schemeClr val="accent1"/>
        </a:buClr>
        <a:buSzPct val="130000"/>
        <a:buFont typeface="Wingdings" pitchFamily="2" charset="2"/>
        <a:buChar char="§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1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1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AEA950C-34E3-41B3-912B-ECAD7A6B1C85}" type="datetimeFigureOut">
              <a:rPr lang="en-US">
                <a:latin typeface="Calibri"/>
              </a:rPr>
              <a:pPr>
                <a:defRPr/>
              </a:pPr>
              <a:t>6/10/2019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841D3E-EC35-4285-9FD5-C4EA1744B3F3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1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1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AEA950C-34E3-41B3-912B-ECAD7A6B1C85}" type="datetimeFigureOut">
              <a:rPr lang="en-US">
                <a:latin typeface="Calibri"/>
              </a:rPr>
              <a:pPr>
                <a:defRPr/>
              </a:pPr>
              <a:t>6/10/2019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841D3E-EC35-4285-9FD5-C4EA1744B3F3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39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1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1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AEA950C-34E3-41B3-912B-ECAD7A6B1C85}" type="datetimeFigureOut">
              <a:rPr lang="en-US">
                <a:latin typeface="Calibri"/>
              </a:rPr>
              <a:pPr>
                <a:defRPr/>
              </a:pPr>
              <a:t>6/10/2019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841D3E-EC35-4285-9FD5-C4EA1744B3F3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6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1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1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AEA950C-34E3-41B3-912B-ECAD7A6B1C85}" type="datetimeFigureOut">
              <a:rPr lang="en-US">
                <a:latin typeface="Calibri"/>
              </a:rPr>
              <a:pPr>
                <a:defRPr/>
              </a:pPr>
              <a:t>6/10/2019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841D3E-EC35-4285-9FD5-C4EA1744B3F3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4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1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1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AEA950C-34E3-41B3-912B-ECAD7A6B1C85}" type="datetimeFigureOut">
              <a:rPr lang="en-US">
                <a:latin typeface="Calibri"/>
              </a:rPr>
              <a:pPr>
                <a:defRPr/>
              </a:pPr>
              <a:t>6/10/2019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841D3E-EC35-4285-9FD5-C4EA1744B3F3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87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1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1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AEA950C-34E3-41B3-912B-ECAD7A6B1C85}" type="datetimeFigureOut">
              <a:rPr lang="en-US">
                <a:latin typeface="Calibri"/>
              </a:rPr>
              <a:pPr>
                <a:defRPr/>
              </a:pPr>
              <a:t>6/10/2019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841D3E-EC35-4285-9FD5-C4EA1744B3F3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7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1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1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AEA950C-34E3-41B3-912B-ECAD7A6B1C85}" type="datetimeFigureOut">
              <a:rPr lang="en-US">
                <a:latin typeface="Calibri"/>
              </a:rPr>
              <a:pPr>
                <a:defRPr/>
              </a:pPr>
              <a:t>6/10/2019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841D3E-EC35-4285-9FD5-C4EA1744B3F3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2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64.jpeg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21.em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69.jpeg"/><Relationship Id="rId7" Type="http://schemas.openxmlformats.org/officeDocument/2006/relationships/image" Target="../media/image64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69.jpeg"/><Relationship Id="rId7" Type="http://schemas.openxmlformats.org/officeDocument/2006/relationships/image" Target="../media/image64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9.jpeg"/><Relationship Id="rId7" Type="http://schemas.openxmlformats.org/officeDocument/2006/relationships/image" Target="../media/image21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9.jpeg"/><Relationship Id="rId7" Type="http://schemas.openxmlformats.org/officeDocument/2006/relationships/image" Target="../media/image21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21.emf"/><Relationship Id="rId4" Type="http://schemas.openxmlformats.org/officeDocument/2006/relationships/image" Target="../media/image107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9.jpeg"/><Relationship Id="rId7" Type="http://schemas.openxmlformats.org/officeDocument/2006/relationships/image" Target="../media/image21.em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12.jpeg"/><Relationship Id="rId7" Type="http://schemas.openxmlformats.org/officeDocument/2006/relationships/image" Target="../media/image106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9.jpeg"/><Relationship Id="rId10" Type="http://schemas.openxmlformats.org/officeDocument/2006/relationships/image" Target="../media/image105.jpeg"/><Relationship Id="rId4" Type="http://schemas.openxmlformats.org/officeDocument/2006/relationships/image" Target="../media/image113.jpeg"/><Relationship Id="rId9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12.jpeg"/><Relationship Id="rId7" Type="http://schemas.openxmlformats.org/officeDocument/2006/relationships/image" Target="../media/image106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11" Type="http://schemas.openxmlformats.org/officeDocument/2006/relationships/image" Target="../media/image105.jpeg"/><Relationship Id="rId5" Type="http://schemas.openxmlformats.org/officeDocument/2006/relationships/image" Target="../media/image109.jpeg"/><Relationship Id="rId10" Type="http://schemas.openxmlformats.org/officeDocument/2006/relationships/image" Target="../media/image21.emf"/><Relationship Id="rId4" Type="http://schemas.openxmlformats.org/officeDocument/2006/relationships/image" Target="../media/image113.jpeg"/><Relationship Id="rId9" Type="http://schemas.openxmlformats.org/officeDocument/2006/relationships/image" Target="../media/image114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12.jpeg"/><Relationship Id="rId7" Type="http://schemas.openxmlformats.org/officeDocument/2006/relationships/image" Target="../media/image106.jpeg"/><Relationship Id="rId12" Type="http://schemas.openxmlformats.org/officeDocument/2006/relationships/image" Target="../media/image115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11" Type="http://schemas.openxmlformats.org/officeDocument/2006/relationships/image" Target="../media/image105.jpeg"/><Relationship Id="rId5" Type="http://schemas.openxmlformats.org/officeDocument/2006/relationships/image" Target="../media/image109.jpeg"/><Relationship Id="rId10" Type="http://schemas.openxmlformats.org/officeDocument/2006/relationships/image" Target="../media/image21.emf"/><Relationship Id="rId4" Type="http://schemas.openxmlformats.org/officeDocument/2006/relationships/image" Target="../media/image113.jpeg"/><Relationship Id="rId9" Type="http://schemas.openxmlformats.org/officeDocument/2006/relationships/image" Target="../media/image114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38519" y="6573180"/>
            <a:ext cx="4232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Ag Inspirations LLC. ©2019. All rights reserved.</a:t>
            </a:r>
            <a:endParaRPr lang="en-US" sz="1400" dirty="0"/>
          </a:p>
        </p:txBody>
      </p:sp>
      <p:pic>
        <p:nvPicPr>
          <p:cNvPr id="18" name="Picture 17" descr="IMG_209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6" y="3015644"/>
            <a:ext cx="3842356" cy="3842356"/>
          </a:xfrm>
          <a:prstGeom prst="rect">
            <a:avLst/>
          </a:prstGeom>
        </p:spPr>
      </p:pic>
      <p:pic>
        <p:nvPicPr>
          <p:cNvPr id="8" name="Picture 7" descr="6704_293264850875450_5078823530083269215_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2" y="-46844"/>
            <a:ext cx="4718472" cy="31456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5274" y="1811795"/>
            <a:ext cx="357886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Helvetica"/>
                <a:cs typeface="Helvetica"/>
              </a:rPr>
              <a:t>Leading the Discussion About Agriculture…</a:t>
            </a:r>
          </a:p>
          <a:p>
            <a:pPr algn="ctr"/>
            <a:endParaRPr lang="en-US" sz="2800" b="1" i="1" dirty="0">
              <a:latin typeface="Helvetica"/>
              <a:cs typeface="Helvetica"/>
            </a:endParaRPr>
          </a:p>
          <a:p>
            <a:pPr algn="ctr"/>
            <a:r>
              <a:rPr lang="en-US" sz="2800" b="1" i="1" dirty="0" smtClean="0">
                <a:latin typeface="Helvetica"/>
                <a:cs typeface="Helvetica"/>
              </a:rPr>
              <a:t>The Talk </a:t>
            </a:r>
          </a:p>
          <a:p>
            <a:pPr algn="ctr"/>
            <a:r>
              <a:rPr lang="en-US" sz="2800" b="1" i="1" dirty="0" smtClean="0">
                <a:latin typeface="Helvetica"/>
                <a:cs typeface="Helvetica"/>
              </a:rPr>
              <a:t>vs. </a:t>
            </a:r>
          </a:p>
          <a:p>
            <a:pPr algn="ctr"/>
            <a:r>
              <a:rPr lang="en-US" sz="2800" b="1" i="1" dirty="0" smtClean="0">
                <a:latin typeface="Helvetica"/>
                <a:cs typeface="Helvetica"/>
              </a:rPr>
              <a:t>The Truth</a:t>
            </a:r>
            <a:endParaRPr lang="en-US" sz="25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6033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825500"/>
            <a:ext cx="8255000" cy="520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08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Talk vs. The Truth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7751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08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Talk vs. The Truth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1507067"/>
            <a:ext cx="5620887" cy="3674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337" y="2133600"/>
            <a:ext cx="3657179" cy="2416415"/>
          </a:xfrm>
          <a:prstGeom prst="rect">
            <a:avLst/>
          </a:prstGeom>
        </p:spPr>
      </p:pic>
      <p:pic>
        <p:nvPicPr>
          <p:cNvPr id="7" name="Picture 6" descr="AgInspirations_logo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9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08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Talk vs. The Truth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3" name="Picture 2" descr="1796607_221196024749000_917510286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5074277"/>
            <a:ext cx="1998132" cy="1803513"/>
          </a:xfrm>
          <a:prstGeom prst="rect">
            <a:avLst/>
          </a:prstGeom>
        </p:spPr>
      </p:pic>
      <p:pic>
        <p:nvPicPr>
          <p:cNvPr id="4" name="Picture 3" descr="36276006_907090236159572_767535446346432512_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3" y="1054581"/>
            <a:ext cx="4688674" cy="4688674"/>
          </a:xfrm>
          <a:prstGeom prst="rect">
            <a:avLst/>
          </a:prstGeom>
        </p:spPr>
      </p:pic>
      <p:pic>
        <p:nvPicPr>
          <p:cNvPr id="13" name="Picture 12" descr="AgInspirations_logo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0141" y="1744138"/>
            <a:ext cx="345625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/>
                <a:cs typeface="Helvetica"/>
              </a:rPr>
              <a:t>By the Numbers…</a:t>
            </a: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5X cows to people in Kewaunee County</a:t>
            </a: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Total cow manure = 210X human sewage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(700 million gallons from cattle)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2887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08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Talk vs. The Truth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13" name="Picture 12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0141" y="1727205"/>
            <a:ext cx="345625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/>
                <a:cs typeface="Helvetica"/>
              </a:rPr>
              <a:t>The Research…</a:t>
            </a: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138 samples from 131 wells (4,896 private wells)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44 bovine fecal source</a:t>
            </a:r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33 human fecal source</a:t>
            </a: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9 contained both</a:t>
            </a:r>
            <a:endParaRPr lang="en-US" sz="2400" dirty="0">
              <a:latin typeface="Helvetica"/>
              <a:cs typeface="Helvetica"/>
            </a:endParaRP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833" y="6615569"/>
            <a:ext cx="6636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Helvetica"/>
                <a:cs typeface="Helvetica"/>
              </a:rPr>
              <a:t>Source:Mark</a:t>
            </a:r>
            <a:r>
              <a:rPr lang="en-US" sz="1200" dirty="0" smtClean="0">
                <a:latin typeface="Helvetica"/>
                <a:cs typeface="Helvetica"/>
              </a:rPr>
              <a:t> </a:t>
            </a:r>
            <a:r>
              <a:rPr lang="en-US" sz="1200" dirty="0" err="1" smtClean="0">
                <a:latin typeface="Helvetica"/>
                <a:cs typeface="Helvetica"/>
              </a:rPr>
              <a:t>Borchardt</a:t>
            </a:r>
            <a:r>
              <a:rPr lang="en-US" sz="1200" dirty="0" smtClean="0">
                <a:latin typeface="Helvetica"/>
                <a:cs typeface="Helvetica"/>
              </a:rPr>
              <a:t>, Ph.D., USDA-ARS, USGS Upper Midwest Water Science Center 2019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0" name="Picture 9" descr="1796607_221196024749000_917510286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5074277"/>
            <a:ext cx="1998132" cy="1803513"/>
          </a:xfrm>
          <a:prstGeom prst="rect">
            <a:avLst/>
          </a:prstGeom>
        </p:spPr>
      </p:pic>
      <p:pic>
        <p:nvPicPr>
          <p:cNvPr id="11" name="Picture 10" descr="36276006_907090236159572_767535446346432512_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3" y="1054581"/>
            <a:ext cx="4688674" cy="46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7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08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Talk vs. The Truth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4" name="Picture 3" descr="36276006_907090236159572_767535446346432512_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3" y="1054581"/>
            <a:ext cx="4688674" cy="4688674"/>
          </a:xfrm>
          <a:prstGeom prst="rect">
            <a:avLst/>
          </a:prstGeom>
        </p:spPr>
      </p:pic>
      <p:pic>
        <p:nvPicPr>
          <p:cNvPr id="13" name="Picture 12" descr="AgInspirations_logo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0141" y="1490143"/>
            <a:ext cx="34562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latin typeface="Helvetica"/>
              <a:cs typeface="Helvetica"/>
            </a:endParaRPr>
          </a:p>
          <a:p>
            <a:pPr algn="ctr"/>
            <a:endParaRPr lang="en-US" sz="2400" b="1" dirty="0">
              <a:latin typeface="Helvetica"/>
              <a:cs typeface="Helvetica"/>
            </a:endParaRPr>
          </a:p>
          <a:p>
            <a:pPr algn="ctr"/>
            <a:r>
              <a:rPr lang="en-US" sz="2400" b="1" dirty="0" smtClean="0">
                <a:latin typeface="Helvetica"/>
                <a:cs typeface="Helvetica"/>
              </a:rPr>
              <a:t>~50% of the well contamination came from bovines…</a:t>
            </a:r>
          </a:p>
          <a:p>
            <a:pPr algn="ctr"/>
            <a:endParaRPr lang="en-US" sz="2400" b="1" dirty="0">
              <a:latin typeface="Helvetica"/>
              <a:cs typeface="Helvetica"/>
            </a:endParaRP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</p:txBody>
      </p:sp>
      <p:pic>
        <p:nvPicPr>
          <p:cNvPr id="9" name="Picture 8" descr="1796607_221196024749000_917510286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5074277"/>
            <a:ext cx="1998132" cy="180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7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08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Talk vs. The Truth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4" name="Picture 3" descr="36276006_907090236159572_767535446346432512_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3" y="1054581"/>
            <a:ext cx="4688674" cy="4688674"/>
          </a:xfrm>
          <a:prstGeom prst="rect">
            <a:avLst/>
          </a:prstGeom>
        </p:spPr>
      </p:pic>
      <p:pic>
        <p:nvPicPr>
          <p:cNvPr id="13" name="Picture 12" descr="AgInspirations_logo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0141" y="1490143"/>
            <a:ext cx="34562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latin typeface="Helvetica"/>
              <a:cs typeface="Helvetica"/>
            </a:endParaRPr>
          </a:p>
          <a:p>
            <a:pPr algn="ctr"/>
            <a:endParaRPr lang="en-US" sz="2400" b="1" dirty="0">
              <a:latin typeface="Helvetica"/>
              <a:cs typeface="Helvetica"/>
            </a:endParaRPr>
          </a:p>
          <a:p>
            <a:pPr algn="ctr"/>
            <a:r>
              <a:rPr lang="en-US" sz="2400" b="1" dirty="0" smtClean="0">
                <a:latin typeface="Helvetica"/>
                <a:cs typeface="Helvetica"/>
              </a:rPr>
              <a:t>~50% of the well contamination came from bovines…</a:t>
            </a:r>
          </a:p>
          <a:p>
            <a:pPr algn="ctr"/>
            <a:endParaRPr lang="en-US" sz="2400" b="1" dirty="0">
              <a:latin typeface="Helvetica"/>
              <a:cs typeface="Helvetica"/>
            </a:endParaRPr>
          </a:p>
          <a:p>
            <a:pPr algn="ctr"/>
            <a:r>
              <a:rPr lang="en-US" sz="2400" b="1" dirty="0">
                <a:latin typeface="Helvetica"/>
                <a:cs typeface="Helvetica"/>
              </a:rPr>
              <a:t>w</a:t>
            </a:r>
            <a:r>
              <a:rPr lang="en-US" sz="2400" b="1" dirty="0" smtClean="0">
                <a:latin typeface="Helvetica"/>
                <a:cs typeface="Helvetica"/>
              </a:rPr>
              <a:t>ho have 210X the amount of fecal waste</a:t>
            </a: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</p:txBody>
      </p:sp>
      <p:pic>
        <p:nvPicPr>
          <p:cNvPr id="9" name="Picture 8" descr="1796607_221196024749000_917510286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5074277"/>
            <a:ext cx="1998132" cy="180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7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08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Talk vs. The Truth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4" name="Picture 3" descr="36276006_907090236159572_767535446346432512_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3" y="1054581"/>
            <a:ext cx="4688674" cy="4688674"/>
          </a:xfrm>
          <a:prstGeom prst="rect">
            <a:avLst/>
          </a:prstGeom>
        </p:spPr>
      </p:pic>
      <p:pic>
        <p:nvPicPr>
          <p:cNvPr id="13" name="Picture 12" descr="AgInspirations_logo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0141" y="1727205"/>
            <a:ext cx="34562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latin typeface="Helvetica"/>
              <a:cs typeface="Helvetica"/>
            </a:endParaRPr>
          </a:p>
          <a:p>
            <a:pPr algn="ctr"/>
            <a:endParaRPr lang="en-US" sz="2400" b="1" dirty="0">
              <a:latin typeface="Helvetica"/>
              <a:cs typeface="Helvetica"/>
            </a:endParaRPr>
          </a:p>
          <a:p>
            <a:pPr algn="ctr"/>
            <a:r>
              <a:rPr lang="en-US" sz="2400" b="1" dirty="0" smtClean="0">
                <a:latin typeface="Helvetica"/>
                <a:cs typeface="Helvetica"/>
              </a:rPr>
              <a:t>Maybe </a:t>
            </a:r>
          </a:p>
          <a:p>
            <a:pPr algn="ctr"/>
            <a:r>
              <a:rPr lang="en-US" sz="2400" b="1" dirty="0" smtClean="0">
                <a:latin typeface="Helvetica"/>
                <a:cs typeface="Helvetica"/>
              </a:rPr>
              <a:t>AGRICULTURE</a:t>
            </a:r>
          </a:p>
          <a:p>
            <a:pPr algn="ctr"/>
            <a:r>
              <a:rPr lang="en-US" sz="2400" b="1" dirty="0" smtClean="0">
                <a:latin typeface="Helvetica"/>
                <a:cs typeface="Helvetica"/>
              </a:rPr>
              <a:t> holds more answers for the solutions?!</a:t>
            </a: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</p:txBody>
      </p:sp>
      <p:pic>
        <p:nvPicPr>
          <p:cNvPr id="9" name="Picture 8" descr="1796607_221196024749000_917510286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5074277"/>
            <a:ext cx="1998132" cy="180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3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53697" y="408250"/>
            <a:ext cx="3272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Talk vs. </a:t>
            </a:r>
          </a:p>
          <a:p>
            <a:pPr algn="ctr"/>
            <a:r>
              <a:rPr lang="en-US" sz="3600" dirty="0" smtClean="0">
                <a:latin typeface="Helvetica"/>
                <a:cs typeface="Helvetica"/>
              </a:rPr>
              <a:t>The Truth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9032" y="1998133"/>
            <a:ext cx="349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 smtClean="0">
                <a:latin typeface="Helvetica"/>
                <a:cs typeface="Helvetica"/>
              </a:rPr>
              <a:t>Not Newsworthy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Wausau, WI: </a:t>
            </a:r>
            <a:r>
              <a:rPr lang="en-US" sz="2400" b="1" dirty="0" smtClean="0">
                <a:latin typeface="Helvetica"/>
                <a:cs typeface="Helvetica"/>
              </a:rPr>
              <a:t>3.7 million gallons</a:t>
            </a:r>
            <a:r>
              <a:rPr lang="en-US" sz="2400" dirty="0" smtClean="0">
                <a:latin typeface="Helvetica"/>
                <a:cs typeface="Helvetica"/>
              </a:rPr>
              <a:t> of human sewage poured into the WI River in one 2018  </a:t>
            </a: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“controlled release.”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580"/>
            <a:ext cx="4692805" cy="35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53697" y="408250"/>
            <a:ext cx="3272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Talk vs. </a:t>
            </a:r>
          </a:p>
          <a:p>
            <a:pPr algn="ctr"/>
            <a:r>
              <a:rPr lang="en-US" sz="3600" dirty="0" smtClean="0">
                <a:latin typeface="Helvetica"/>
                <a:cs typeface="Helvetica"/>
              </a:rPr>
              <a:t>The Truth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9032" y="1998133"/>
            <a:ext cx="349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 smtClean="0">
                <a:latin typeface="Helvetica"/>
                <a:cs typeface="Helvetica"/>
              </a:rPr>
              <a:t>Not Newsworthy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Wausau, WI: </a:t>
            </a:r>
            <a:r>
              <a:rPr lang="en-US" sz="2400" b="1" dirty="0" smtClean="0">
                <a:latin typeface="Helvetica"/>
                <a:cs typeface="Helvetica"/>
              </a:rPr>
              <a:t>3.7 million gallons</a:t>
            </a:r>
            <a:r>
              <a:rPr lang="en-US" sz="2400" dirty="0" smtClean="0">
                <a:latin typeface="Helvetica"/>
                <a:cs typeface="Helvetica"/>
              </a:rPr>
              <a:t> of human sewage poured into the WI River in one 2018  </a:t>
            </a: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“controlled release.”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0459" y="5450447"/>
            <a:ext cx="451843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i="1" dirty="0" smtClean="0">
                <a:latin typeface="Helvetica"/>
                <a:cs typeface="Helvetica"/>
              </a:rPr>
              <a:t>740 manure tankers!</a:t>
            </a:r>
            <a:endParaRPr lang="en-US" sz="3400" b="1" i="1" dirty="0"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580"/>
            <a:ext cx="4692805" cy="35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08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Talk vs. The Truth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1579028"/>
            <a:ext cx="4559023" cy="2772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1" y="4334934"/>
            <a:ext cx="4818089" cy="3183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088" y="1595961"/>
            <a:ext cx="4510607" cy="31096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10567" y="4699003"/>
            <a:ext cx="43826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i="1" dirty="0" smtClean="0">
                <a:latin typeface="Helvetica"/>
                <a:cs typeface="Helvetica"/>
              </a:rPr>
              <a:t>“A reliable way to make people believe in falsehoods is </a:t>
            </a:r>
          </a:p>
          <a:p>
            <a:pPr algn="r"/>
            <a:r>
              <a:rPr lang="en-US" sz="2200" b="1" i="1" dirty="0">
                <a:latin typeface="Helvetica"/>
                <a:cs typeface="Helvetica"/>
              </a:rPr>
              <a:t>f</a:t>
            </a:r>
            <a:r>
              <a:rPr lang="en-US" sz="2200" b="1" i="1" dirty="0" smtClean="0">
                <a:latin typeface="Helvetica"/>
                <a:cs typeface="Helvetica"/>
              </a:rPr>
              <a:t>requent repetition because familiarity is not easily </a:t>
            </a:r>
          </a:p>
          <a:p>
            <a:pPr algn="r"/>
            <a:r>
              <a:rPr lang="en-US" sz="2200" b="1" i="1" dirty="0">
                <a:latin typeface="Helvetica"/>
                <a:cs typeface="Helvetica"/>
              </a:rPr>
              <a:t>d</a:t>
            </a:r>
            <a:r>
              <a:rPr lang="en-US" sz="2200" b="1" i="1" dirty="0" smtClean="0">
                <a:latin typeface="Helvetica"/>
                <a:cs typeface="Helvetica"/>
              </a:rPr>
              <a:t>istinguished from the truth.” – Daniel </a:t>
            </a:r>
            <a:r>
              <a:rPr lang="en-US" sz="2200" b="1" i="1" dirty="0" err="1" smtClean="0">
                <a:latin typeface="Helvetica"/>
                <a:cs typeface="Helvetica"/>
              </a:rPr>
              <a:t>Kahneman</a:t>
            </a:r>
            <a:endParaRPr lang="en-US" sz="2200" b="1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668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2014-06-12-11.56.34-1024x76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23" y="1591981"/>
            <a:ext cx="2687818" cy="201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08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</a:t>
            </a:r>
            <a:r>
              <a:rPr lang="en-US" sz="3600" b="1" i="1" dirty="0" smtClean="0">
                <a:latin typeface="Helvetica"/>
                <a:cs typeface="Helvetica"/>
              </a:rPr>
              <a:t> Story </a:t>
            </a:r>
            <a:r>
              <a:rPr lang="en-US" sz="3600" dirty="0" smtClean="0">
                <a:latin typeface="Helvetica"/>
                <a:cs typeface="Helvetica"/>
              </a:rPr>
              <a:t>of Agriculture Consumers See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11" name="Picture 10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pic>
        <p:nvPicPr>
          <p:cNvPr id="8" name="Picture 7" descr="IMG_8243 (1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94" y="1031589"/>
            <a:ext cx="3813219" cy="6782447"/>
          </a:xfrm>
          <a:prstGeom prst="rect">
            <a:avLst/>
          </a:prstGeom>
        </p:spPr>
      </p:pic>
      <p:pic>
        <p:nvPicPr>
          <p:cNvPr id="9" name="Picture 8" descr="635514076133612407-06---Rough-Handling-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80" y="1828799"/>
            <a:ext cx="4012911" cy="301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7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08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</a:t>
            </a:r>
            <a:r>
              <a:rPr lang="en-US" sz="3600" b="1" i="1" dirty="0" smtClean="0">
                <a:latin typeface="Helvetica"/>
                <a:cs typeface="Helvetica"/>
              </a:rPr>
              <a:t> Story </a:t>
            </a:r>
            <a:r>
              <a:rPr lang="en-US" sz="3600" dirty="0" smtClean="0">
                <a:latin typeface="Helvetica"/>
                <a:cs typeface="Helvetica"/>
              </a:rPr>
              <a:t>of Agriculture Consumers See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15" name="Picture 14" descr="5ptprom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11" y="1032647"/>
            <a:ext cx="1558165" cy="1558165"/>
          </a:xfrm>
          <a:prstGeom prst="rect">
            <a:avLst/>
          </a:prstGeom>
        </p:spPr>
      </p:pic>
      <p:pic>
        <p:nvPicPr>
          <p:cNvPr id="17" name="Picture 16" descr="dairypure_products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4" y="2482233"/>
            <a:ext cx="1653958" cy="1153141"/>
          </a:xfrm>
          <a:prstGeom prst="rect">
            <a:avLst/>
          </a:prstGeom>
        </p:spPr>
      </p:pic>
      <p:pic>
        <p:nvPicPr>
          <p:cNvPr id="18" name="Picture 17" descr="AgInspirations_logo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IMG_013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52" y="1087436"/>
            <a:ext cx="2416969" cy="3222625"/>
          </a:xfrm>
          <a:prstGeom prst="rect">
            <a:avLst/>
          </a:prstGeom>
        </p:spPr>
      </p:pic>
      <p:pic>
        <p:nvPicPr>
          <p:cNvPr id="14" name="Picture 13" descr="IMG_013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00" y="1089844"/>
            <a:ext cx="4008826" cy="57681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08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</a:t>
            </a:r>
            <a:r>
              <a:rPr lang="en-US" sz="3600" b="1" i="1" dirty="0" smtClean="0">
                <a:latin typeface="Helvetica"/>
                <a:cs typeface="Helvetica"/>
              </a:rPr>
              <a:t> Story </a:t>
            </a:r>
            <a:r>
              <a:rPr lang="en-US" sz="3600" dirty="0" smtClean="0">
                <a:latin typeface="Helvetica"/>
                <a:cs typeface="Helvetica"/>
              </a:rPr>
              <a:t>of Agriculture Consumers See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15" name="Picture 14" descr="5ptpromi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11" y="1032647"/>
            <a:ext cx="1558165" cy="1558165"/>
          </a:xfrm>
          <a:prstGeom prst="rect">
            <a:avLst/>
          </a:prstGeom>
        </p:spPr>
      </p:pic>
      <p:pic>
        <p:nvPicPr>
          <p:cNvPr id="17" name="Picture 16" descr="dairypure_products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4" y="2482233"/>
            <a:ext cx="1653958" cy="11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4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IMG_013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52" y="1087436"/>
            <a:ext cx="2416969" cy="3222625"/>
          </a:xfrm>
          <a:prstGeom prst="rect">
            <a:avLst/>
          </a:prstGeom>
        </p:spPr>
      </p:pic>
      <p:pic>
        <p:nvPicPr>
          <p:cNvPr id="14" name="Picture 13" descr="IMG_013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00" y="1089844"/>
            <a:ext cx="4008826" cy="57681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08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</a:t>
            </a:r>
            <a:r>
              <a:rPr lang="en-US" sz="3600" b="1" i="1" dirty="0" smtClean="0">
                <a:latin typeface="Helvetica"/>
                <a:cs typeface="Helvetica"/>
              </a:rPr>
              <a:t> Story </a:t>
            </a:r>
            <a:r>
              <a:rPr lang="en-US" sz="3600" dirty="0" smtClean="0">
                <a:latin typeface="Helvetica"/>
                <a:cs typeface="Helvetica"/>
              </a:rPr>
              <a:t>of Agriculture Consumers See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97" y="3498049"/>
            <a:ext cx="3987112" cy="3373285"/>
          </a:xfrm>
          <a:prstGeom prst="rect">
            <a:avLst/>
          </a:prstGeom>
        </p:spPr>
      </p:pic>
      <p:pic>
        <p:nvPicPr>
          <p:cNvPr id="15" name="Picture 14" descr="5ptpromi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11" y="1032647"/>
            <a:ext cx="1558165" cy="1558165"/>
          </a:xfrm>
          <a:prstGeom prst="rect">
            <a:avLst/>
          </a:prstGeom>
        </p:spPr>
      </p:pic>
      <p:pic>
        <p:nvPicPr>
          <p:cNvPr id="17" name="Picture 16" descr="dairypure_productss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4" y="2482233"/>
            <a:ext cx="1653958" cy="11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1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BD37FB1-D2C8-4CD1-8277-35C9C234CEC5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377381" y="2970995"/>
            <a:ext cx="252341" cy="136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1C3BB9F-FB33-436F-8F02-244B1B63DB0F}"/>
              </a:ext>
            </a:extLst>
          </p:cNvPr>
          <p:cNvGrpSpPr/>
          <p:nvPr/>
        </p:nvGrpSpPr>
        <p:grpSpPr>
          <a:xfrm>
            <a:off x="326792" y="1902812"/>
            <a:ext cx="4193588" cy="3568188"/>
            <a:chOff x="5864119" y="571500"/>
            <a:chExt cx="6099281" cy="5981700"/>
          </a:xfrm>
        </p:grpSpPr>
        <p:sp>
          <p:nvSpPr>
            <p:cNvPr id="6" name="Line Callout 1 5"/>
            <p:cNvSpPr/>
            <p:nvPr/>
          </p:nvSpPr>
          <p:spPr>
            <a:xfrm>
              <a:off x="6781800" y="571500"/>
              <a:ext cx="2832772" cy="609600"/>
            </a:xfrm>
            <a:prstGeom prst="borderCallout1">
              <a:avLst>
                <a:gd name="adj1" fmla="val 118523"/>
                <a:gd name="adj2" fmla="val 50830"/>
                <a:gd name="adj3" fmla="val 224178"/>
                <a:gd name="adj4" fmla="val 70614"/>
              </a:avLst>
            </a:prstGeom>
            <a:solidFill>
              <a:srgbClr val="D9531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>
                <a:lnSpc>
                  <a:spcPct val="90000"/>
                </a:lnSpc>
              </a:pPr>
              <a:r>
                <a:rPr lang="en-US" sz="1350" dirty="0">
                  <a:solidFill>
                    <a:srgbClr val="E7D9C0"/>
                  </a:solidFill>
                  <a:latin typeface="Calibri" panose="020F0502020204030204"/>
                </a:rPr>
                <a:t>Hollywood/Entertainment</a:t>
              </a:r>
            </a:p>
          </p:txBody>
        </p:sp>
        <p:sp>
          <p:nvSpPr>
            <p:cNvPr id="9" name="Line Callout 1 8"/>
            <p:cNvSpPr/>
            <p:nvPr/>
          </p:nvSpPr>
          <p:spPr>
            <a:xfrm>
              <a:off x="6477000" y="1752600"/>
              <a:ext cx="1219200" cy="457200"/>
            </a:xfrm>
            <a:prstGeom prst="borderCallout1">
              <a:avLst>
                <a:gd name="adj1" fmla="val 118523"/>
                <a:gd name="adj2" fmla="val 50830"/>
                <a:gd name="adj3" fmla="val 176559"/>
                <a:gd name="adj4" fmla="val 107453"/>
              </a:avLst>
            </a:prstGeom>
            <a:solidFill>
              <a:srgbClr val="D9531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>
                <a:lnSpc>
                  <a:spcPct val="90000"/>
                </a:lnSpc>
              </a:pPr>
              <a:r>
                <a:rPr lang="en-US" sz="1350" dirty="0">
                  <a:solidFill>
                    <a:srgbClr val="E7D9C0"/>
                  </a:solidFill>
                  <a:latin typeface="Calibri" panose="020F0502020204030204"/>
                </a:rPr>
                <a:t>School</a:t>
              </a:r>
            </a:p>
          </p:txBody>
        </p:sp>
        <p:sp>
          <p:nvSpPr>
            <p:cNvPr id="10" name="Line Callout 1 9"/>
            <p:cNvSpPr/>
            <p:nvPr/>
          </p:nvSpPr>
          <p:spPr>
            <a:xfrm>
              <a:off x="6324600" y="2895600"/>
              <a:ext cx="1066800" cy="457200"/>
            </a:xfrm>
            <a:prstGeom prst="borderCallout1">
              <a:avLst>
                <a:gd name="adj1" fmla="val 118523"/>
                <a:gd name="adj2" fmla="val 50830"/>
                <a:gd name="adj3" fmla="val 144813"/>
                <a:gd name="adj4" fmla="val 101926"/>
              </a:avLst>
            </a:prstGeom>
            <a:solidFill>
              <a:srgbClr val="D9531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>
                <a:lnSpc>
                  <a:spcPct val="90000"/>
                </a:lnSpc>
              </a:pPr>
              <a:r>
                <a:rPr lang="en-US" sz="1350" dirty="0">
                  <a:solidFill>
                    <a:srgbClr val="E7D9C0"/>
                  </a:solidFill>
                  <a:latin typeface="Calibri" panose="020F0502020204030204"/>
                </a:rPr>
                <a:t>Politics</a:t>
              </a:r>
            </a:p>
          </p:txBody>
        </p:sp>
        <p:sp>
          <p:nvSpPr>
            <p:cNvPr id="11" name="Line Callout 1 10"/>
            <p:cNvSpPr/>
            <p:nvPr/>
          </p:nvSpPr>
          <p:spPr>
            <a:xfrm>
              <a:off x="5864119" y="3996847"/>
              <a:ext cx="1447800" cy="457200"/>
            </a:xfrm>
            <a:prstGeom prst="borderCallout1">
              <a:avLst>
                <a:gd name="adj1" fmla="val -16398"/>
                <a:gd name="adj2" fmla="val 50830"/>
                <a:gd name="adj3" fmla="val -82700"/>
                <a:gd name="adj4" fmla="val 88082"/>
              </a:avLst>
            </a:prstGeom>
            <a:solidFill>
              <a:srgbClr val="D9531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>
                <a:lnSpc>
                  <a:spcPct val="90000"/>
                </a:lnSpc>
              </a:pPr>
              <a:r>
                <a:rPr lang="en-US" sz="1350" dirty="0">
                  <a:solidFill>
                    <a:srgbClr val="E7D9C0"/>
                  </a:solidFill>
                  <a:latin typeface="Calibri" panose="020F0502020204030204"/>
                </a:rPr>
                <a:t>Restaurants</a:t>
              </a:r>
            </a:p>
          </p:txBody>
        </p:sp>
        <p:sp>
          <p:nvSpPr>
            <p:cNvPr id="12" name="Line Callout 1 11"/>
            <p:cNvSpPr/>
            <p:nvPr/>
          </p:nvSpPr>
          <p:spPr>
            <a:xfrm>
              <a:off x="8404575" y="5943600"/>
              <a:ext cx="1447800" cy="609600"/>
            </a:xfrm>
            <a:prstGeom prst="borderCallout1">
              <a:avLst>
                <a:gd name="adj1" fmla="val -16398"/>
                <a:gd name="adj2" fmla="val 50830"/>
                <a:gd name="adj3" fmla="val -102542"/>
                <a:gd name="adj4" fmla="val 48818"/>
              </a:avLst>
            </a:prstGeom>
            <a:solidFill>
              <a:srgbClr val="D9531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>
                <a:lnSpc>
                  <a:spcPct val="90000"/>
                </a:lnSpc>
              </a:pPr>
              <a:r>
                <a:rPr lang="en-US" sz="1350" dirty="0">
                  <a:solidFill>
                    <a:srgbClr val="E7D9C0"/>
                  </a:solidFill>
                  <a:latin typeface="Calibri" panose="020F0502020204030204"/>
                </a:rPr>
                <a:t>Online/</a:t>
              </a:r>
              <a:br>
                <a:rPr lang="en-US" sz="1350" dirty="0">
                  <a:solidFill>
                    <a:srgbClr val="E7D9C0"/>
                  </a:solidFill>
                  <a:latin typeface="Calibri" panose="020F0502020204030204"/>
                </a:rPr>
              </a:br>
              <a:r>
                <a:rPr lang="en-US" sz="1350" dirty="0">
                  <a:solidFill>
                    <a:srgbClr val="E7D9C0"/>
                  </a:solidFill>
                  <a:latin typeface="Calibri" panose="020F0502020204030204"/>
                </a:rPr>
                <a:t>Search</a:t>
              </a:r>
            </a:p>
          </p:txBody>
        </p:sp>
        <p:sp>
          <p:nvSpPr>
            <p:cNvPr id="13" name="Line Callout 1 12"/>
            <p:cNvSpPr/>
            <p:nvPr/>
          </p:nvSpPr>
          <p:spPr>
            <a:xfrm>
              <a:off x="9989955" y="5033375"/>
              <a:ext cx="1973443" cy="605425"/>
            </a:xfrm>
            <a:prstGeom prst="borderCallout1">
              <a:avLst>
                <a:gd name="adj1" fmla="val -56956"/>
                <a:gd name="adj2" fmla="val 50830"/>
                <a:gd name="adj3" fmla="val -101219"/>
                <a:gd name="adj4" fmla="val 15400"/>
              </a:avLst>
            </a:prstGeom>
            <a:solidFill>
              <a:srgbClr val="D9531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>
                <a:lnSpc>
                  <a:spcPct val="90000"/>
                </a:lnSpc>
              </a:pPr>
              <a:r>
                <a:rPr lang="en-US" sz="1350" dirty="0">
                  <a:solidFill>
                    <a:srgbClr val="E7D9C0"/>
                  </a:solidFill>
                  <a:latin typeface="Calibri" panose="020F0502020204030204"/>
                </a:rPr>
                <a:t>Wellness Professionals</a:t>
              </a:r>
            </a:p>
          </p:txBody>
        </p:sp>
        <p:sp>
          <p:nvSpPr>
            <p:cNvPr id="14" name="Line Callout 1 13"/>
            <p:cNvSpPr/>
            <p:nvPr/>
          </p:nvSpPr>
          <p:spPr>
            <a:xfrm>
              <a:off x="11049000" y="3733800"/>
              <a:ext cx="914400" cy="457200"/>
            </a:xfrm>
            <a:prstGeom prst="borderCallout1">
              <a:avLst>
                <a:gd name="adj1" fmla="val -16398"/>
                <a:gd name="adj2" fmla="val 50830"/>
                <a:gd name="adj3" fmla="val -53600"/>
                <a:gd name="adj4" fmla="val -21637"/>
              </a:avLst>
            </a:prstGeom>
            <a:solidFill>
              <a:srgbClr val="D9531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>
                <a:lnSpc>
                  <a:spcPct val="90000"/>
                </a:lnSpc>
              </a:pPr>
              <a:r>
                <a:rPr lang="en-US" sz="1350" dirty="0">
                  <a:solidFill>
                    <a:srgbClr val="E7D9C0"/>
                  </a:solidFill>
                  <a:latin typeface="Calibri" panose="020F0502020204030204"/>
                </a:rPr>
                <a:t>Work</a:t>
              </a:r>
            </a:p>
          </p:txBody>
        </p:sp>
        <p:sp>
          <p:nvSpPr>
            <p:cNvPr id="15" name="Line Callout 1 14"/>
            <p:cNvSpPr/>
            <p:nvPr/>
          </p:nvSpPr>
          <p:spPr>
            <a:xfrm>
              <a:off x="10668000" y="2133600"/>
              <a:ext cx="1295400" cy="457200"/>
            </a:xfrm>
            <a:prstGeom prst="borderCallout1">
              <a:avLst>
                <a:gd name="adj1" fmla="val 107941"/>
                <a:gd name="adj2" fmla="val 47095"/>
                <a:gd name="adj3" fmla="val 176558"/>
                <a:gd name="adj4" fmla="val 5129"/>
              </a:avLst>
            </a:prstGeom>
            <a:solidFill>
              <a:srgbClr val="D9531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>
                <a:lnSpc>
                  <a:spcPct val="90000"/>
                </a:lnSpc>
              </a:pPr>
              <a:r>
                <a:rPr lang="en-US" sz="1350" dirty="0">
                  <a:solidFill>
                    <a:srgbClr val="E7D9C0"/>
                  </a:solidFill>
                  <a:latin typeface="Calibri" panose="020F0502020204030204"/>
                </a:rPr>
                <a:t>Friends</a:t>
              </a:r>
            </a:p>
          </p:txBody>
        </p:sp>
        <p:sp>
          <p:nvSpPr>
            <p:cNvPr id="16" name="Line Callout 1 15"/>
            <p:cNvSpPr/>
            <p:nvPr/>
          </p:nvSpPr>
          <p:spPr>
            <a:xfrm>
              <a:off x="9906000" y="957262"/>
              <a:ext cx="1295400" cy="457200"/>
            </a:xfrm>
            <a:prstGeom prst="borderCallout1">
              <a:avLst>
                <a:gd name="adj1" fmla="val 115877"/>
                <a:gd name="adj2" fmla="val 49896"/>
                <a:gd name="adj3" fmla="val 247988"/>
                <a:gd name="adj4" fmla="val 8864"/>
              </a:avLst>
            </a:prstGeom>
            <a:solidFill>
              <a:srgbClr val="D9531E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>
                <a:lnSpc>
                  <a:spcPct val="90000"/>
                </a:lnSpc>
              </a:pPr>
              <a:r>
                <a:rPr lang="en-US" sz="1350" dirty="0">
                  <a:solidFill>
                    <a:srgbClr val="E7D9C0"/>
                  </a:solidFill>
                  <a:latin typeface="Calibri" panose="020F0502020204030204"/>
                </a:rPr>
                <a:t>Media</a:t>
              </a:r>
            </a:p>
          </p:txBody>
        </p:sp>
        <p:pic>
          <p:nvPicPr>
            <p:cNvPr id="5" name="Picture 4" descr="icon-confused woman.png"/>
            <p:cNvPicPr>
              <a:picLocks noChangeAspect="1"/>
            </p:cNvPicPr>
            <p:nvPr/>
          </p:nvPicPr>
          <p:blipFill rotWithShape="1">
            <a:blip r:embed="rId3" cstate="email">
              <a:alphaModFix amt="3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835" t="-4859" r="-20542" b="8339"/>
            <a:stretch/>
          </p:blipFill>
          <p:spPr>
            <a:xfrm>
              <a:off x="7723882" y="1907540"/>
              <a:ext cx="2832772" cy="3195321"/>
            </a:xfrm>
            <a:prstGeom prst="ellipse">
              <a:avLst/>
            </a:prstGeom>
            <a:solidFill>
              <a:srgbClr val="F3901D"/>
            </a:solidFill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1DA84F-6814-40A7-BFE1-999522EFAE8F}"/>
              </a:ext>
            </a:extLst>
          </p:cNvPr>
          <p:cNvCxnSpPr>
            <a:endCxn id="5" idx="1"/>
          </p:cNvCxnSpPr>
          <p:nvPr/>
        </p:nvCxnSpPr>
        <p:spPr>
          <a:xfrm>
            <a:off x="1578078" y="2870404"/>
            <a:ext cx="312635" cy="108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A3A19E-BD5A-497C-ACF7-20D1DA06D092}"/>
              </a:ext>
            </a:extLst>
          </p:cNvPr>
          <p:cNvCxnSpPr>
            <a:cxnSpLocks/>
          </p:cNvCxnSpPr>
          <p:nvPr/>
        </p:nvCxnSpPr>
        <p:spPr>
          <a:xfrm>
            <a:off x="2110364" y="2258404"/>
            <a:ext cx="87146" cy="5095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097E52-CD31-426A-B5FA-4C4F061BED3F}"/>
              </a:ext>
            </a:extLst>
          </p:cNvPr>
          <p:cNvCxnSpPr>
            <a:cxnSpLocks/>
          </p:cNvCxnSpPr>
          <p:nvPr/>
        </p:nvCxnSpPr>
        <p:spPr>
          <a:xfrm flipH="1">
            <a:off x="3163529" y="2416143"/>
            <a:ext cx="387158" cy="4507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F526012-AA7E-49DC-A5E0-5AA8375E3E49}"/>
              </a:ext>
            </a:extLst>
          </p:cNvPr>
          <p:cNvCxnSpPr>
            <a:cxnSpLocks/>
          </p:cNvCxnSpPr>
          <p:nvPr/>
        </p:nvCxnSpPr>
        <p:spPr>
          <a:xfrm>
            <a:off x="3550687" y="3862691"/>
            <a:ext cx="340994" cy="702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A3F74DE-BE32-416F-AF76-BCD1DA3E986F}"/>
              </a:ext>
            </a:extLst>
          </p:cNvPr>
          <p:cNvCxnSpPr>
            <a:cxnSpLocks/>
          </p:cNvCxnSpPr>
          <p:nvPr/>
        </p:nvCxnSpPr>
        <p:spPr>
          <a:xfrm>
            <a:off x="3259564" y="4317029"/>
            <a:ext cx="479153" cy="2473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70C8733-C4FB-41A9-A166-3F3608AF37E0}"/>
              </a:ext>
            </a:extLst>
          </p:cNvPr>
          <p:cNvCxnSpPr>
            <a:cxnSpLocks/>
          </p:cNvCxnSpPr>
          <p:nvPr/>
        </p:nvCxnSpPr>
        <p:spPr>
          <a:xfrm>
            <a:off x="1376881" y="3425541"/>
            <a:ext cx="228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6DAC1C6-DFCB-40C7-B378-6D769386E6D4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322233" y="4006979"/>
            <a:ext cx="326375" cy="754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822FE1A-C88C-4662-9CAF-2FA8D577E296}"/>
              </a:ext>
            </a:extLst>
          </p:cNvPr>
          <p:cNvCxnSpPr>
            <a:cxnSpLocks/>
            <a:stCxn id="5" idx="4"/>
            <a:endCxn id="12" idx="3"/>
          </p:cNvCxnSpPr>
          <p:nvPr/>
        </p:nvCxnSpPr>
        <p:spPr>
          <a:xfrm flipH="1">
            <a:off x="2571216" y="4605847"/>
            <a:ext cx="8108" cy="5015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Line Callout 1 10">
            <a:extLst>
              <a:ext uri="{FF2B5EF4-FFF2-40B4-BE49-F238E27FC236}">
                <a16:creationId xmlns:a16="http://schemas.microsoft.com/office/drawing/2014/main" id="{BD37F77B-9DAF-4AAD-BD93-C34038ECED56}"/>
              </a:ext>
            </a:extLst>
          </p:cNvPr>
          <p:cNvSpPr/>
          <p:nvPr/>
        </p:nvSpPr>
        <p:spPr>
          <a:xfrm>
            <a:off x="643399" y="4878574"/>
            <a:ext cx="995441" cy="272728"/>
          </a:xfrm>
          <a:prstGeom prst="borderCallout1">
            <a:avLst>
              <a:gd name="adj1" fmla="val -16398"/>
              <a:gd name="adj2" fmla="val 50830"/>
              <a:gd name="adj3" fmla="val -82700"/>
              <a:gd name="adj4" fmla="val 88082"/>
            </a:avLst>
          </a:prstGeom>
          <a:solidFill>
            <a:srgbClr val="D9531E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lnSpc>
                <a:spcPct val="90000"/>
              </a:lnSpc>
            </a:pPr>
            <a:r>
              <a:rPr lang="en-US" sz="1350" dirty="0">
                <a:solidFill>
                  <a:srgbClr val="E7D9C0"/>
                </a:solidFill>
                <a:latin typeface="Calibri" panose="020F0502020204030204"/>
              </a:rPr>
              <a:t>Social Media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239F243-FD4B-4D27-A572-C7486A9DCD91}"/>
              </a:ext>
            </a:extLst>
          </p:cNvPr>
          <p:cNvCxnSpPr>
            <a:cxnSpLocks/>
            <a:stCxn id="47" idx="3"/>
          </p:cNvCxnSpPr>
          <p:nvPr/>
        </p:nvCxnSpPr>
        <p:spPr>
          <a:xfrm flipV="1">
            <a:off x="1141119" y="4221661"/>
            <a:ext cx="707576" cy="6569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634AEEC-C93C-4681-958D-2C8D0404D569}"/>
              </a:ext>
            </a:extLst>
          </p:cNvPr>
          <p:cNvCxnSpPr/>
          <p:nvPr/>
        </p:nvCxnSpPr>
        <p:spPr>
          <a:xfrm>
            <a:off x="4770406" y="1646423"/>
            <a:ext cx="9107" cy="37482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FE6056FC-DE97-41F2-9F63-1EE3A8640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835" y="1629212"/>
            <a:ext cx="4215401" cy="348663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B940DD85-1508-4042-B1BA-1B599DEF1F67}"/>
              </a:ext>
            </a:extLst>
          </p:cNvPr>
          <p:cNvSpPr/>
          <p:nvPr/>
        </p:nvSpPr>
        <p:spPr>
          <a:xfrm>
            <a:off x="4840835" y="3309077"/>
            <a:ext cx="4223190" cy="1803845"/>
          </a:xfrm>
          <a:prstGeom prst="rect">
            <a:avLst/>
          </a:pr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9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the </a:t>
            </a:r>
            <a:r>
              <a:rPr lang="en-US" sz="195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 </a:t>
            </a:r>
            <a:r>
              <a:rPr lang="en-US" sz="19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rancher voice in these conversations?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408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Our Competition is Tough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31" name="Picture 30" descr="AgInspirations_logo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" y="408250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We Need to Do BETTER!</a:t>
            </a:r>
            <a:endParaRPr lang="en-US" sz="3600" b="1" i="1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33" y="1219200"/>
            <a:ext cx="9279467" cy="441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7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0"/>
            <a:ext cx="9144000" cy="43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8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" y="408250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Communicate with </a:t>
            </a:r>
            <a:r>
              <a:rPr lang="en-US" sz="3600" b="1" i="1" dirty="0" smtClean="0">
                <a:latin typeface="Helvetica"/>
                <a:cs typeface="Helvetica"/>
              </a:rPr>
              <a:t>E.A.S.E.</a:t>
            </a:r>
            <a:endParaRPr lang="en-US" sz="3600" b="1" i="1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7140" y="6615569"/>
            <a:ext cx="3828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Source: USFRA Conversations with E.A.S.E. Training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2" name="Picture 11" descr="introduction 18351104XSmall.jpg"/>
          <p:cNvPicPr>
            <a:picLocks noChangeAspect="1"/>
          </p:cNvPicPr>
          <p:nvPr/>
        </p:nvPicPr>
        <p:blipFill>
          <a:blip r:embed="rId3"/>
          <a:srcRect b="3081"/>
          <a:stretch>
            <a:fillRect/>
          </a:stretch>
        </p:blipFill>
        <p:spPr>
          <a:xfrm>
            <a:off x="1041399" y="1088447"/>
            <a:ext cx="35052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39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" y="408250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Communicate with </a:t>
            </a:r>
            <a:r>
              <a:rPr lang="en-US" sz="3600" b="1" i="1" dirty="0" smtClean="0">
                <a:latin typeface="Helvetica"/>
                <a:cs typeface="Helvetica"/>
              </a:rPr>
              <a:t>E.A.S.E.</a:t>
            </a:r>
            <a:endParaRPr lang="en-US" sz="3600" b="1" i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1934" y="1657728"/>
            <a:ext cx="37676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 E</a:t>
            </a:r>
            <a:r>
              <a:rPr lang="en-US" sz="3200" dirty="0" smtClean="0">
                <a:latin typeface="Helvetica"/>
                <a:cs typeface="Helvetica"/>
              </a:rPr>
              <a:t>ngage</a:t>
            </a:r>
          </a:p>
          <a:p>
            <a:pPr algn="ctr"/>
            <a:r>
              <a:rPr lang="en-US" sz="2200" dirty="0" smtClean="0">
                <a:latin typeface="Helvetica"/>
                <a:cs typeface="Helvetica"/>
              </a:rPr>
              <a:t>Look for a connection and start a conversation…</a:t>
            </a:r>
          </a:p>
          <a:p>
            <a:r>
              <a:rPr lang="en-US" sz="2200" dirty="0" smtClean="0">
                <a:latin typeface="Helvetica"/>
                <a:cs typeface="Helvetica"/>
              </a:rPr>
              <a:t>	   - questions</a:t>
            </a:r>
          </a:p>
          <a:p>
            <a:r>
              <a:rPr lang="en-US" sz="2200" dirty="0" smtClean="0">
                <a:latin typeface="Helvetica"/>
                <a:cs typeface="Helvetica"/>
              </a:rPr>
              <a:t>	   - compliments</a:t>
            </a:r>
          </a:p>
          <a:p>
            <a:r>
              <a:rPr lang="en-US" sz="2200" dirty="0" smtClean="0">
                <a:latin typeface="Helvetica"/>
                <a:cs typeface="Helvetica"/>
              </a:rPr>
              <a:t>	   - introductions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7140" y="6615569"/>
            <a:ext cx="3828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Source: USFRA Conversations with E.A.S.E. Training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2" name="Picture 11" descr="introduction 18351104XSmall.jpg"/>
          <p:cNvPicPr>
            <a:picLocks noChangeAspect="1"/>
          </p:cNvPicPr>
          <p:nvPr/>
        </p:nvPicPr>
        <p:blipFill>
          <a:blip r:embed="rId3"/>
          <a:srcRect b="3081"/>
          <a:stretch>
            <a:fillRect/>
          </a:stretch>
        </p:blipFill>
        <p:spPr>
          <a:xfrm>
            <a:off x="1041399" y="1088447"/>
            <a:ext cx="35052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96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" y="408250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Communicate with </a:t>
            </a:r>
            <a:r>
              <a:rPr lang="en-US" sz="3600" b="1" i="1" dirty="0" smtClean="0">
                <a:latin typeface="Helvetica"/>
                <a:cs typeface="Helvetica"/>
              </a:rPr>
              <a:t>E.A.S.E.</a:t>
            </a:r>
            <a:endParaRPr lang="en-US" sz="3600" b="1" i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7211" y="1657728"/>
            <a:ext cx="3202254" cy="350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E</a:t>
            </a:r>
            <a:r>
              <a:rPr lang="en-US" sz="3200" dirty="0" smtClean="0">
                <a:latin typeface="Helvetica"/>
                <a:cs typeface="Helvetica"/>
              </a:rPr>
              <a:t>ngage</a:t>
            </a:r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3200" b="1" dirty="0" smtClean="0">
                <a:latin typeface="Helvetica"/>
                <a:cs typeface="Helvetica"/>
              </a:rPr>
              <a:t>A</a:t>
            </a:r>
            <a:r>
              <a:rPr lang="en-US" sz="3200" dirty="0" smtClean="0">
                <a:latin typeface="Helvetica"/>
                <a:cs typeface="Helvetica"/>
              </a:rPr>
              <a:t>cknowledge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2200" dirty="0" smtClean="0">
                <a:latin typeface="Helvetica"/>
                <a:cs typeface="Helvetica"/>
              </a:rPr>
              <a:t>- Acknowledge ALL questions and concerns, even if they are not the same as your own!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7140" y="6615569"/>
            <a:ext cx="3828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Source: USFRA Conversations with E.A.S.E. Training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2" name="Picture 11" descr="Hearing 5663938Small.jpg"/>
          <p:cNvPicPr>
            <a:picLocks noChangeAspect="1"/>
          </p:cNvPicPr>
          <p:nvPr/>
        </p:nvPicPr>
        <p:blipFill rotWithShape="1">
          <a:blip r:embed="rId3"/>
          <a:srcRect l="31803" r="9940" b="-211"/>
          <a:stretch/>
        </p:blipFill>
        <p:spPr>
          <a:xfrm>
            <a:off x="1480075" y="1116327"/>
            <a:ext cx="2661719" cy="4658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416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0" y="-66726"/>
            <a:ext cx="4114260" cy="1607907"/>
          </a:xfrm>
          <a:prstGeom prst="rect">
            <a:avLst/>
          </a:prstGeom>
        </p:spPr>
      </p:pic>
      <p:pic>
        <p:nvPicPr>
          <p:cNvPr id="4" name="Picture 3" descr="2014-06-12-11.56.34-1024x76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23" y="1591981"/>
            <a:ext cx="2687818" cy="2015864"/>
          </a:xfrm>
          <a:prstGeom prst="rect">
            <a:avLst/>
          </a:prstGeom>
        </p:spPr>
      </p:pic>
      <p:pic>
        <p:nvPicPr>
          <p:cNvPr id="9" name="Picture 8" descr="IMG_20131123_131925_43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70" y="-122352"/>
            <a:ext cx="4768316" cy="372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6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" y="408250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Communicate with </a:t>
            </a:r>
            <a:r>
              <a:rPr lang="en-US" sz="3600" b="1" i="1" dirty="0" smtClean="0">
                <a:latin typeface="Helvetica"/>
                <a:cs typeface="Helvetica"/>
              </a:rPr>
              <a:t>E.A.S.E.</a:t>
            </a:r>
            <a:endParaRPr lang="en-US" sz="3600" b="1" i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7211" y="1657728"/>
            <a:ext cx="3202254" cy="350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E</a:t>
            </a:r>
            <a:r>
              <a:rPr lang="en-US" sz="3200" dirty="0" smtClean="0">
                <a:latin typeface="Helvetica"/>
                <a:cs typeface="Helvetica"/>
              </a:rPr>
              <a:t>ngage</a:t>
            </a:r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3200" b="1" dirty="0" smtClean="0">
                <a:latin typeface="Helvetica"/>
                <a:cs typeface="Helvetica"/>
              </a:rPr>
              <a:t>A</a:t>
            </a:r>
            <a:r>
              <a:rPr lang="en-US" sz="3200" dirty="0" smtClean="0">
                <a:latin typeface="Helvetica"/>
                <a:cs typeface="Helvetica"/>
              </a:rPr>
              <a:t>cknowledge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2200" dirty="0" smtClean="0">
                <a:latin typeface="Helvetica"/>
                <a:cs typeface="Helvetica"/>
              </a:rPr>
              <a:t>- Acknowledge ALL questions and concerns, even if they are not the same as your own!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7140" y="6615569"/>
            <a:ext cx="3828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Source: USFRA Conversations with E.A.S.E. Training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2" name="Picture 11" descr="Hearing 5663938Small.jpg"/>
          <p:cNvPicPr>
            <a:picLocks noChangeAspect="1"/>
          </p:cNvPicPr>
          <p:nvPr/>
        </p:nvPicPr>
        <p:blipFill rotWithShape="1">
          <a:blip r:embed="rId3"/>
          <a:srcRect l="31803" r="9940" b="-211"/>
          <a:stretch/>
        </p:blipFill>
        <p:spPr>
          <a:xfrm>
            <a:off x="1480075" y="1116327"/>
            <a:ext cx="2661719" cy="4658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538135" y="5024809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Helvetica"/>
                <a:cs typeface="Helvetica"/>
              </a:rPr>
              <a:t>“I can understand why you’re concerned about that. There is a lot of misinformation out there. On farms, we do this…”</a:t>
            </a:r>
          </a:p>
          <a:p>
            <a:endParaRPr lang="en-US" sz="1700" dirty="0">
              <a:latin typeface="Helvetica"/>
              <a:cs typeface="Helvetica"/>
            </a:endParaRPr>
          </a:p>
          <a:p>
            <a:r>
              <a:rPr lang="en-US" sz="1700" dirty="0" smtClean="0">
                <a:latin typeface="Helvetica"/>
                <a:cs typeface="Helvetica"/>
              </a:rPr>
              <a:t>“That’s a great questions! I have actually seen…”</a:t>
            </a:r>
          </a:p>
          <a:p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4414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" y="408250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Communicate with </a:t>
            </a:r>
            <a:r>
              <a:rPr lang="en-US" sz="3600" b="1" i="1" dirty="0" smtClean="0">
                <a:latin typeface="Helvetica"/>
                <a:cs typeface="Helvetica"/>
              </a:rPr>
              <a:t>E.A.S.E.</a:t>
            </a:r>
            <a:endParaRPr lang="en-US" sz="3600" b="1" i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4415" y="1657728"/>
            <a:ext cx="3416320" cy="3354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E</a:t>
            </a:r>
            <a:r>
              <a:rPr lang="en-US" sz="3200" dirty="0" smtClean="0">
                <a:latin typeface="Helvetica"/>
                <a:cs typeface="Helvetica"/>
              </a:rPr>
              <a:t>ngage</a:t>
            </a:r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3200" b="1" dirty="0" smtClean="0">
                <a:latin typeface="Helvetica"/>
                <a:cs typeface="Helvetica"/>
              </a:rPr>
              <a:t>A</a:t>
            </a:r>
            <a:r>
              <a:rPr lang="en-US" sz="3200" dirty="0" smtClean="0">
                <a:latin typeface="Helvetica"/>
                <a:cs typeface="Helvetica"/>
              </a:rPr>
              <a:t>cknowledge</a:t>
            </a:r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3200" b="1" dirty="0" smtClean="0">
                <a:latin typeface="Helvetica"/>
                <a:cs typeface="Helvetica"/>
              </a:rPr>
              <a:t>S</a:t>
            </a:r>
            <a:r>
              <a:rPr lang="en-US" sz="3200" dirty="0" smtClean="0">
                <a:latin typeface="Helvetica"/>
                <a:cs typeface="Helvetica"/>
              </a:rPr>
              <a:t>hare</a:t>
            </a:r>
          </a:p>
          <a:p>
            <a:pPr marL="342900" indent="-342900" algn="ctr"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Talk about what you do </a:t>
            </a:r>
          </a:p>
          <a:p>
            <a:pPr algn="ctr"/>
            <a:r>
              <a:rPr lang="en-US" sz="2200" dirty="0" smtClean="0">
                <a:latin typeface="Helvetica"/>
                <a:cs typeface="Helvetica"/>
              </a:rPr>
              <a:t>and why.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7140" y="6615569"/>
            <a:ext cx="3828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Source: USFRA Conversations with E.A.S.E. Training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1" name="Picture 10" descr="12088330_10153557597780791_4288268521462317364_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690"/>
            <a:ext cx="4571999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13642" y="1472185"/>
            <a:ext cx="26895" cy="473336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57201" y="4074459"/>
            <a:ext cx="8471646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56839" y="1477439"/>
            <a:ext cx="162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56325"/>
                </a:solidFill>
                <a:latin typeface="Century Gothic" panose="020B0502020202020204" pitchFamily="34" charset="0"/>
              </a:rPr>
              <a:t>Water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5717" y="1473697"/>
            <a:ext cx="162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56325"/>
                </a:solidFill>
                <a:latin typeface="Century Gothic" panose="020B0502020202020204" pitchFamily="34" charset="0"/>
              </a:rPr>
              <a:t>Air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3475" y="4041645"/>
            <a:ext cx="162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56325"/>
                </a:solidFill>
                <a:latin typeface="Century Gothic" panose="020B0502020202020204" pitchFamily="34" charset="0"/>
              </a:rPr>
              <a:t>Soil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10314" y="4038017"/>
            <a:ext cx="162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56325"/>
                </a:solidFill>
                <a:latin typeface="Century Gothic" panose="020B0502020202020204" pitchFamily="34" charset="0"/>
              </a:rPr>
              <a:t>Habitat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987" y="2196318"/>
            <a:ext cx="3372182" cy="1641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11" y="4361229"/>
            <a:ext cx="3372182" cy="1646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11" y="2224891"/>
            <a:ext cx="3372182" cy="1652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4418" y="4378162"/>
            <a:ext cx="3358230" cy="159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gInspirations_logo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77140" y="6615569"/>
            <a:ext cx="3828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Source: USFRA Conversations with E.A.S.E. Training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" y="408250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Primary Consumer Concerns</a:t>
            </a:r>
            <a:endParaRPr lang="en-US" sz="3600" b="1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8946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612" y="428633"/>
            <a:ext cx="9126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Words You Choose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11" name="Picture 10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4923" y="5270500"/>
            <a:ext cx="44118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latin typeface="Helvetica"/>
                <a:cs typeface="Helvetica"/>
              </a:rPr>
              <a:t>Think like a consumer…</a:t>
            </a:r>
          </a:p>
          <a:p>
            <a:pPr algn="ctr"/>
            <a:r>
              <a:rPr lang="en-US" sz="2800" i="1" dirty="0" smtClean="0">
                <a:latin typeface="Helvetica"/>
                <a:cs typeface="Helvetica"/>
              </a:rPr>
              <a:t>WORDS are the tools that </a:t>
            </a:r>
          </a:p>
          <a:p>
            <a:pPr algn="ctr"/>
            <a:r>
              <a:rPr lang="en-US" sz="2800" i="1" dirty="0">
                <a:latin typeface="Helvetica"/>
                <a:cs typeface="Helvetica"/>
              </a:rPr>
              <a:t>s</a:t>
            </a:r>
            <a:r>
              <a:rPr lang="en-US" sz="2800" i="1" dirty="0" smtClean="0">
                <a:latin typeface="Helvetica"/>
                <a:cs typeface="Helvetica"/>
              </a:rPr>
              <a:t>hape perceptions!</a:t>
            </a:r>
            <a:endParaRPr lang="en-US" sz="2800" i="1" dirty="0">
              <a:latin typeface="Helvetica"/>
              <a:cs typeface="Helvetica"/>
            </a:endParaRPr>
          </a:p>
        </p:txBody>
      </p:sp>
      <p:pic>
        <p:nvPicPr>
          <p:cNvPr id="7" name="Picture 6" descr="12728937_10153789376870791_321163250784117438_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109848"/>
            <a:ext cx="3487306" cy="2615479"/>
          </a:xfrm>
          <a:prstGeom prst="rect">
            <a:avLst/>
          </a:prstGeom>
        </p:spPr>
      </p:pic>
      <p:pic>
        <p:nvPicPr>
          <p:cNvPr id="9" name="Picture 8" descr="12195882_10153613981070791_8388804444418337178_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7" y="3736986"/>
            <a:ext cx="3504240" cy="23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24375" y="1331196"/>
            <a:ext cx="3746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Pesticides:  What we use to prevent bugs from eating and stealing nutrients from our crops.</a:t>
            </a:r>
          </a:p>
          <a:p>
            <a:endParaRPr lang="en-US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7612" y="428633"/>
            <a:ext cx="9126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Words You Choose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11" name="Picture 10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4923" y="5270500"/>
            <a:ext cx="44118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latin typeface="Helvetica"/>
                <a:cs typeface="Helvetica"/>
              </a:rPr>
              <a:t>Think like a consumer…</a:t>
            </a:r>
          </a:p>
          <a:p>
            <a:pPr algn="ctr"/>
            <a:r>
              <a:rPr lang="en-US" sz="2800" i="1" dirty="0" smtClean="0">
                <a:latin typeface="Helvetica"/>
                <a:cs typeface="Helvetica"/>
              </a:rPr>
              <a:t>WORDS are the tools that </a:t>
            </a:r>
          </a:p>
          <a:p>
            <a:pPr algn="ctr"/>
            <a:r>
              <a:rPr lang="en-US" sz="2800" i="1" dirty="0">
                <a:latin typeface="Helvetica"/>
                <a:cs typeface="Helvetica"/>
              </a:rPr>
              <a:t>s</a:t>
            </a:r>
            <a:r>
              <a:rPr lang="en-US" sz="2800" i="1" dirty="0" smtClean="0">
                <a:latin typeface="Helvetica"/>
                <a:cs typeface="Helvetica"/>
              </a:rPr>
              <a:t>hape perceptions!</a:t>
            </a:r>
            <a:endParaRPr lang="en-US" sz="2800" i="1" dirty="0">
              <a:latin typeface="Helvetica"/>
              <a:cs typeface="Helvetica"/>
            </a:endParaRPr>
          </a:p>
        </p:txBody>
      </p:sp>
      <p:pic>
        <p:nvPicPr>
          <p:cNvPr id="9" name="Picture 8" descr="12728937_10153789376870791_321163250784117438_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109848"/>
            <a:ext cx="3487306" cy="2615479"/>
          </a:xfrm>
          <a:prstGeom prst="rect">
            <a:avLst/>
          </a:prstGeom>
        </p:spPr>
      </p:pic>
      <p:pic>
        <p:nvPicPr>
          <p:cNvPr id="12" name="Picture 11" descr="12195882_10153613981070791_8388804444418337178_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7" y="3736986"/>
            <a:ext cx="3504240" cy="23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2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24375" y="1331196"/>
            <a:ext cx="3746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Pesticides:  What we use to prevent bugs from eating and stealing nutrients from our crops.</a:t>
            </a:r>
          </a:p>
          <a:p>
            <a:endParaRPr lang="en-US" sz="1600" dirty="0" smtClean="0"/>
          </a:p>
          <a:p>
            <a:r>
              <a:rPr lang="en-US" sz="1600" dirty="0" smtClean="0"/>
              <a:t>Fertilizers and Nitrogen: We nurture plants with nutrients at exactly the right time in the right amount to help our crops grow &amp; thrive. </a:t>
            </a:r>
          </a:p>
          <a:p>
            <a:r>
              <a:rPr lang="en-US" sz="1600" dirty="0" smtClean="0"/>
              <a:t>      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7612" y="428633"/>
            <a:ext cx="9126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Words You Choose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11" name="Picture 10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4923" y="5270500"/>
            <a:ext cx="44118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latin typeface="Helvetica"/>
                <a:cs typeface="Helvetica"/>
              </a:rPr>
              <a:t>Think like a consumer…</a:t>
            </a:r>
          </a:p>
          <a:p>
            <a:pPr algn="ctr"/>
            <a:r>
              <a:rPr lang="en-US" sz="2800" i="1" dirty="0" smtClean="0">
                <a:latin typeface="Helvetica"/>
                <a:cs typeface="Helvetica"/>
              </a:rPr>
              <a:t>WORDS are the tools that </a:t>
            </a:r>
          </a:p>
          <a:p>
            <a:pPr algn="ctr"/>
            <a:r>
              <a:rPr lang="en-US" sz="2800" i="1" dirty="0">
                <a:latin typeface="Helvetica"/>
                <a:cs typeface="Helvetica"/>
              </a:rPr>
              <a:t>s</a:t>
            </a:r>
            <a:r>
              <a:rPr lang="en-US" sz="2800" i="1" dirty="0" smtClean="0">
                <a:latin typeface="Helvetica"/>
                <a:cs typeface="Helvetica"/>
              </a:rPr>
              <a:t>hape perceptions!</a:t>
            </a:r>
            <a:endParaRPr lang="en-US" sz="2800" i="1" dirty="0">
              <a:latin typeface="Helvetica"/>
              <a:cs typeface="Helvetica"/>
            </a:endParaRPr>
          </a:p>
        </p:txBody>
      </p:sp>
      <p:pic>
        <p:nvPicPr>
          <p:cNvPr id="9" name="Picture 8" descr="12728937_10153789376870791_321163250784117438_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109848"/>
            <a:ext cx="3487306" cy="2615479"/>
          </a:xfrm>
          <a:prstGeom prst="rect">
            <a:avLst/>
          </a:prstGeom>
        </p:spPr>
      </p:pic>
      <p:pic>
        <p:nvPicPr>
          <p:cNvPr id="12" name="Picture 11" descr="12195882_10153613981070791_8388804444418337178_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7" y="3736986"/>
            <a:ext cx="3504240" cy="23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1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24375" y="1331196"/>
            <a:ext cx="3746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Pesticides:  What we use to prevent bugs from eating and stealing nutrients from our crops.</a:t>
            </a:r>
          </a:p>
          <a:p>
            <a:endParaRPr lang="en-US" sz="1600" dirty="0" smtClean="0"/>
          </a:p>
          <a:p>
            <a:r>
              <a:rPr lang="en-US" sz="1600" dirty="0" smtClean="0"/>
              <a:t>Fertilizers and Nitrogen: We nurture plants with nutrients at exactly the right time in the right amount to help our crops grow &amp; thrive.</a:t>
            </a:r>
          </a:p>
          <a:p>
            <a:r>
              <a:rPr lang="en-US" sz="1600" dirty="0" smtClean="0"/>
              <a:t> </a:t>
            </a:r>
          </a:p>
          <a:p>
            <a:r>
              <a:rPr lang="en-US" sz="1600" dirty="0" smtClean="0"/>
              <a:t>Hutches		             Nursery</a:t>
            </a:r>
          </a:p>
          <a:p>
            <a:r>
              <a:rPr lang="en-US" sz="1600" dirty="0" smtClean="0"/>
              <a:t>TMR	  Balanced Cow Casserole</a:t>
            </a:r>
          </a:p>
          <a:p>
            <a:r>
              <a:rPr lang="en-US" sz="1600" dirty="0" smtClean="0"/>
              <a:t>Activity Monitors	Fit Bits for Cows</a:t>
            </a:r>
          </a:p>
          <a:p>
            <a:r>
              <a:rPr lang="en-US" sz="1600" dirty="0" smtClean="0"/>
              <a:t>Productivity	          Improving</a:t>
            </a:r>
          </a:p>
          <a:p>
            <a:r>
              <a:rPr lang="en-US" sz="1600" dirty="0" smtClean="0"/>
              <a:t>GMO’s	</a:t>
            </a:r>
            <a:r>
              <a:rPr lang="en-US" sz="1600" dirty="0"/>
              <a:t> </a:t>
            </a:r>
            <a:r>
              <a:rPr lang="en-US" sz="1600" dirty="0" smtClean="0"/>
              <a:t>    Precise Plant Breeding   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564923" y="5270500"/>
            <a:ext cx="44118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latin typeface="Helvetica"/>
                <a:cs typeface="Helvetica"/>
              </a:rPr>
              <a:t>Think like a consumer…</a:t>
            </a:r>
          </a:p>
          <a:p>
            <a:pPr algn="ctr"/>
            <a:r>
              <a:rPr lang="en-US" sz="2800" i="1" dirty="0" smtClean="0">
                <a:latin typeface="Helvetica"/>
                <a:cs typeface="Helvetica"/>
              </a:rPr>
              <a:t>WORDS are the tools that </a:t>
            </a:r>
          </a:p>
          <a:p>
            <a:pPr algn="ctr"/>
            <a:r>
              <a:rPr lang="en-US" sz="2800" i="1" dirty="0">
                <a:latin typeface="Helvetica"/>
                <a:cs typeface="Helvetica"/>
              </a:rPr>
              <a:t>s</a:t>
            </a:r>
            <a:r>
              <a:rPr lang="en-US" sz="2800" i="1" dirty="0" smtClean="0">
                <a:latin typeface="Helvetica"/>
                <a:cs typeface="Helvetica"/>
              </a:rPr>
              <a:t>hape perceptions!</a:t>
            </a:r>
            <a:endParaRPr lang="en-US" sz="2800" i="1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12" y="428633"/>
            <a:ext cx="9126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Words You Choose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11" name="Picture 10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pic>
        <p:nvPicPr>
          <p:cNvPr id="7" name="Picture 6" descr="12728937_10153789376870791_321163250784117438_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109848"/>
            <a:ext cx="3487306" cy="2615479"/>
          </a:xfrm>
          <a:prstGeom prst="rect">
            <a:avLst/>
          </a:prstGeom>
        </p:spPr>
      </p:pic>
      <p:pic>
        <p:nvPicPr>
          <p:cNvPr id="9" name="Picture 8" descr="12195882_10153613981070791_8388804444418337178_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7" y="3736986"/>
            <a:ext cx="3504240" cy="23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8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0829" y="1657728"/>
            <a:ext cx="2648281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E</a:t>
            </a:r>
            <a:r>
              <a:rPr lang="en-US" sz="3200" dirty="0" smtClean="0">
                <a:latin typeface="Helvetica"/>
                <a:cs typeface="Helvetica"/>
              </a:rPr>
              <a:t>ngage</a:t>
            </a:r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3200" b="1" dirty="0" smtClean="0">
                <a:latin typeface="Helvetica"/>
                <a:cs typeface="Helvetica"/>
              </a:rPr>
              <a:t>A</a:t>
            </a:r>
            <a:r>
              <a:rPr lang="en-US" sz="3200" dirty="0" smtClean="0">
                <a:latin typeface="Helvetica"/>
                <a:cs typeface="Helvetica"/>
              </a:rPr>
              <a:t>cknowledge</a:t>
            </a:r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3200" b="1" dirty="0" smtClean="0">
                <a:latin typeface="Helvetica"/>
                <a:cs typeface="Helvetica"/>
              </a:rPr>
              <a:t>S</a:t>
            </a:r>
            <a:r>
              <a:rPr lang="en-US" sz="3200" dirty="0" smtClean="0">
                <a:latin typeface="Helvetica"/>
                <a:cs typeface="Helvetica"/>
              </a:rPr>
              <a:t>hare</a:t>
            </a:r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3200" b="1" dirty="0" smtClean="0">
                <a:latin typeface="Helvetica"/>
                <a:cs typeface="Helvetica"/>
              </a:rPr>
              <a:t>E</a:t>
            </a:r>
            <a:r>
              <a:rPr lang="en-US" sz="3200" dirty="0" smtClean="0">
                <a:latin typeface="Helvetica"/>
                <a:cs typeface="Helvetica"/>
              </a:rPr>
              <a:t>arn Trust</a:t>
            </a:r>
          </a:p>
          <a:p>
            <a:pPr algn="ctr"/>
            <a:endParaRPr lang="en-US" sz="2200" dirty="0" smtClean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" y="408250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Communicate with </a:t>
            </a:r>
            <a:r>
              <a:rPr lang="en-US" sz="3600" b="1" i="1" dirty="0" smtClean="0">
                <a:latin typeface="Helvetica"/>
                <a:cs typeface="Helvetica"/>
              </a:rPr>
              <a:t>E.A.S.E.</a:t>
            </a:r>
            <a:endParaRPr lang="en-US" sz="3600" b="1" i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77140" y="6615569"/>
            <a:ext cx="3828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Source: USFRA Conversations with E.A.S.E. Training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2" name="Picture 11" descr="woman-yelling-pointing_iStock_300x3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69" y="5082420"/>
            <a:ext cx="1589945" cy="1589945"/>
          </a:xfrm>
          <a:prstGeom prst="rect">
            <a:avLst/>
          </a:prstGeom>
        </p:spPr>
      </p:pic>
      <p:pic>
        <p:nvPicPr>
          <p:cNvPr id="10" name="Picture 9" descr="6704_293264850875450_5078823530083269215_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64" y="1591731"/>
            <a:ext cx="5247998" cy="349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1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0829" y="1657728"/>
            <a:ext cx="2648281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E</a:t>
            </a:r>
            <a:r>
              <a:rPr lang="en-US" sz="3200" dirty="0" smtClean="0">
                <a:latin typeface="Helvetica"/>
                <a:cs typeface="Helvetica"/>
              </a:rPr>
              <a:t>ngage</a:t>
            </a:r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3200" b="1" dirty="0" smtClean="0">
                <a:latin typeface="Helvetica"/>
                <a:cs typeface="Helvetica"/>
              </a:rPr>
              <a:t>A</a:t>
            </a:r>
            <a:r>
              <a:rPr lang="en-US" sz="3200" dirty="0" smtClean="0">
                <a:latin typeface="Helvetica"/>
                <a:cs typeface="Helvetica"/>
              </a:rPr>
              <a:t>cknowledge</a:t>
            </a:r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3200" b="1" dirty="0" smtClean="0">
                <a:latin typeface="Helvetica"/>
                <a:cs typeface="Helvetica"/>
              </a:rPr>
              <a:t>S</a:t>
            </a:r>
            <a:r>
              <a:rPr lang="en-US" sz="3200" dirty="0" smtClean="0">
                <a:latin typeface="Helvetica"/>
                <a:cs typeface="Helvetica"/>
              </a:rPr>
              <a:t>hare</a:t>
            </a:r>
            <a:endParaRPr lang="en-US" sz="2400" dirty="0" smtClean="0">
              <a:latin typeface="Helvetica"/>
              <a:cs typeface="Helvetica"/>
            </a:endParaRP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3200" b="1" dirty="0" smtClean="0">
                <a:latin typeface="Helvetica"/>
                <a:cs typeface="Helvetica"/>
              </a:rPr>
              <a:t>E</a:t>
            </a:r>
            <a:r>
              <a:rPr lang="en-US" sz="3200" dirty="0" smtClean="0">
                <a:latin typeface="Helvetica"/>
                <a:cs typeface="Helvetica"/>
              </a:rPr>
              <a:t>arn Trust</a:t>
            </a:r>
          </a:p>
          <a:p>
            <a:pPr algn="ctr"/>
            <a:endParaRPr lang="en-US" sz="2200" dirty="0" smtClean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" y="408250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Communicate with </a:t>
            </a:r>
            <a:r>
              <a:rPr lang="en-US" sz="3600" b="1" i="1" dirty="0" smtClean="0">
                <a:latin typeface="Helvetica"/>
                <a:cs typeface="Helvetica"/>
              </a:rPr>
              <a:t>E.A.S.E.</a:t>
            </a:r>
            <a:endParaRPr lang="en-US" sz="3600" b="1" i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77140" y="6615569"/>
            <a:ext cx="3828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Source: USFRA Conversations with E.A.S.E. Training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2" name="Picture 11" descr="woman-yelling-pointing_iStock_300x3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69" y="5082420"/>
            <a:ext cx="1589945" cy="1589945"/>
          </a:xfrm>
          <a:prstGeom prst="rect">
            <a:avLst/>
          </a:prstGeom>
        </p:spPr>
      </p:pic>
      <p:pic>
        <p:nvPicPr>
          <p:cNvPr id="10" name="Picture 9" descr="6704_293264850875450_5078823530083269215_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64" y="1591731"/>
            <a:ext cx="5247998" cy="3498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1206" y="5435602"/>
            <a:ext cx="3675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Helvetica"/>
                <a:cs typeface="Helvetica"/>
              </a:rPr>
              <a:t>People don</a:t>
            </a:r>
            <a:r>
              <a:rPr lang="fr-FR" sz="2000" i="1" dirty="0" smtClean="0">
                <a:latin typeface="Helvetica"/>
                <a:cs typeface="Helvetica"/>
              </a:rPr>
              <a:t>’</a:t>
            </a:r>
            <a:r>
              <a:rPr lang="en-US" sz="2000" i="1" dirty="0" smtClean="0">
                <a:latin typeface="Helvetica"/>
                <a:cs typeface="Helvetica"/>
              </a:rPr>
              <a:t>t buy what you do,</a:t>
            </a:r>
          </a:p>
          <a:p>
            <a:r>
              <a:rPr lang="en-US" sz="2000" i="1" dirty="0">
                <a:latin typeface="Helvetica"/>
                <a:cs typeface="Helvetica"/>
              </a:rPr>
              <a:t>t</a:t>
            </a:r>
            <a:r>
              <a:rPr lang="en-US" sz="2000" i="1" dirty="0" smtClean="0">
                <a:latin typeface="Helvetica"/>
                <a:cs typeface="Helvetica"/>
              </a:rPr>
              <a:t>hey buy WHY you do it…</a:t>
            </a:r>
            <a:endParaRPr lang="en-US" sz="20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0092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7334" y="1999268"/>
            <a:ext cx="364066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i="1" u="sng" dirty="0">
              <a:latin typeface="Helvetica"/>
              <a:cs typeface="Helvetica"/>
            </a:endParaRPr>
          </a:p>
          <a:p>
            <a:pPr algn="ctr"/>
            <a:r>
              <a:rPr lang="en-US" dirty="0">
                <a:latin typeface="Helvetica"/>
                <a:cs typeface="Helvetica"/>
              </a:rPr>
              <a:t>How </a:t>
            </a:r>
            <a:r>
              <a:rPr lang="en-US" dirty="0" smtClean="0">
                <a:latin typeface="Helvetica"/>
                <a:cs typeface="Helvetica"/>
              </a:rPr>
              <a:t>we are </a:t>
            </a:r>
            <a:r>
              <a:rPr lang="en-US" dirty="0">
                <a:latin typeface="Helvetica"/>
                <a:cs typeface="Helvetica"/>
              </a:rPr>
              <a:t>always </a:t>
            </a:r>
            <a:r>
              <a:rPr lang="en-US" b="1" dirty="0">
                <a:latin typeface="Helvetica"/>
                <a:cs typeface="Helvetica"/>
              </a:rPr>
              <a:t>improving</a:t>
            </a:r>
            <a:r>
              <a:rPr lang="en-US" dirty="0">
                <a:latin typeface="Helvetica"/>
                <a:cs typeface="Helvetica"/>
              </a:rPr>
              <a:t> the </a:t>
            </a:r>
            <a:r>
              <a:rPr lang="en-US" i="1" dirty="0" smtClean="0">
                <a:latin typeface="Helvetica"/>
                <a:cs typeface="Helvetica"/>
              </a:rPr>
              <a:t>care </a:t>
            </a:r>
            <a:r>
              <a:rPr lang="en-US" i="1" dirty="0">
                <a:latin typeface="Helvetica"/>
                <a:cs typeface="Helvetica"/>
              </a:rPr>
              <a:t>for </a:t>
            </a:r>
            <a:r>
              <a:rPr lang="en-US" i="1" dirty="0" smtClean="0">
                <a:latin typeface="Helvetica"/>
                <a:cs typeface="Helvetica"/>
              </a:rPr>
              <a:t>the land…</a:t>
            </a:r>
            <a:endParaRPr lang="en-US" i="1" dirty="0">
              <a:latin typeface="Helvetica"/>
              <a:cs typeface="Helvetica"/>
            </a:endParaRPr>
          </a:p>
          <a:p>
            <a:pPr algn="ctr"/>
            <a:endParaRPr lang="en-US" dirty="0">
              <a:latin typeface="Helvetica"/>
              <a:cs typeface="Helvetica"/>
            </a:endParaRPr>
          </a:p>
          <a:p>
            <a:pPr algn="ctr"/>
            <a:r>
              <a:rPr lang="en-US" dirty="0">
                <a:latin typeface="Helvetica"/>
                <a:cs typeface="Helvetica"/>
              </a:rPr>
              <a:t>How </a:t>
            </a:r>
            <a:r>
              <a:rPr lang="en-US" dirty="0" smtClean="0">
                <a:latin typeface="Helvetica"/>
                <a:cs typeface="Helvetica"/>
              </a:rPr>
              <a:t>we are </a:t>
            </a:r>
            <a:r>
              <a:rPr lang="en-US" dirty="0">
                <a:latin typeface="Helvetica"/>
                <a:cs typeface="Helvetica"/>
              </a:rPr>
              <a:t>always </a:t>
            </a:r>
            <a:r>
              <a:rPr lang="en-US" b="1" dirty="0">
                <a:latin typeface="Helvetica"/>
                <a:cs typeface="Helvetica"/>
              </a:rPr>
              <a:t>improving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the </a:t>
            </a:r>
            <a:r>
              <a:rPr lang="en-US" i="1" dirty="0">
                <a:latin typeface="Helvetica"/>
                <a:cs typeface="Helvetica"/>
              </a:rPr>
              <a:t>care for </a:t>
            </a:r>
            <a:r>
              <a:rPr lang="en-US" i="1" dirty="0" smtClean="0">
                <a:latin typeface="Helvetica"/>
                <a:cs typeface="Helvetica"/>
              </a:rPr>
              <a:t>your animals…</a:t>
            </a:r>
            <a:endParaRPr lang="en-US" i="1" dirty="0">
              <a:latin typeface="Helvetica"/>
              <a:cs typeface="Helvetica"/>
            </a:endParaRPr>
          </a:p>
          <a:p>
            <a:pPr algn="ctr"/>
            <a:endParaRPr lang="en-US" dirty="0">
              <a:latin typeface="Helvetica"/>
              <a:cs typeface="Helvetica"/>
            </a:endParaRPr>
          </a:p>
          <a:p>
            <a:pPr algn="ctr"/>
            <a:r>
              <a:rPr lang="en-US" dirty="0">
                <a:latin typeface="Helvetica"/>
                <a:cs typeface="Helvetica"/>
              </a:rPr>
              <a:t>How </a:t>
            </a:r>
            <a:r>
              <a:rPr lang="en-US" dirty="0" smtClean="0">
                <a:latin typeface="Helvetica"/>
                <a:cs typeface="Helvetica"/>
              </a:rPr>
              <a:t>we are </a:t>
            </a:r>
            <a:r>
              <a:rPr lang="en-US" dirty="0">
                <a:latin typeface="Helvetica"/>
                <a:cs typeface="Helvetica"/>
              </a:rPr>
              <a:t>always </a:t>
            </a:r>
            <a:r>
              <a:rPr lang="en-US" b="1" dirty="0">
                <a:latin typeface="Helvetica"/>
                <a:cs typeface="Helvetica"/>
              </a:rPr>
              <a:t>improving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to </a:t>
            </a:r>
            <a:r>
              <a:rPr lang="en-US" i="1" dirty="0" smtClean="0">
                <a:latin typeface="Helvetica"/>
                <a:cs typeface="Helvetica"/>
              </a:rPr>
              <a:t>conserve resources…</a:t>
            </a:r>
          </a:p>
          <a:p>
            <a:pPr algn="ctr"/>
            <a:endParaRPr lang="en-US" i="1" dirty="0">
              <a:latin typeface="Helvetica"/>
              <a:cs typeface="Helvetica"/>
            </a:endParaRPr>
          </a:p>
          <a:p>
            <a:pPr algn="ctr"/>
            <a:endParaRPr lang="en-US" i="1" dirty="0">
              <a:latin typeface="Helvetica"/>
              <a:cs typeface="Helvetica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" y="408250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Message That Matters</a:t>
            </a:r>
            <a:endParaRPr lang="en-US" sz="3600" b="1" i="1" dirty="0">
              <a:latin typeface="Helvetica"/>
              <a:cs typeface="Helvetica"/>
            </a:endParaRPr>
          </a:p>
        </p:txBody>
      </p:sp>
      <p:pic>
        <p:nvPicPr>
          <p:cNvPr id="13" name="Picture 12" descr="IMG_20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1" y="1083734"/>
            <a:ext cx="4222610" cy="422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7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0" y="-66726"/>
            <a:ext cx="4114260" cy="1607907"/>
          </a:xfrm>
          <a:prstGeom prst="rect">
            <a:avLst/>
          </a:prstGeom>
        </p:spPr>
      </p:pic>
      <p:pic>
        <p:nvPicPr>
          <p:cNvPr id="14" name="Picture 13" descr="IMG_1006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8" y="3607844"/>
            <a:ext cx="9144000" cy="3384677"/>
          </a:xfrm>
          <a:prstGeom prst="rect">
            <a:avLst/>
          </a:prstGeom>
        </p:spPr>
      </p:pic>
      <p:pic>
        <p:nvPicPr>
          <p:cNvPr id="4" name="Picture 3" descr="2014-06-12-11.56.34-1024x76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23" y="1591981"/>
            <a:ext cx="2687818" cy="2015864"/>
          </a:xfrm>
          <a:prstGeom prst="rect">
            <a:avLst/>
          </a:prstGeom>
        </p:spPr>
      </p:pic>
      <p:pic>
        <p:nvPicPr>
          <p:cNvPr id="9" name="Picture 8" descr="IMG_20131123_131925_43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70" y="-122352"/>
            <a:ext cx="4768316" cy="372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9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4" y="375710"/>
            <a:ext cx="90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Our Story of </a:t>
            </a:r>
            <a:r>
              <a:rPr lang="en-US" sz="3600" b="1" dirty="0" smtClean="0">
                <a:latin typeface="Helvetica"/>
                <a:cs typeface="Helvetica"/>
              </a:rPr>
              <a:t>Sustainability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13" name="Picture 12" descr="IMG_209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04" y="3436129"/>
            <a:ext cx="2961496" cy="2961496"/>
          </a:xfrm>
          <a:prstGeom prst="rect">
            <a:avLst/>
          </a:prstGeom>
        </p:spPr>
      </p:pic>
      <p:pic>
        <p:nvPicPr>
          <p:cNvPr id="14" name="Picture 13" descr="AgInspirations_logo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4" y="375710"/>
            <a:ext cx="90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Our Story of </a:t>
            </a:r>
            <a:r>
              <a:rPr lang="en-US" sz="3600" b="1" dirty="0" smtClean="0">
                <a:latin typeface="Helvetica"/>
                <a:cs typeface="Helvetica"/>
              </a:rPr>
              <a:t>Sustainability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8" name="Picture 7" descr="imagesCARBQTO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98" y="1149041"/>
            <a:ext cx="2161835" cy="2453683"/>
          </a:xfrm>
          <a:prstGeom prst="rect">
            <a:avLst/>
          </a:prstGeom>
        </p:spPr>
      </p:pic>
      <p:pic>
        <p:nvPicPr>
          <p:cNvPr id="13" name="Picture 12" descr="IMG_20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04" y="3436129"/>
            <a:ext cx="2961496" cy="2961496"/>
          </a:xfrm>
          <a:prstGeom prst="rect">
            <a:avLst/>
          </a:prstGeom>
        </p:spPr>
      </p:pic>
      <p:pic>
        <p:nvPicPr>
          <p:cNvPr id="14" name="Picture 13" descr="AgInspirations_logo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8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4" y="375710"/>
            <a:ext cx="90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Our Story of </a:t>
            </a:r>
            <a:r>
              <a:rPr lang="en-US" sz="3600" b="1" dirty="0" smtClean="0">
                <a:latin typeface="Helvetica"/>
                <a:cs typeface="Helvetica"/>
              </a:rPr>
              <a:t>Sustainability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8" name="Picture 7" descr="imagesCARBQTO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98" y="1149041"/>
            <a:ext cx="2161835" cy="2453683"/>
          </a:xfrm>
          <a:prstGeom prst="rect">
            <a:avLst/>
          </a:prstGeom>
        </p:spPr>
      </p:pic>
      <p:pic>
        <p:nvPicPr>
          <p:cNvPr id="11" name="Picture 10" descr="PIG-CAFRI[1]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18" y="1281338"/>
            <a:ext cx="2698044" cy="2023533"/>
          </a:xfrm>
          <a:prstGeom prst="rect">
            <a:avLst/>
          </a:prstGeom>
        </p:spPr>
      </p:pic>
      <p:pic>
        <p:nvPicPr>
          <p:cNvPr id="13" name="Picture 12" descr="IMG_209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04" y="3436129"/>
            <a:ext cx="2961496" cy="2961496"/>
          </a:xfrm>
          <a:prstGeom prst="rect">
            <a:avLst/>
          </a:prstGeom>
        </p:spPr>
      </p:pic>
      <p:pic>
        <p:nvPicPr>
          <p:cNvPr id="14" name="Picture 13" descr="AgInspirations_logo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0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4" y="375710"/>
            <a:ext cx="90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Our Story of </a:t>
            </a:r>
            <a:r>
              <a:rPr lang="en-US" sz="3600" b="1" dirty="0" smtClean="0">
                <a:latin typeface="Helvetica"/>
                <a:cs typeface="Helvetica"/>
              </a:rPr>
              <a:t>Sustainability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8" name="Picture 7" descr="imagesCARBQTO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98" y="1149041"/>
            <a:ext cx="2161835" cy="2453683"/>
          </a:xfrm>
          <a:prstGeom prst="rect">
            <a:avLst/>
          </a:prstGeom>
        </p:spPr>
      </p:pic>
      <p:pic>
        <p:nvPicPr>
          <p:cNvPr id="11" name="Picture 10" descr="PIG-CAFRI[1]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18" y="1281338"/>
            <a:ext cx="2698044" cy="2023533"/>
          </a:xfrm>
          <a:prstGeom prst="rect">
            <a:avLst/>
          </a:prstGeom>
        </p:spPr>
      </p:pic>
      <p:pic>
        <p:nvPicPr>
          <p:cNvPr id="12" name="Picture 11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" y="3617387"/>
            <a:ext cx="3030932" cy="1998658"/>
          </a:xfrm>
          <a:prstGeom prst="rect">
            <a:avLst/>
          </a:prstGeom>
        </p:spPr>
      </p:pic>
      <p:pic>
        <p:nvPicPr>
          <p:cNvPr id="13" name="Picture 12" descr="IMG_209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04" y="3436129"/>
            <a:ext cx="2961496" cy="2961496"/>
          </a:xfrm>
          <a:prstGeom prst="rect">
            <a:avLst/>
          </a:prstGeom>
        </p:spPr>
      </p:pic>
      <p:pic>
        <p:nvPicPr>
          <p:cNvPr id="14" name="Picture 13" descr="AgInspirations_logo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4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4" y="375710"/>
            <a:ext cx="90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Our Story of </a:t>
            </a:r>
            <a:r>
              <a:rPr lang="en-US" sz="3600" b="1" dirty="0" smtClean="0">
                <a:latin typeface="Helvetica"/>
                <a:cs typeface="Helvetica"/>
              </a:rPr>
              <a:t>Sustainability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8" name="Picture 7" descr="imagesCARBQTO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98" y="1149041"/>
            <a:ext cx="2161835" cy="2453683"/>
          </a:xfrm>
          <a:prstGeom prst="rect">
            <a:avLst/>
          </a:prstGeom>
        </p:spPr>
      </p:pic>
      <p:pic>
        <p:nvPicPr>
          <p:cNvPr id="10" name="Picture 9" descr="cows2[1]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18" y="3659260"/>
            <a:ext cx="3589858" cy="2408624"/>
          </a:xfrm>
          <a:prstGeom prst="rect">
            <a:avLst/>
          </a:prstGeom>
        </p:spPr>
      </p:pic>
      <p:pic>
        <p:nvPicPr>
          <p:cNvPr id="11" name="Picture 10" descr="PIG-CAFRI[1]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18" y="1281338"/>
            <a:ext cx="2698044" cy="2023533"/>
          </a:xfrm>
          <a:prstGeom prst="rect">
            <a:avLst/>
          </a:prstGeom>
        </p:spPr>
      </p:pic>
      <p:pic>
        <p:nvPicPr>
          <p:cNvPr id="12" name="Picture 11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" y="3617387"/>
            <a:ext cx="3030932" cy="1998658"/>
          </a:xfrm>
          <a:prstGeom prst="rect">
            <a:avLst/>
          </a:prstGeom>
        </p:spPr>
      </p:pic>
      <p:pic>
        <p:nvPicPr>
          <p:cNvPr id="13" name="Picture 12" descr="IMG_209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04" y="3436129"/>
            <a:ext cx="2961496" cy="2961496"/>
          </a:xfrm>
          <a:prstGeom prst="rect">
            <a:avLst/>
          </a:prstGeom>
        </p:spPr>
      </p:pic>
      <p:pic>
        <p:nvPicPr>
          <p:cNvPr id="14" name="Picture 13" descr="AgInspirations_logo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4" y="375710"/>
            <a:ext cx="90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Our Story of </a:t>
            </a:r>
            <a:r>
              <a:rPr lang="en-US" sz="3600" b="1" dirty="0" smtClean="0">
                <a:latin typeface="Helvetica"/>
                <a:cs typeface="Helvetica"/>
              </a:rPr>
              <a:t>Sustainability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8" name="Picture 7" descr="imagesCARBQTO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98" y="1149041"/>
            <a:ext cx="2161835" cy="2453683"/>
          </a:xfrm>
          <a:prstGeom prst="rect">
            <a:avLst/>
          </a:prstGeom>
        </p:spPr>
      </p:pic>
      <p:pic>
        <p:nvPicPr>
          <p:cNvPr id="9" name="Picture 8" descr="1061207TB2150[1]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" y="1053791"/>
            <a:ext cx="3818062" cy="2545375"/>
          </a:xfrm>
          <a:prstGeom prst="rect">
            <a:avLst/>
          </a:prstGeom>
        </p:spPr>
      </p:pic>
      <p:pic>
        <p:nvPicPr>
          <p:cNvPr id="10" name="Picture 9" descr="cows2[1]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18" y="3659260"/>
            <a:ext cx="3589858" cy="2408624"/>
          </a:xfrm>
          <a:prstGeom prst="rect">
            <a:avLst/>
          </a:prstGeom>
        </p:spPr>
      </p:pic>
      <p:pic>
        <p:nvPicPr>
          <p:cNvPr id="11" name="Picture 10" descr="PIG-CAFRI[1]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18" y="1281338"/>
            <a:ext cx="2698044" cy="2023533"/>
          </a:xfrm>
          <a:prstGeom prst="rect">
            <a:avLst/>
          </a:prstGeom>
        </p:spPr>
      </p:pic>
      <p:pic>
        <p:nvPicPr>
          <p:cNvPr id="12" name="Picture 11" descr="imag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" y="3617387"/>
            <a:ext cx="3030932" cy="1998658"/>
          </a:xfrm>
          <a:prstGeom prst="rect">
            <a:avLst/>
          </a:prstGeom>
        </p:spPr>
      </p:pic>
      <p:pic>
        <p:nvPicPr>
          <p:cNvPr id="13" name="Picture 12" descr="IMG_209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04" y="3436129"/>
            <a:ext cx="2961496" cy="2961496"/>
          </a:xfrm>
          <a:prstGeom prst="rect">
            <a:avLst/>
          </a:prstGeom>
        </p:spPr>
      </p:pic>
      <p:pic>
        <p:nvPicPr>
          <p:cNvPr id="14" name="Picture 13" descr="AgInspirations_logo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2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IMG_10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9" y="1106706"/>
            <a:ext cx="7620000" cy="629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4" y="375710"/>
            <a:ext cx="90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Our Story of </a:t>
            </a:r>
            <a:r>
              <a:rPr lang="en-US" sz="3600" b="1" dirty="0" smtClean="0">
                <a:latin typeface="Helvetica"/>
                <a:cs typeface="Helvetica"/>
              </a:rPr>
              <a:t>Sustainability</a:t>
            </a:r>
            <a:endParaRPr lang="en-US" sz="3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709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pic>
        <p:nvPicPr>
          <p:cNvPr id="9" name="Picture 8" descr="photo (7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3" y="0"/>
            <a:ext cx="9175359" cy="611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1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4" y="375710"/>
            <a:ext cx="90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How Did We Do This?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8" name="Picture 7" descr="imagesCARBQTO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98" y="1149041"/>
            <a:ext cx="2161835" cy="2453683"/>
          </a:xfrm>
          <a:prstGeom prst="rect">
            <a:avLst/>
          </a:prstGeom>
        </p:spPr>
      </p:pic>
      <p:pic>
        <p:nvPicPr>
          <p:cNvPr id="9" name="Picture 8" descr="1061207TB2150[1]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" y="1053791"/>
            <a:ext cx="3818062" cy="2545375"/>
          </a:xfrm>
          <a:prstGeom prst="rect">
            <a:avLst/>
          </a:prstGeom>
        </p:spPr>
      </p:pic>
      <p:pic>
        <p:nvPicPr>
          <p:cNvPr id="10" name="Picture 9" descr="cows2[1]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18" y="3659260"/>
            <a:ext cx="3589858" cy="2408624"/>
          </a:xfrm>
          <a:prstGeom prst="rect">
            <a:avLst/>
          </a:prstGeom>
        </p:spPr>
      </p:pic>
      <p:pic>
        <p:nvPicPr>
          <p:cNvPr id="11" name="Picture 10" descr="PIG-CAFRI[1]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18" y="1281338"/>
            <a:ext cx="2698044" cy="2023533"/>
          </a:xfrm>
          <a:prstGeom prst="rect">
            <a:avLst/>
          </a:prstGeom>
        </p:spPr>
      </p:pic>
      <p:pic>
        <p:nvPicPr>
          <p:cNvPr id="12" name="Picture 11" descr="imag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" y="3617387"/>
            <a:ext cx="3030932" cy="1998658"/>
          </a:xfrm>
          <a:prstGeom prst="rect">
            <a:avLst/>
          </a:prstGeom>
        </p:spPr>
      </p:pic>
      <p:pic>
        <p:nvPicPr>
          <p:cNvPr id="13" name="Picture 12" descr="IMG_209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04" y="3436129"/>
            <a:ext cx="2961496" cy="2961496"/>
          </a:xfrm>
          <a:prstGeom prst="rect">
            <a:avLst/>
          </a:prstGeom>
        </p:spPr>
      </p:pic>
      <p:pic>
        <p:nvPicPr>
          <p:cNvPr id="14" name="Picture 13" descr="AgInspirations_logo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5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pic>
        <p:nvPicPr>
          <p:cNvPr id="9" name="Picture 8" descr="IMG_20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0" y="1583059"/>
            <a:ext cx="4506528" cy="4506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87334" y="1791450"/>
            <a:ext cx="364066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i="1" u="sng" dirty="0">
              <a:latin typeface="Helvetica"/>
              <a:cs typeface="Helvetica"/>
            </a:endParaRPr>
          </a:p>
          <a:p>
            <a:pPr algn="ctr"/>
            <a:r>
              <a:rPr lang="en-US" sz="2200" dirty="0" smtClean="0">
                <a:latin typeface="Helvetica"/>
                <a:cs typeface="Helvetica"/>
              </a:rPr>
              <a:t>Continual Improvements in </a:t>
            </a:r>
            <a:r>
              <a:rPr lang="en-US" sz="2200" b="1" i="1" dirty="0" smtClean="0">
                <a:latin typeface="Helvetica"/>
                <a:cs typeface="Helvetica"/>
              </a:rPr>
              <a:t>Genetics</a:t>
            </a:r>
            <a:endParaRPr lang="en-US" sz="2200" b="1" i="1" dirty="0">
              <a:latin typeface="Helvetica"/>
              <a:cs typeface="Helvetica"/>
            </a:endParaRPr>
          </a:p>
          <a:p>
            <a:pPr algn="ctr"/>
            <a:endParaRPr lang="en-US" sz="2200" dirty="0">
              <a:latin typeface="Helvetica"/>
              <a:cs typeface="Helvetica"/>
            </a:endParaRPr>
          </a:p>
          <a:p>
            <a:pPr algn="ctr"/>
            <a:r>
              <a:rPr lang="en-US" sz="2200" dirty="0" smtClean="0">
                <a:latin typeface="Helvetica"/>
                <a:cs typeface="Helvetica"/>
              </a:rPr>
              <a:t>Continual Improvements in </a:t>
            </a:r>
          </a:p>
          <a:p>
            <a:pPr algn="ctr"/>
            <a:r>
              <a:rPr lang="en-US" sz="2200" b="1" i="1" dirty="0">
                <a:latin typeface="Helvetica"/>
                <a:cs typeface="Helvetica"/>
              </a:rPr>
              <a:t>A</a:t>
            </a:r>
            <a:r>
              <a:rPr lang="en-US" sz="2200" b="1" i="1" dirty="0" smtClean="0">
                <a:latin typeface="Helvetica"/>
                <a:cs typeface="Helvetica"/>
              </a:rPr>
              <a:t>nimal </a:t>
            </a:r>
            <a:r>
              <a:rPr lang="en-US" sz="2200" b="1" i="1" dirty="0">
                <a:latin typeface="Helvetica"/>
                <a:cs typeface="Helvetica"/>
              </a:rPr>
              <a:t>W</a:t>
            </a:r>
            <a:r>
              <a:rPr lang="en-US" sz="2200" b="1" i="1" dirty="0" smtClean="0">
                <a:latin typeface="Helvetica"/>
                <a:cs typeface="Helvetica"/>
              </a:rPr>
              <a:t>elfare</a:t>
            </a:r>
            <a:endParaRPr lang="en-US" sz="2200" b="1" i="1" dirty="0">
              <a:latin typeface="Helvetica"/>
              <a:cs typeface="Helvetica"/>
            </a:endParaRPr>
          </a:p>
          <a:p>
            <a:pPr algn="ctr"/>
            <a:endParaRPr lang="en-US" sz="2200" dirty="0">
              <a:latin typeface="Helvetica"/>
              <a:cs typeface="Helvetica"/>
            </a:endParaRPr>
          </a:p>
          <a:p>
            <a:pPr algn="ctr"/>
            <a:r>
              <a:rPr lang="en-US" sz="2200" dirty="0" smtClean="0">
                <a:latin typeface="Helvetica"/>
                <a:cs typeface="Helvetica"/>
              </a:rPr>
              <a:t>Continual Improvements in </a:t>
            </a:r>
          </a:p>
          <a:p>
            <a:pPr algn="ctr"/>
            <a:r>
              <a:rPr lang="en-US" sz="2200" b="1" i="1" dirty="0" smtClean="0">
                <a:latin typeface="Helvetica"/>
                <a:cs typeface="Helvetica"/>
              </a:rPr>
              <a:t>Cropping Practices</a:t>
            </a:r>
            <a:endParaRPr lang="en-US" sz="2200" b="1" i="1" dirty="0">
              <a:latin typeface="Helvetica"/>
              <a:cs typeface="Helvetica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4" y="375710"/>
            <a:ext cx="90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Sustainable Practices</a:t>
            </a:r>
            <a:endParaRPr lang="en-US" sz="3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1551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IMG_2894-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8" y="-186268"/>
            <a:ext cx="7095067" cy="70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1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8976" y="375710"/>
            <a:ext cx="916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Continual Improvements in Genetics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6" y="4280615"/>
            <a:ext cx="3304974" cy="1950852"/>
          </a:xfrm>
          <a:prstGeom prst="rect">
            <a:avLst/>
          </a:prstGeom>
        </p:spPr>
      </p:pic>
      <p:pic>
        <p:nvPicPr>
          <p:cNvPr id="3" name="Picture 2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" y="1576828"/>
            <a:ext cx="3503957" cy="27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8976" y="375710"/>
            <a:ext cx="916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Continual Improvements in Genetics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6" y="4280615"/>
            <a:ext cx="3304974" cy="1950852"/>
          </a:xfrm>
          <a:prstGeom prst="rect">
            <a:avLst/>
          </a:prstGeom>
        </p:spPr>
      </p:pic>
      <p:pic>
        <p:nvPicPr>
          <p:cNvPr id="3" name="Picture 2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" y="1576828"/>
            <a:ext cx="3503957" cy="2720720"/>
          </a:xfrm>
          <a:prstGeom prst="rect">
            <a:avLst/>
          </a:prstGeom>
        </p:spPr>
      </p:pic>
      <p:pic>
        <p:nvPicPr>
          <p:cNvPr id="4" name="Picture 3" descr="1119_Saturday3Web_slidesho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65" y="1569960"/>
            <a:ext cx="5874934" cy="407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2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7571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Continual Improvements in Genetics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9" name="Picture 8" descr="IMG_103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62" y="1078895"/>
            <a:ext cx="3512791" cy="4683721"/>
          </a:xfrm>
          <a:prstGeom prst="rect">
            <a:avLst/>
          </a:prstGeom>
        </p:spPr>
      </p:pic>
      <p:pic>
        <p:nvPicPr>
          <p:cNvPr id="11" name="Picture 10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28" y="3577199"/>
            <a:ext cx="3642362" cy="2185418"/>
          </a:xfrm>
          <a:prstGeom prst="rect">
            <a:avLst/>
          </a:prstGeom>
        </p:spPr>
      </p:pic>
      <p:pic>
        <p:nvPicPr>
          <p:cNvPr id="6" name="Picture 5" descr="imagesCA4KH7C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28" y="1081614"/>
            <a:ext cx="3642362" cy="252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1378" y="375710"/>
            <a:ext cx="915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Continual Improvements in Genetics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12" name="Picture 11" descr="Slide2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27902" r="44909" b="49432"/>
          <a:stretch/>
        </p:blipFill>
        <p:spPr>
          <a:xfrm>
            <a:off x="-16727" y="1557867"/>
            <a:ext cx="9259085" cy="3623733"/>
          </a:xfrm>
          <a:prstGeom prst="rect">
            <a:avLst/>
          </a:prstGeom>
        </p:spPr>
      </p:pic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1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" y="375710"/>
            <a:ext cx="9143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Continual Improvements in Genetics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6" name="Picture 5" descr="Slide17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1" b="4444"/>
          <a:stretch/>
        </p:blipFill>
        <p:spPr>
          <a:xfrm>
            <a:off x="0" y="1134543"/>
            <a:ext cx="9144000" cy="4910668"/>
          </a:xfrm>
          <a:prstGeom prst="rect">
            <a:avLst/>
          </a:prstGeom>
        </p:spPr>
      </p:pic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5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7571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Continual Improvements in Genetics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6" name="Picture 5" descr="Slide17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1" b="4444"/>
          <a:stretch/>
        </p:blipFill>
        <p:spPr>
          <a:xfrm>
            <a:off x="0" y="1134543"/>
            <a:ext cx="9144000" cy="4910668"/>
          </a:xfrm>
          <a:prstGeom prst="rect">
            <a:avLst/>
          </a:prstGeom>
        </p:spPr>
      </p:pic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pic>
        <p:nvPicPr>
          <p:cNvPr id="9" name="Picture 8" descr="IMG_3017 (1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1" y="3740150"/>
            <a:ext cx="2362199" cy="314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4763" y="5763631"/>
            <a:ext cx="2785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What are they not?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094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2476" y="1524133"/>
            <a:ext cx="3514743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Helvetica"/>
                <a:cs typeface="Helvetica"/>
              </a:rPr>
              <a:t> </a:t>
            </a:r>
            <a:r>
              <a:rPr lang="en-US" sz="2200" dirty="0" smtClean="0">
                <a:latin typeface="Helvetica"/>
                <a:cs typeface="Helvetica"/>
              </a:rPr>
              <a:t>  </a:t>
            </a:r>
            <a:r>
              <a:rPr lang="en-US" sz="2200" u="sng" dirty="0" smtClean="0">
                <a:latin typeface="Helvetica"/>
                <a:cs typeface="Helvetica"/>
              </a:rPr>
              <a:t>GMO’s are a </a:t>
            </a:r>
            <a:r>
              <a:rPr lang="en-US" sz="2200" b="1" u="sng" dirty="0" smtClean="0">
                <a:latin typeface="Helvetica"/>
                <a:cs typeface="Helvetica"/>
              </a:rPr>
              <a:t>TOOL</a:t>
            </a:r>
            <a:r>
              <a:rPr lang="en-US" sz="2200" u="sng" dirty="0" smtClean="0">
                <a:latin typeface="Helvetica"/>
                <a:cs typeface="Helvetica"/>
              </a:rPr>
              <a:t>…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Prevent Plant Disease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Control Insects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Manage Weeds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Combat Drought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IMG_0005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826" y="1953484"/>
            <a:ext cx="4817736" cy="3218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7571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Continual Improvements in Genetics</a:t>
            </a:r>
            <a:endParaRPr lang="en-US" sz="3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4859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2476" y="1524133"/>
            <a:ext cx="3514743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Helvetica"/>
                <a:cs typeface="Helvetica"/>
              </a:rPr>
              <a:t> </a:t>
            </a:r>
            <a:r>
              <a:rPr lang="en-US" sz="2200" dirty="0" smtClean="0">
                <a:latin typeface="Helvetica"/>
                <a:cs typeface="Helvetica"/>
              </a:rPr>
              <a:t>  </a:t>
            </a:r>
            <a:r>
              <a:rPr lang="en-US" sz="2200" u="sng" dirty="0" smtClean="0">
                <a:latin typeface="Helvetica"/>
                <a:cs typeface="Helvetica"/>
              </a:rPr>
              <a:t>GMO’s are a </a:t>
            </a:r>
            <a:r>
              <a:rPr lang="en-US" sz="2200" b="1" u="sng" dirty="0" smtClean="0">
                <a:latin typeface="Helvetica"/>
                <a:cs typeface="Helvetica"/>
              </a:rPr>
              <a:t>TOOL</a:t>
            </a:r>
            <a:r>
              <a:rPr lang="en-US" sz="2200" u="sng" dirty="0" smtClean="0">
                <a:latin typeface="Helvetica"/>
                <a:cs typeface="Helvetica"/>
              </a:rPr>
              <a:t>…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Prevent Plant Disease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Control Insects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Manage Weeds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Combat Drought</a:t>
            </a:r>
          </a:p>
          <a:p>
            <a:pPr algn="ctr">
              <a:lnSpc>
                <a:spcPct val="150000"/>
              </a:lnSpc>
            </a:pPr>
            <a:r>
              <a:rPr lang="en-US" sz="2200" b="1" i="1" dirty="0" smtClean="0">
                <a:latin typeface="Helvetica"/>
                <a:cs typeface="Helvetica"/>
              </a:rPr>
              <a:t>Healthy Plants Make Healthy Food!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IMG_0005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826" y="1953484"/>
            <a:ext cx="4817736" cy="3218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7571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Continual Improvements in Genetics</a:t>
            </a:r>
            <a:endParaRPr lang="en-US" sz="3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3086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pic>
        <p:nvPicPr>
          <p:cNvPr id="9" name="Picture 8" descr="Commercially_Available_GMOs_Horiz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7" y="1566103"/>
            <a:ext cx="9144000" cy="3535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326" y="5631309"/>
            <a:ext cx="10999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“Scary”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0717" y="5967758"/>
            <a:ext cx="18056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“Not Natural”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2037" y="5807965"/>
            <a:ext cx="33677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“Environmental Footprint”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5409" y="6393476"/>
            <a:ext cx="1470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“Not Safe”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687" y="5090014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200" i="1" dirty="0" smtClean="0">
                <a:latin typeface="Helvetica"/>
                <a:cs typeface="Helvetica"/>
              </a:rPr>
              <a:t>Key Concerns</a:t>
            </a:r>
            <a:endParaRPr lang="en-US" sz="3200" b="1" i="1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7571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Continual Improvements in Genetics</a:t>
            </a:r>
            <a:endParaRPr lang="en-US" sz="3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364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pic>
        <p:nvPicPr>
          <p:cNvPr id="7" name="Picture 6" descr="Cover-Image-High-Resolution-201x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06" y="1591733"/>
            <a:ext cx="2333748" cy="3483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571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Continual Improvements in Genetics</a:t>
            </a:r>
            <a:endParaRPr lang="en-US" sz="3600" b="1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2476" y="1524133"/>
            <a:ext cx="3514743" cy="3619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latin typeface="Helvetica"/>
                <a:cs typeface="Helvetica"/>
              </a:rPr>
              <a:t>- 407 pages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Helvetica"/>
                <a:cs typeface="Helvetica"/>
              </a:rPr>
              <a:t>-</a:t>
            </a:r>
            <a:r>
              <a:rPr lang="en-US" sz="2200" dirty="0" smtClean="0">
                <a:latin typeface="Helvetica"/>
                <a:cs typeface="Helvetica"/>
              </a:rPr>
              <a:t> 18 world renowned, respected scientists and researchers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Helvetica"/>
                <a:cs typeface="Helvetica"/>
              </a:rPr>
              <a:t>- 28 reviewers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Helvetica"/>
                <a:cs typeface="Helvetica"/>
              </a:rPr>
              <a:t>- 30 pages of comments and reviews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5068" y="1881215"/>
            <a:ext cx="343746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>
                <a:latin typeface="Helvetica"/>
                <a:cs typeface="Helvetica"/>
              </a:rPr>
              <a:t>“</a:t>
            </a:r>
            <a:r>
              <a:rPr lang="en-US" sz="3100" i="1" dirty="0" smtClean="0">
                <a:latin typeface="Helvetica"/>
                <a:cs typeface="Helvetica"/>
              </a:rPr>
              <a:t>Don</a:t>
            </a:r>
            <a:r>
              <a:rPr lang="fr-FR" sz="3100" i="1" dirty="0" smtClean="0">
                <a:latin typeface="Helvetica"/>
                <a:cs typeface="Helvetica"/>
              </a:rPr>
              <a:t>’</a:t>
            </a:r>
            <a:r>
              <a:rPr lang="en-US" sz="3100" i="1" dirty="0" smtClean="0">
                <a:latin typeface="Helvetica"/>
                <a:cs typeface="Helvetica"/>
              </a:rPr>
              <a:t>t eat something you </a:t>
            </a:r>
          </a:p>
          <a:p>
            <a:pPr algn="ctr"/>
            <a:r>
              <a:rPr lang="en-US" sz="3100" i="1" dirty="0" smtClean="0">
                <a:latin typeface="Helvetica"/>
                <a:cs typeface="Helvetica"/>
              </a:rPr>
              <a:t>can’t pronounce!”</a:t>
            </a:r>
          </a:p>
          <a:p>
            <a:pPr algn="ctr"/>
            <a:endParaRPr lang="en-US" sz="3100" i="1" dirty="0">
              <a:latin typeface="Helvetica"/>
              <a:cs typeface="Helvetica"/>
            </a:endParaRPr>
          </a:p>
          <a:p>
            <a:pPr algn="ctr"/>
            <a:r>
              <a:rPr lang="en-US" sz="3100" i="1" dirty="0" smtClean="0">
                <a:latin typeface="Helvetica"/>
                <a:cs typeface="Helvetica"/>
              </a:rPr>
              <a:t>“Chemicals are bad!”</a:t>
            </a:r>
            <a:endParaRPr lang="en-US" sz="3100" i="1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3480" y="491070"/>
            <a:ext cx="45742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latin typeface="Helvetica"/>
                <a:cs typeface="Helvetica"/>
              </a:rPr>
              <a:t>The Talk vs. The Truth</a:t>
            </a:r>
            <a:endParaRPr lang="en-US" sz="3200" b="1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5578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BioTech-v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"/>
            <a:ext cx="91440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2202" y="5430992"/>
            <a:ext cx="67017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Helvetica"/>
                <a:cs typeface="Helvetica"/>
              </a:rPr>
              <a:t>Over </a:t>
            </a:r>
            <a:r>
              <a:rPr lang="en-US" sz="2200" dirty="0">
                <a:latin typeface="Helvetica"/>
                <a:cs typeface="Helvetica"/>
              </a:rPr>
              <a:t>90 regulatory agencies worldwide </a:t>
            </a:r>
            <a:r>
              <a:rPr lang="en-US" sz="2200" dirty="0" smtClean="0">
                <a:latin typeface="Helvetica"/>
                <a:cs typeface="Helvetica"/>
              </a:rPr>
              <a:t>and </a:t>
            </a:r>
          </a:p>
          <a:p>
            <a:pPr algn="r"/>
            <a:r>
              <a:rPr lang="en-US" sz="2200" dirty="0" smtClean="0">
                <a:latin typeface="Helvetica"/>
                <a:cs typeface="Helvetica"/>
              </a:rPr>
              <a:t>70+ countries have approved them </a:t>
            </a:r>
          </a:p>
          <a:p>
            <a:pPr algn="r"/>
            <a:r>
              <a:rPr lang="en-US" sz="2200" dirty="0" smtClean="0">
                <a:latin typeface="Helvetica"/>
                <a:cs typeface="Helvetica"/>
              </a:rPr>
              <a:t>for growing and eating</a:t>
            </a:r>
            <a:r>
              <a:rPr lang="en-US" sz="2400" dirty="0" smtClean="0">
                <a:latin typeface="Helvetica"/>
                <a:cs typeface="Helvetica"/>
              </a:rPr>
              <a:t>.  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7" name="Picture 6" descr="AgInspirations_logo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6" y="6061473"/>
            <a:ext cx="2222224" cy="8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6" y="6061473"/>
            <a:ext cx="2222224" cy="837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186776"/>
            <a:ext cx="3641741" cy="4874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571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Continual Improvements in Genetics</a:t>
            </a:r>
            <a:endParaRPr lang="en-US" sz="3600" b="1" dirty="0"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22274" y="2290009"/>
            <a:ext cx="3537994" cy="331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smtClean="0">
                <a:latin typeface="Helvetica"/>
                <a:cs typeface="Helvetica"/>
              </a:rPr>
              <a:t>Nation’s FIRST </a:t>
            </a:r>
          </a:p>
          <a:p>
            <a:pPr algn="ctr">
              <a:lnSpc>
                <a:spcPct val="120000"/>
              </a:lnSpc>
            </a:pPr>
            <a:r>
              <a:rPr lang="en-US" sz="2200" dirty="0" smtClean="0">
                <a:latin typeface="Helvetica"/>
                <a:cs typeface="Helvetica"/>
              </a:rPr>
              <a:t>Endowed Chair for  </a:t>
            </a:r>
          </a:p>
          <a:p>
            <a:pPr algn="ctr">
              <a:lnSpc>
                <a:spcPct val="120000"/>
              </a:lnSpc>
            </a:pPr>
            <a:r>
              <a:rPr lang="en-US" sz="2200" dirty="0" smtClean="0">
                <a:latin typeface="Helvetica"/>
                <a:cs typeface="Helvetica"/>
              </a:rPr>
              <a:t>Organic Plant Breeding</a:t>
            </a:r>
          </a:p>
          <a:p>
            <a:pPr algn="ctr">
              <a:lnSpc>
                <a:spcPct val="150000"/>
              </a:lnSpc>
            </a:pPr>
            <a:r>
              <a:rPr lang="en-US" sz="2200" dirty="0" smtClean="0">
                <a:latin typeface="Helvetica"/>
                <a:cs typeface="Helvetica"/>
              </a:rPr>
              <a:t>~Bill Tracy~</a:t>
            </a:r>
          </a:p>
          <a:p>
            <a:pPr algn="ctr">
              <a:lnSpc>
                <a:spcPct val="150000"/>
              </a:lnSpc>
            </a:pPr>
            <a:r>
              <a:rPr lang="en-US" sz="2200" dirty="0" smtClean="0">
                <a:latin typeface="Helvetica"/>
                <a:cs typeface="Helvetica"/>
              </a:rPr>
              <a:t>-     5 sweet corn cultivars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40+ graduate students</a:t>
            </a:r>
          </a:p>
          <a:p>
            <a:pPr algn="ctr">
              <a:lnSpc>
                <a:spcPct val="150000"/>
              </a:lnSpc>
            </a:pP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6" y="1234182"/>
            <a:ext cx="4334928" cy="10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GoldenRice_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" y="-6022"/>
            <a:ext cx="3714496" cy="5590316"/>
          </a:xfrm>
          <a:prstGeom prst="rect">
            <a:avLst/>
          </a:prstGeom>
        </p:spPr>
      </p:pic>
      <p:pic>
        <p:nvPicPr>
          <p:cNvPr id="6" name="Picture 5" descr="wheat-shutterstoc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99" y="3858927"/>
            <a:ext cx="3826889" cy="2554573"/>
          </a:xfrm>
          <a:prstGeom prst="rect">
            <a:avLst/>
          </a:prstGeom>
        </p:spPr>
      </p:pic>
      <p:pic>
        <p:nvPicPr>
          <p:cNvPr id="7" name="Picture 6" descr="soybeans[1]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5" y="-6022"/>
            <a:ext cx="2294578" cy="1720933"/>
          </a:xfrm>
          <a:prstGeom prst="rect">
            <a:avLst/>
          </a:prstGeom>
        </p:spPr>
      </p:pic>
      <p:pic>
        <p:nvPicPr>
          <p:cNvPr id="8" name="Picture 7" descr="imagesCARBQTO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87" y="1525142"/>
            <a:ext cx="1972949" cy="22392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03695" y="2148369"/>
            <a:ext cx="228034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The Future?</a:t>
            </a:r>
          </a:p>
          <a:p>
            <a:pPr algn="ctr"/>
            <a:endParaRPr lang="en-US" sz="2000" dirty="0" smtClean="0">
              <a:latin typeface="Helvetica"/>
              <a:cs typeface="Helvetica"/>
            </a:endParaRPr>
          </a:p>
          <a:p>
            <a:pPr algn="ctr"/>
            <a:endParaRPr lang="en-US" sz="2800" b="1" i="1" dirty="0">
              <a:latin typeface="Helvetica"/>
              <a:cs typeface="Helvetica"/>
            </a:endParaRPr>
          </a:p>
        </p:txBody>
      </p:sp>
      <p:pic>
        <p:nvPicPr>
          <p:cNvPr id="10" name="Picture 9" descr="citrus-greening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36" y="113400"/>
            <a:ext cx="2019300" cy="1344930"/>
          </a:xfrm>
          <a:prstGeom prst="rect">
            <a:avLst/>
          </a:prstGeom>
        </p:spPr>
      </p:pic>
      <p:pic>
        <p:nvPicPr>
          <p:cNvPr id="13" name="Picture 12" descr="AgInspirations_logo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6" y="6060327"/>
            <a:ext cx="2213721" cy="834682"/>
          </a:xfrm>
          <a:prstGeom prst="rect">
            <a:avLst/>
          </a:prstGeom>
        </p:spPr>
      </p:pic>
      <p:pic>
        <p:nvPicPr>
          <p:cNvPr id="3" name="Picture 2" descr="81lW14QaQvL._SL1500_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4" y="5584294"/>
            <a:ext cx="1878081" cy="131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3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GoldenRice_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" y="-6022"/>
            <a:ext cx="3714496" cy="5590316"/>
          </a:xfrm>
          <a:prstGeom prst="rect">
            <a:avLst/>
          </a:prstGeom>
        </p:spPr>
      </p:pic>
      <p:pic>
        <p:nvPicPr>
          <p:cNvPr id="6" name="Picture 5" descr="wheat-shutterstoc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99" y="3858927"/>
            <a:ext cx="3826889" cy="2554573"/>
          </a:xfrm>
          <a:prstGeom prst="rect">
            <a:avLst/>
          </a:prstGeom>
        </p:spPr>
      </p:pic>
      <p:pic>
        <p:nvPicPr>
          <p:cNvPr id="7" name="Picture 6" descr="soybeans[1]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5" y="-6022"/>
            <a:ext cx="2294578" cy="1720933"/>
          </a:xfrm>
          <a:prstGeom prst="rect">
            <a:avLst/>
          </a:prstGeom>
        </p:spPr>
      </p:pic>
      <p:pic>
        <p:nvPicPr>
          <p:cNvPr id="8" name="Picture 7" descr="imagesCARBQTO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87" y="1525142"/>
            <a:ext cx="1972949" cy="22392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03695" y="2148369"/>
            <a:ext cx="228034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latin typeface="Helvetica"/>
                <a:cs typeface="Helvetica"/>
              </a:rPr>
              <a:t>The Future?</a:t>
            </a:r>
          </a:p>
          <a:p>
            <a:pPr algn="ctr"/>
            <a:endParaRPr lang="en-US" sz="2000" dirty="0" smtClean="0">
              <a:latin typeface="Helvetica"/>
              <a:cs typeface="Helvetica"/>
            </a:endParaRPr>
          </a:p>
          <a:p>
            <a:pPr algn="ctr"/>
            <a:r>
              <a:rPr lang="en-US" sz="2800" b="1" i="1" dirty="0" smtClean="0">
                <a:latin typeface="Helvetica"/>
                <a:cs typeface="Helvetica"/>
              </a:rPr>
              <a:t>CRISPR</a:t>
            </a:r>
            <a:endParaRPr lang="en-US" sz="2800" b="1" i="1" dirty="0">
              <a:latin typeface="Helvetica"/>
              <a:cs typeface="Helvetica"/>
            </a:endParaRPr>
          </a:p>
        </p:txBody>
      </p:sp>
      <p:pic>
        <p:nvPicPr>
          <p:cNvPr id="10" name="Picture 9" descr="citrus-greening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36" y="113400"/>
            <a:ext cx="2019300" cy="1344930"/>
          </a:xfrm>
          <a:prstGeom prst="rect">
            <a:avLst/>
          </a:prstGeom>
        </p:spPr>
      </p:pic>
      <p:pic>
        <p:nvPicPr>
          <p:cNvPr id="13" name="Picture 12" descr="AgInspirations_logo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6" y="6060327"/>
            <a:ext cx="2213721" cy="834682"/>
          </a:xfrm>
          <a:prstGeom prst="rect">
            <a:avLst/>
          </a:prstGeom>
        </p:spPr>
      </p:pic>
      <p:pic>
        <p:nvPicPr>
          <p:cNvPr id="3" name="Picture 2" descr="81lW14QaQvL._SL1500_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4" y="5584294"/>
            <a:ext cx="1878081" cy="131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8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pic>
        <p:nvPicPr>
          <p:cNvPr id="9" name="Picture 8" descr="IMG_20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0" y="1583059"/>
            <a:ext cx="4506528" cy="4506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02667" y="1791450"/>
            <a:ext cx="3776134" cy="326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i="1" u="sng" dirty="0">
              <a:latin typeface="Helvetica"/>
              <a:cs typeface="Helvetica"/>
            </a:endParaRPr>
          </a:p>
          <a:p>
            <a:pPr algn="ctr"/>
            <a:r>
              <a:rPr lang="en-US" sz="2200" dirty="0" smtClean="0">
                <a:latin typeface="Helvetica"/>
                <a:cs typeface="Helvetica"/>
              </a:rPr>
              <a:t>Continual Improvements in </a:t>
            </a:r>
            <a:r>
              <a:rPr lang="en-US" sz="2200" i="1" dirty="0" smtClean="0">
                <a:latin typeface="Helvetica"/>
                <a:cs typeface="Helvetica"/>
              </a:rPr>
              <a:t>Genetics</a:t>
            </a:r>
            <a:endParaRPr lang="en-US" sz="2200" i="1" dirty="0">
              <a:latin typeface="Helvetica"/>
              <a:cs typeface="Helvetica"/>
            </a:endParaRPr>
          </a:p>
          <a:p>
            <a:pPr algn="ctr"/>
            <a:endParaRPr lang="en-US" sz="2200" b="1" dirty="0">
              <a:latin typeface="Helvetica"/>
              <a:cs typeface="Helvetica"/>
            </a:endParaRPr>
          </a:p>
          <a:p>
            <a:pPr algn="ctr"/>
            <a:r>
              <a:rPr lang="en-US" sz="2100" b="1" dirty="0" smtClean="0">
                <a:latin typeface="Helvetica"/>
                <a:cs typeface="Helvetica"/>
              </a:rPr>
              <a:t>Continual Improvements in </a:t>
            </a:r>
          </a:p>
          <a:p>
            <a:pPr algn="ctr"/>
            <a:r>
              <a:rPr lang="en-US" sz="2100" b="1" i="1" dirty="0">
                <a:latin typeface="Helvetica"/>
                <a:cs typeface="Helvetica"/>
              </a:rPr>
              <a:t>A</a:t>
            </a:r>
            <a:r>
              <a:rPr lang="en-US" sz="2100" b="1" i="1" dirty="0" smtClean="0">
                <a:latin typeface="Helvetica"/>
                <a:cs typeface="Helvetica"/>
              </a:rPr>
              <a:t>nimal </a:t>
            </a:r>
            <a:r>
              <a:rPr lang="en-US" sz="2100" b="1" i="1" dirty="0">
                <a:latin typeface="Helvetica"/>
                <a:cs typeface="Helvetica"/>
              </a:rPr>
              <a:t>W</a:t>
            </a:r>
            <a:r>
              <a:rPr lang="en-US" sz="2100" b="1" i="1" dirty="0" smtClean="0">
                <a:latin typeface="Helvetica"/>
                <a:cs typeface="Helvetica"/>
              </a:rPr>
              <a:t>elfare</a:t>
            </a:r>
            <a:endParaRPr lang="en-US" sz="2100" b="1" i="1" dirty="0">
              <a:latin typeface="Helvetica"/>
              <a:cs typeface="Helvetica"/>
            </a:endParaRPr>
          </a:p>
          <a:p>
            <a:pPr algn="ctr"/>
            <a:endParaRPr lang="en-US" sz="2200" dirty="0">
              <a:latin typeface="Helvetica"/>
              <a:cs typeface="Helvetica"/>
            </a:endParaRPr>
          </a:p>
          <a:p>
            <a:pPr algn="ctr"/>
            <a:r>
              <a:rPr lang="en-US" sz="2200" dirty="0" smtClean="0">
                <a:latin typeface="Helvetica"/>
                <a:cs typeface="Helvetica"/>
              </a:rPr>
              <a:t>Continual Improvements in </a:t>
            </a:r>
          </a:p>
          <a:p>
            <a:pPr algn="ctr"/>
            <a:r>
              <a:rPr lang="en-US" sz="2200" i="1" dirty="0" smtClean="0">
                <a:latin typeface="Helvetica"/>
                <a:cs typeface="Helvetica"/>
              </a:rPr>
              <a:t>Cropping Practices</a:t>
            </a:r>
            <a:endParaRPr lang="en-US" sz="2200" i="1" dirty="0">
              <a:latin typeface="Helvetica"/>
              <a:cs typeface="Helvetica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4" y="375710"/>
            <a:ext cx="90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Sustainable Practices</a:t>
            </a:r>
            <a:endParaRPr lang="en-US" sz="3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67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4" y="375710"/>
            <a:ext cx="90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Continual Improvements in Animal Welfare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2" name="Picture 1" descr="1044581_10154020855266139_9171812370337736569_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022041"/>
            <a:ext cx="4893733" cy="4893733"/>
          </a:xfrm>
          <a:prstGeom prst="rect">
            <a:avLst/>
          </a:prstGeom>
        </p:spPr>
      </p:pic>
      <p:pic>
        <p:nvPicPr>
          <p:cNvPr id="3" name="Picture 2" descr="15542274_10154258769351139_4022207801307616563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69" y="3618441"/>
            <a:ext cx="2140465" cy="2140465"/>
          </a:xfrm>
          <a:prstGeom prst="rect">
            <a:avLst/>
          </a:prstGeom>
        </p:spPr>
      </p:pic>
      <p:pic>
        <p:nvPicPr>
          <p:cNvPr id="4" name="Picture 3" descr="17309759_10154531155356139_1101112673790375791_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32" y="1022041"/>
            <a:ext cx="3149600" cy="2362200"/>
          </a:xfrm>
          <a:prstGeom prst="rect">
            <a:avLst/>
          </a:prstGeom>
        </p:spPr>
      </p:pic>
      <p:pic>
        <p:nvPicPr>
          <p:cNvPr id="12" name="Picture 11" descr="svm_top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35" y="6113148"/>
            <a:ext cx="4267193" cy="7593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03584" y="6180669"/>
            <a:ext cx="1531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Cow Comfort 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Consortium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956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IMG_022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6" y="1001519"/>
            <a:ext cx="7657130" cy="58613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4" y="375710"/>
            <a:ext cx="90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Continual Improvements in Animal Welfare</a:t>
            </a:r>
            <a:endParaRPr lang="en-US" sz="3600" b="1" dirty="0"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24" y="4072358"/>
            <a:ext cx="15988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>
              <a:latin typeface="Helvetica"/>
              <a:cs typeface="Helvetica"/>
            </a:endParaRPr>
          </a:p>
          <a:p>
            <a:pPr algn="ctr"/>
            <a:r>
              <a:rPr lang="en-US" sz="2400" b="1" u="sng" dirty="0" smtClean="0">
                <a:latin typeface="Helvetica"/>
                <a:cs typeface="Helvetica"/>
              </a:rPr>
              <a:t>VFD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Veterinary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Feed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Directive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564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4" y="375710"/>
            <a:ext cx="90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Continual Improvements in Animal Welfare</a:t>
            </a:r>
            <a:endParaRPr lang="en-US" sz="3600" b="1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9947"/>
          <a:stretch/>
        </p:blipFill>
        <p:spPr>
          <a:xfrm>
            <a:off x="118531" y="1011037"/>
            <a:ext cx="4470400" cy="5001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34" y="1022041"/>
            <a:ext cx="4301060" cy="5864086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32" y="5207498"/>
            <a:ext cx="2031999" cy="165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1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pic>
        <p:nvPicPr>
          <p:cNvPr id="9" name="Picture 8" descr="IMG_20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0" y="1583059"/>
            <a:ext cx="4506528" cy="4506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87334" y="1791450"/>
            <a:ext cx="364066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i="1" u="sng" dirty="0">
              <a:latin typeface="Helvetica"/>
              <a:cs typeface="Helvetica"/>
            </a:endParaRPr>
          </a:p>
          <a:p>
            <a:pPr algn="ctr"/>
            <a:r>
              <a:rPr lang="en-US" sz="2200" dirty="0" smtClean="0">
                <a:latin typeface="Helvetica"/>
                <a:cs typeface="Helvetica"/>
              </a:rPr>
              <a:t>Continual Improvements in </a:t>
            </a:r>
            <a:r>
              <a:rPr lang="en-US" sz="2200" i="1" dirty="0" smtClean="0">
                <a:latin typeface="Helvetica"/>
                <a:cs typeface="Helvetica"/>
              </a:rPr>
              <a:t>Genetics</a:t>
            </a:r>
            <a:endParaRPr lang="en-US" sz="2200" i="1" dirty="0">
              <a:latin typeface="Helvetica"/>
              <a:cs typeface="Helvetica"/>
            </a:endParaRPr>
          </a:p>
          <a:p>
            <a:pPr algn="ctr"/>
            <a:endParaRPr lang="en-US" sz="2200" dirty="0">
              <a:latin typeface="Helvetica"/>
              <a:cs typeface="Helvetica"/>
            </a:endParaRPr>
          </a:p>
          <a:p>
            <a:pPr algn="ctr"/>
            <a:r>
              <a:rPr lang="en-US" sz="2200" dirty="0" smtClean="0">
                <a:latin typeface="Helvetica"/>
                <a:cs typeface="Helvetica"/>
              </a:rPr>
              <a:t>Continual Improvements in </a:t>
            </a:r>
          </a:p>
          <a:p>
            <a:pPr algn="ctr"/>
            <a:r>
              <a:rPr lang="en-US" sz="2200" i="1" dirty="0">
                <a:latin typeface="Helvetica"/>
                <a:cs typeface="Helvetica"/>
              </a:rPr>
              <a:t>A</a:t>
            </a:r>
            <a:r>
              <a:rPr lang="en-US" sz="2200" i="1" dirty="0" smtClean="0">
                <a:latin typeface="Helvetica"/>
                <a:cs typeface="Helvetica"/>
              </a:rPr>
              <a:t>nimal </a:t>
            </a:r>
            <a:r>
              <a:rPr lang="en-US" sz="2200" i="1" dirty="0">
                <a:latin typeface="Helvetica"/>
                <a:cs typeface="Helvetica"/>
              </a:rPr>
              <a:t>W</a:t>
            </a:r>
            <a:r>
              <a:rPr lang="en-US" sz="2200" i="1" dirty="0" smtClean="0">
                <a:latin typeface="Helvetica"/>
                <a:cs typeface="Helvetica"/>
              </a:rPr>
              <a:t>elfare</a:t>
            </a:r>
            <a:endParaRPr lang="en-US" sz="2200" i="1" dirty="0">
              <a:latin typeface="Helvetica"/>
              <a:cs typeface="Helvetica"/>
            </a:endParaRPr>
          </a:p>
          <a:p>
            <a:pPr algn="ctr"/>
            <a:endParaRPr lang="en-US" sz="2200" dirty="0">
              <a:latin typeface="Helvetica"/>
              <a:cs typeface="Helvetica"/>
            </a:endParaRPr>
          </a:p>
          <a:p>
            <a:pPr algn="ctr"/>
            <a:r>
              <a:rPr lang="en-US" sz="2100" b="1" dirty="0" smtClean="0">
                <a:latin typeface="Helvetica"/>
                <a:cs typeface="Helvetica"/>
              </a:rPr>
              <a:t>Continual Improvements in </a:t>
            </a:r>
          </a:p>
          <a:p>
            <a:pPr algn="ctr"/>
            <a:r>
              <a:rPr lang="en-US" sz="2200" b="1" i="1" dirty="0" smtClean="0">
                <a:latin typeface="Helvetica"/>
                <a:cs typeface="Helvetica"/>
              </a:rPr>
              <a:t>Cropping Practices</a:t>
            </a:r>
            <a:endParaRPr lang="en-US" sz="2200" b="1" i="1" dirty="0">
              <a:latin typeface="Helvetica"/>
              <a:cs typeface="Helvetica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4" y="375710"/>
            <a:ext cx="90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latin typeface="Helvetica"/>
                <a:cs typeface="Helvetica"/>
              </a:rPr>
              <a:t>Sustainable Practices</a:t>
            </a:r>
            <a:endParaRPr lang="en-US" sz="3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75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2758" y="1032950"/>
            <a:ext cx="43933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Helvetica"/>
                <a:cs typeface="Helvetica"/>
              </a:rPr>
              <a:t>Farm Conservation Ag Strategies:</a:t>
            </a:r>
          </a:p>
          <a:p>
            <a:endParaRPr lang="en-US" sz="2000" b="1" i="1" dirty="0" smtClean="0">
              <a:latin typeface="Helvetica"/>
              <a:cs typeface="Helvetica"/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Helvetica"/>
                <a:cs typeface="Helvetica"/>
              </a:rPr>
              <a:t>Nutrient Management Plans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Helvetica"/>
                <a:cs typeface="Helvetica"/>
              </a:rPr>
              <a:t>No till, minimum till, </a:t>
            </a:r>
          </a:p>
          <a:p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                conservation tillage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Helvetica"/>
                <a:cs typeface="Helvetica"/>
              </a:rPr>
              <a:t>Crop rotation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Helvetica"/>
                <a:cs typeface="Helvetica"/>
              </a:rPr>
              <a:t>Cover crops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Helvetica"/>
                <a:cs typeface="Helvetica"/>
              </a:rPr>
              <a:t>Split N applications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Helvetica"/>
                <a:cs typeface="Helvetica"/>
              </a:rPr>
              <a:t>Buffers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Helvetica"/>
                <a:cs typeface="Helvetica"/>
              </a:rPr>
              <a:t>Wetlands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Helvetica"/>
                <a:cs typeface="Helvetica"/>
              </a:rPr>
              <a:t>Bioreactors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Helvetica"/>
                <a:cs typeface="Helvetica"/>
              </a:rPr>
              <a:t>Plant genetics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Helvetica"/>
                <a:cs typeface="Helvetica"/>
              </a:rPr>
              <a:t>LD manure injection</a:t>
            </a:r>
          </a:p>
        </p:txBody>
      </p:sp>
      <p:pic>
        <p:nvPicPr>
          <p:cNvPr id="9" name="Picture 8" descr="news-image-5278f841d8b20[1]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119" y="1574806"/>
            <a:ext cx="5283205" cy="3520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5710"/>
            <a:ext cx="91439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 </a:t>
            </a:r>
            <a:r>
              <a:rPr lang="en-US" sz="3300" dirty="0" smtClean="0">
                <a:latin typeface="Helvetica"/>
                <a:cs typeface="Helvetica"/>
              </a:rPr>
              <a:t>Continual Improvements in Cropping Practices</a:t>
            </a:r>
            <a:endParaRPr lang="en-US" sz="3300" b="1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9739" y="5600478"/>
            <a:ext cx="45438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latin typeface="Helvetica"/>
                <a:cs typeface="Helvetica"/>
              </a:rPr>
              <a:t>Precision Agriculture!</a:t>
            </a:r>
            <a:endParaRPr lang="en-US" sz="3200" b="1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306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IMG_252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8" y="1600"/>
            <a:ext cx="44577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5068" y="1881215"/>
            <a:ext cx="343746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>
                <a:latin typeface="Helvetica"/>
                <a:cs typeface="Helvetica"/>
              </a:rPr>
              <a:t>“</a:t>
            </a:r>
            <a:r>
              <a:rPr lang="en-US" sz="3100" i="1" dirty="0" smtClean="0">
                <a:latin typeface="Helvetica"/>
                <a:cs typeface="Helvetica"/>
              </a:rPr>
              <a:t>Don</a:t>
            </a:r>
            <a:r>
              <a:rPr lang="fr-FR" sz="3100" i="1" dirty="0" smtClean="0">
                <a:latin typeface="Helvetica"/>
                <a:cs typeface="Helvetica"/>
              </a:rPr>
              <a:t>’</a:t>
            </a:r>
            <a:r>
              <a:rPr lang="en-US" sz="3100" i="1" dirty="0" smtClean="0">
                <a:latin typeface="Helvetica"/>
                <a:cs typeface="Helvetica"/>
              </a:rPr>
              <a:t>t eat something you </a:t>
            </a:r>
          </a:p>
          <a:p>
            <a:pPr algn="ctr"/>
            <a:r>
              <a:rPr lang="en-US" sz="3100" i="1" dirty="0" smtClean="0">
                <a:latin typeface="Helvetica"/>
                <a:cs typeface="Helvetica"/>
              </a:rPr>
              <a:t>can’t pronounce!”</a:t>
            </a:r>
          </a:p>
          <a:p>
            <a:pPr algn="ctr"/>
            <a:endParaRPr lang="en-US" sz="3100" i="1" dirty="0">
              <a:latin typeface="Helvetica"/>
              <a:cs typeface="Helvetica"/>
            </a:endParaRPr>
          </a:p>
          <a:p>
            <a:pPr algn="ctr"/>
            <a:r>
              <a:rPr lang="en-US" sz="3100" i="1" dirty="0" smtClean="0">
                <a:latin typeface="Helvetica"/>
                <a:cs typeface="Helvetica"/>
              </a:rPr>
              <a:t>“Chemicals are bad!”</a:t>
            </a:r>
            <a:endParaRPr lang="en-US" sz="3100" i="1" dirty="0"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3480" y="491070"/>
            <a:ext cx="45742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latin typeface="Helvetica"/>
                <a:cs typeface="Helvetica"/>
              </a:rPr>
              <a:t>The Talk vs. The Truth</a:t>
            </a:r>
            <a:endParaRPr lang="en-US" sz="3200" b="1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5310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7423" y="1727203"/>
            <a:ext cx="34959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Place-Based </a:t>
            </a:r>
          </a:p>
          <a:p>
            <a:pPr algn="ctr"/>
            <a:r>
              <a:rPr lang="en-US" sz="2800" b="1" dirty="0" smtClean="0">
                <a:latin typeface="Helvetica"/>
                <a:cs typeface="Helvetica"/>
              </a:rPr>
              <a:t>Farming Decisions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Helvetica"/>
                <a:cs typeface="Helvetica"/>
              </a:rPr>
              <a:t>Stop the focus on specific practices/types of agriculture…</a:t>
            </a:r>
          </a:p>
          <a:p>
            <a:pPr algn="ctr"/>
            <a:r>
              <a:rPr lang="en-US" sz="2000" dirty="0">
                <a:latin typeface="Helvetica"/>
                <a:cs typeface="Helvetica"/>
              </a:rPr>
              <a:t>2</a:t>
            </a:r>
            <a:r>
              <a:rPr lang="en-US" sz="2000" dirty="0" smtClean="0">
                <a:latin typeface="Helvetica"/>
                <a:cs typeface="Helvetica"/>
              </a:rPr>
              <a:t>0,000 soil types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21 watershed zones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13 plant hardness zones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WEATHER</a:t>
            </a:r>
            <a:endParaRPr lang="en-US" sz="2000" dirty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1289" y="6615569"/>
            <a:ext cx="4675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Helvetica"/>
                <a:cs typeface="Helvetica"/>
              </a:rPr>
              <a:t>Source:U.S</a:t>
            </a:r>
            <a:r>
              <a:rPr lang="en-US" sz="1200" dirty="0" smtClean="0">
                <a:latin typeface="Helvetica"/>
                <a:cs typeface="Helvetica"/>
              </a:rPr>
              <a:t>. Geological Survey 2018, USDA Ag Research Service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9" name="Picture 8" descr="news-image-5278f841d8b20[1]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119" y="1574806"/>
            <a:ext cx="5283205" cy="3520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5710"/>
            <a:ext cx="91439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 </a:t>
            </a:r>
            <a:r>
              <a:rPr lang="en-US" sz="3300" dirty="0" smtClean="0">
                <a:latin typeface="Helvetica"/>
                <a:cs typeface="Helvetica"/>
              </a:rPr>
              <a:t>Continual Improvements in Cropping Practices</a:t>
            </a:r>
            <a:endParaRPr lang="en-US" sz="33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8658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07474" y="2810940"/>
            <a:ext cx="3150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Helvetica"/>
                <a:cs typeface="Helvetica"/>
              </a:rPr>
              <a:t>#</a:t>
            </a:r>
            <a:r>
              <a:rPr lang="en-US" sz="4000" dirty="0" err="1" smtClean="0">
                <a:latin typeface="Helvetica"/>
                <a:cs typeface="Helvetica"/>
              </a:rPr>
              <a:t>factsnotfear</a:t>
            </a:r>
            <a:endParaRPr lang="en-US" sz="4000" dirty="0"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13081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“It’s the dose that makes the poison.”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4" name="Picture 3" descr="Roundup-less-toxic-than-caffei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6" y="1591732"/>
            <a:ext cx="3517074" cy="3517074"/>
          </a:xfrm>
          <a:prstGeom prst="rect">
            <a:avLst/>
          </a:prstGeom>
        </p:spPr>
      </p:pic>
      <p:pic>
        <p:nvPicPr>
          <p:cNvPr id="7" name="Picture 6" descr="AgInspirations_logo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5710"/>
            <a:ext cx="91439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 </a:t>
            </a:r>
            <a:r>
              <a:rPr lang="en-US" sz="3300" dirty="0" smtClean="0">
                <a:latin typeface="Helvetica"/>
                <a:cs typeface="Helvetica"/>
              </a:rPr>
              <a:t>Continual Improvements in Cropping Practices</a:t>
            </a:r>
            <a:endParaRPr lang="en-US" sz="3300" b="1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6818" y="5952724"/>
            <a:ext cx="45742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latin typeface="Helvetica"/>
                <a:cs typeface="Helvetica"/>
              </a:rPr>
              <a:t>The Talk vs. The Truth</a:t>
            </a:r>
            <a:endParaRPr lang="en-US" sz="3200" b="1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48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936" y="407587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Never Stop Learning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24" name="Picture 23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pic>
        <p:nvPicPr>
          <p:cNvPr id="7" name="Picture 6" descr="IMG_20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1" y="1083734"/>
            <a:ext cx="4222610" cy="42226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02664" y="1627250"/>
            <a:ext cx="38111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 </a:t>
            </a:r>
            <a:r>
              <a:rPr lang="en-US" sz="2000" b="1" u="sng" dirty="0">
                <a:latin typeface="Helvetica"/>
                <a:cs typeface="Helvetica"/>
              </a:rPr>
              <a:t>Resources:</a:t>
            </a:r>
          </a:p>
          <a:p>
            <a:pPr algn="ctr"/>
            <a:r>
              <a:rPr lang="en-US" sz="2000" dirty="0" err="1" smtClean="0">
                <a:latin typeface="Helvetica"/>
                <a:cs typeface="Helvetica"/>
              </a:rPr>
              <a:t>fooddialogues.com</a:t>
            </a:r>
            <a:r>
              <a:rPr lang="en-US" sz="2000" dirty="0" smtClean="0">
                <a:latin typeface="Helvetica"/>
                <a:cs typeface="Helvetica"/>
              </a:rPr>
              <a:t>.</a:t>
            </a:r>
            <a:endParaRPr lang="en-US" sz="2000" dirty="0">
              <a:latin typeface="Helvetica"/>
              <a:cs typeface="Helvetica"/>
            </a:endParaRPr>
          </a:p>
          <a:p>
            <a:pPr algn="ctr"/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milktruth.com</a:t>
            </a:r>
            <a:endParaRPr lang="en-US" sz="2000" dirty="0" smtClean="0">
              <a:latin typeface="Helvetica"/>
              <a:cs typeface="Helvetica"/>
            </a:endParaRPr>
          </a:p>
          <a:p>
            <a:pPr algn="ctr"/>
            <a:r>
              <a:rPr lang="en-US" sz="2000" dirty="0" err="1" smtClean="0">
                <a:latin typeface="Helvetica"/>
                <a:cs typeface="Helvetica"/>
              </a:rPr>
              <a:t>gmoanswers.com</a:t>
            </a:r>
            <a:endParaRPr lang="en-US" sz="2000" dirty="0">
              <a:latin typeface="Helvetica"/>
              <a:cs typeface="Helvetica"/>
            </a:endParaRPr>
          </a:p>
          <a:p>
            <a:pPr algn="ctr"/>
            <a:r>
              <a:rPr lang="en-US" sz="2000" dirty="0" err="1">
                <a:latin typeface="Helvetica"/>
                <a:cs typeface="Helvetica"/>
              </a:rPr>
              <a:t>g</a:t>
            </a:r>
            <a:r>
              <a:rPr lang="en-US" sz="2000" dirty="0" err="1" smtClean="0">
                <a:latin typeface="Helvetica"/>
                <a:cs typeface="Helvetica"/>
              </a:rPr>
              <a:t>eneticliteracyproject.org</a:t>
            </a:r>
            <a:r>
              <a:rPr lang="en-US" sz="2000" dirty="0" smtClean="0">
                <a:latin typeface="Helvetica"/>
                <a:cs typeface="Helvetica"/>
              </a:rPr>
              <a:t>  </a:t>
            </a:r>
          </a:p>
          <a:p>
            <a:pPr algn="ctr"/>
            <a:r>
              <a:rPr lang="en-US" sz="2000" dirty="0" err="1">
                <a:latin typeface="Helvetica"/>
                <a:cs typeface="Helvetica"/>
              </a:rPr>
              <a:t>k</a:t>
            </a:r>
            <a:r>
              <a:rPr lang="en-US" sz="2000" dirty="0" err="1" smtClean="0">
                <a:latin typeface="Helvetica"/>
                <a:cs typeface="Helvetica"/>
              </a:rPr>
              <a:t>folta.blogspot.com</a:t>
            </a:r>
            <a:endParaRPr lang="en-US" sz="2000" dirty="0" smtClean="0">
              <a:latin typeface="Helvetica"/>
              <a:cs typeface="Helvetica"/>
            </a:endParaRP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bestfoodfacts.org</a:t>
            </a:r>
            <a:endParaRPr lang="en-US" sz="2000" dirty="0">
              <a:latin typeface="Helvetica"/>
              <a:cs typeface="Helvetica"/>
            </a:endParaRPr>
          </a:p>
          <a:p>
            <a:pPr algn="ctr"/>
            <a:r>
              <a:rPr lang="en-US" sz="2000" dirty="0" err="1">
                <a:latin typeface="Helvetica"/>
                <a:cs typeface="Helvetica"/>
              </a:rPr>
              <a:t>b</a:t>
            </a:r>
            <a:r>
              <a:rPr lang="en-US" sz="2000" dirty="0" err="1" smtClean="0">
                <a:latin typeface="Helvetica"/>
                <a:cs typeface="Helvetica"/>
              </a:rPr>
              <a:t>etterseed.org</a:t>
            </a:r>
            <a:endParaRPr lang="en-US" sz="2000" dirty="0" smtClean="0">
              <a:latin typeface="Helvetica"/>
              <a:cs typeface="Helvetica"/>
            </a:endParaRPr>
          </a:p>
          <a:p>
            <a:pPr algn="ctr"/>
            <a:r>
              <a:rPr lang="en-US" sz="2000" dirty="0" err="1" smtClean="0">
                <a:latin typeface="Helvetica"/>
                <a:cs typeface="Helvetica"/>
              </a:rPr>
              <a:t>biofortified.org</a:t>
            </a:r>
            <a:endParaRPr lang="en-US" sz="2000" dirty="0" smtClean="0">
              <a:latin typeface="Helvetica"/>
              <a:cs typeface="Helvetica"/>
            </a:endParaRPr>
          </a:p>
          <a:p>
            <a:pPr algn="ctr"/>
            <a:r>
              <a:rPr lang="en-US" sz="2000" dirty="0" err="1" smtClean="0">
                <a:latin typeface="Helvetica"/>
                <a:cs typeface="Helvetica"/>
              </a:rPr>
              <a:t>enoughmovement.com</a:t>
            </a:r>
            <a:endParaRPr lang="en-US" sz="2000" dirty="0" smtClean="0">
              <a:latin typeface="Helvetica"/>
              <a:cs typeface="Helvetica"/>
            </a:endParaRPr>
          </a:p>
          <a:p>
            <a:pPr algn="ctr"/>
            <a:r>
              <a:rPr lang="en-US" sz="2000" dirty="0" err="1" smtClean="0">
                <a:latin typeface="Helvetica"/>
                <a:cs typeface="Helvetica"/>
              </a:rPr>
              <a:t>bovidiva.com</a:t>
            </a:r>
            <a:endParaRPr lang="en-US" sz="2000" dirty="0" smtClean="0">
              <a:latin typeface="Helvetica"/>
              <a:cs typeface="Helvetica"/>
            </a:endParaRPr>
          </a:p>
          <a:p>
            <a:pPr algn="ctr"/>
            <a:r>
              <a:rPr lang="en-US" sz="2000" dirty="0" err="1" smtClean="0">
                <a:latin typeface="Helvetica"/>
                <a:cs typeface="Helvetica"/>
              </a:rPr>
              <a:t>foodinsight.org</a:t>
            </a:r>
            <a:endParaRPr lang="en-US" sz="2000" dirty="0" smtClean="0">
              <a:latin typeface="Helvetica"/>
              <a:cs typeface="Helvetica"/>
            </a:endParaRP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The KNOW GMO Project on </a:t>
            </a:r>
            <a:r>
              <a:rPr lang="en-US" sz="2000" dirty="0" err="1" smtClean="0">
                <a:latin typeface="Helvetica"/>
                <a:cs typeface="Helvetica"/>
              </a:rPr>
              <a:t>youtube.com</a:t>
            </a:r>
            <a:r>
              <a:rPr lang="en-US" sz="2000" dirty="0" smtClean="0">
                <a:latin typeface="Helvetica"/>
                <a:cs typeface="Helvetica"/>
              </a:rPr>
              <a:t> (Rob </a:t>
            </a:r>
            <a:r>
              <a:rPr lang="en-US" sz="2000" dirty="0" err="1" smtClean="0">
                <a:latin typeface="Helvetica"/>
                <a:cs typeface="Helvetica"/>
              </a:rPr>
              <a:t>Saik</a:t>
            </a:r>
            <a:r>
              <a:rPr lang="en-US" sz="2000" dirty="0" smtClean="0">
                <a:latin typeface="Helvetica"/>
                <a:cs typeface="Helvetica"/>
              </a:rPr>
              <a:t>)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9312" y="6045203"/>
            <a:ext cx="4519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AND EACH OTHER!</a:t>
            </a:r>
            <a:endParaRPr lang="en-US" sz="3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636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22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196" y="42452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Action Plan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4511" y="2229055"/>
            <a:ext cx="18963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Helvetica"/>
                <a:cs typeface="Helvetica"/>
              </a:rPr>
              <a:t>168</a:t>
            </a:r>
            <a:endParaRPr lang="en-US" sz="8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280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3196" y="42452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Action Plan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21" name="Picture 20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752">
            <a:off x="7223466" y="276542"/>
            <a:ext cx="1519939" cy="1185361"/>
          </a:xfrm>
          <a:prstGeom prst="rect">
            <a:avLst/>
          </a:prstGeom>
        </p:spPr>
      </p:pic>
      <p:pic>
        <p:nvPicPr>
          <p:cNvPr id="22" name="Picture 21" descr="AgInspirations_logo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4511" y="2229055"/>
            <a:ext cx="18963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Helvetica"/>
                <a:cs typeface="Helvetica"/>
              </a:rPr>
              <a:t>168</a:t>
            </a:r>
            <a:endParaRPr lang="en-US" sz="8000" dirty="0">
              <a:latin typeface="Helvetica"/>
              <a:cs typeface="Helvetica"/>
            </a:endParaRPr>
          </a:p>
        </p:txBody>
      </p:sp>
      <p:pic>
        <p:nvPicPr>
          <p:cNvPr id="9" name="Picture 8" descr="12208529_318020121655156_7763314806531587835_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67" y="1544679"/>
            <a:ext cx="1896532" cy="18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6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3196" y="42452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Action Plan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21" name="Picture 20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752">
            <a:off x="7223466" y="276542"/>
            <a:ext cx="1519939" cy="1185361"/>
          </a:xfrm>
          <a:prstGeom prst="rect">
            <a:avLst/>
          </a:prstGeom>
        </p:spPr>
      </p:pic>
      <p:pic>
        <p:nvPicPr>
          <p:cNvPr id="15" name="Picture 14" descr="Unknown-2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524"/>
            <a:ext cx="2397697" cy="633422"/>
          </a:xfrm>
          <a:prstGeom prst="rect">
            <a:avLst/>
          </a:prstGeom>
        </p:spPr>
      </p:pic>
      <p:pic>
        <p:nvPicPr>
          <p:cNvPr id="16" name="Picture 15" descr="Unknown-1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5" y="843946"/>
            <a:ext cx="536894" cy="536894"/>
          </a:xfrm>
          <a:prstGeom prst="rect">
            <a:avLst/>
          </a:prstGeom>
        </p:spPr>
      </p:pic>
      <p:pic>
        <p:nvPicPr>
          <p:cNvPr id="22" name="Picture 21" descr="AgInspirations_logo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4511" y="2229055"/>
            <a:ext cx="18963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Helvetica"/>
                <a:cs typeface="Helvetica"/>
              </a:rPr>
              <a:t>168</a:t>
            </a:r>
            <a:endParaRPr lang="en-US" sz="8000" dirty="0">
              <a:latin typeface="Helvetica"/>
              <a:cs typeface="Helvetica"/>
            </a:endParaRPr>
          </a:p>
        </p:txBody>
      </p:sp>
      <p:pic>
        <p:nvPicPr>
          <p:cNvPr id="11" name="Picture 10" descr="12208529_318020121655156_7763314806531587835_n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67" y="1544679"/>
            <a:ext cx="1896532" cy="18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4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3196" y="42452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Action Plan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17" name="Picture 16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3803">
            <a:off x="400058" y="1396210"/>
            <a:ext cx="1483472" cy="2239203"/>
          </a:xfrm>
          <a:prstGeom prst="rect">
            <a:avLst/>
          </a:prstGeom>
        </p:spPr>
      </p:pic>
      <p:pic>
        <p:nvPicPr>
          <p:cNvPr id="20" name="Picture 19" descr="dsc_003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52" y="1559948"/>
            <a:ext cx="2825185" cy="1884928"/>
          </a:xfrm>
          <a:prstGeom prst="rect">
            <a:avLst/>
          </a:prstGeom>
        </p:spPr>
      </p:pic>
      <p:pic>
        <p:nvPicPr>
          <p:cNvPr id="21" name="Picture 20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752">
            <a:off x="7223466" y="276542"/>
            <a:ext cx="1519939" cy="1185361"/>
          </a:xfrm>
          <a:prstGeom prst="rect">
            <a:avLst/>
          </a:prstGeom>
        </p:spPr>
      </p:pic>
      <p:pic>
        <p:nvPicPr>
          <p:cNvPr id="15" name="Picture 14" descr="Unknown-2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524"/>
            <a:ext cx="2397697" cy="633422"/>
          </a:xfrm>
          <a:prstGeom prst="rect">
            <a:avLst/>
          </a:prstGeom>
        </p:spPr>
      </p:pic>
      <p:pic>
        <p:nvPicPr>
          <p:cNvPr id="16" name="Picture 15" descr="Unknown-1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5" y="843946"/>
            <a:ext cx="536894" cy="536894"/>
          </a:xfrm>
          <a:prstGeom prst="rect">
            <a:avLst/>
          </a:prstGeom>
        </p:spPr>
      </p:pic>
      <p:pic>
        <p:nvPicPr>
          <p:cNvPr id="22" name="Picture 21" descr="AgInspirations_logo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4511" y="2229055"/>
            <a:ext cx="18963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Helvetica"/>
                <a:cs typeface="Helvetica"/>
              </a:rPr>
              <a:t>168</a:t>
            </a:r>
            <a:endParaRPr lang="en-US" sz="8000" dirty="0">
              <a:latin typeface="Helvetica"/>
              <a:cs typeface="Helvetica"/>
            </a:endParaRPr>
          </a:p>
        </p:txBody>
      </p:sp>
      <p:pic>
        <p:nvPicPr>
          <p:cNvPr id="13" name="Picture 12" descr="12208529_318020121655156_7763314806531587835_n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67" y="1544679"/>
            <a:ext cx="1896532" cy="18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1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5688"/>
            <a:ext cx="1079522" cy="16294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74511" y="2229055"/>
            <a:ext cx="18963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Helvetica"/>
                <a:cs typeface="Helvetica"/>
              </a:rPr>
              <a:t>168</a:t>
            </a:r>
            <a:endParaRPr lang="en-US" sz="8000" dirty="0">
              <a:latin typeface="Helvetica"/>
              <a:cs typeface="Helvetica"/>
            </a:endParaRPr>
          </a:p>
        </p:txBody>
      </p:sp>
      <p:pic>
        <p:nvPicPr>
          <p:cNvPr id="3" name="Picture 2" descr="Screen Shot 2016-10-02 at 4.27.35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589913"/>
            <a:ext cx="9144000" cy="5262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8056" y="355596"/>
            <a:ext cx="80644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 smtClean="0">
                <a:latin typeface="Helvetica"/>
                <a:cs typeface="Helvetica"/>
              </a:rPr>
              <a:t>www.discoveringfarmland.com</a:t>
            </a:r>
            <a:endParaRPr lang="en-US" sz="45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679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23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pic>
        <p:nvPicPr>
          <p:cNvPr id="3" name="Picture 2" descr="food-evolution-poster-homepa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5" y="0"/>
            <a:ext cx="539056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86375" y="1412875"/>
            <a:ext cx="28257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/>
              <a:cs typeface="Helvetica"/>
            </a:endParaRPr>
          </a:p>
          <a:p>
            <a:pPr algn="ctr"/>
            <a:r>
              <a:rPr lang="en-US" dirty="0" smtClean="0">
                <a:latin typeface="Helvetica"/>
                <a:cs typeface="Helvetica"/>
              </a:rPr>
              <a:t>Available on HULU 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and iTunes</a:t>
            </a:r>
          </a:p>
          <a:p>
            <a:pPr algn="ctr"/>
            <a:endParaRPr lang="en-US" dirty="0">
              <a:latin typeface="Helvetica"/>
              <a:cs typeface="Helvetica"/>
            </a:endParaRPr>
          </a:p>
          <a:p>
            <a:pPr algn="ctr"/>
            <a:r>
              <a:rPr lang="en-US" dirty="0" smtClean="0">
                <a:latin typeface="Helvetica"/>
                <a:cs typeface="Helvetica"/>
              </a:rPr>
              <a:t>Licensing agreement 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with USFRA</a:t>
            </a:r>
          </a:p>
          <a:p>
            <a:pPr algn="ctr"/>
            <a:endParaRPr lang="en-US" dirty="0">
              <a:latin typeface="Helvetica"/>
              <a:cs typeface="Helvetica"/>
            </a:endParaRPr>
          </a:p>
          <a:p>
            <a:pPr algn="ctr"/>
            <a:r>
              <a:rPr lang="en-US" dirty="0" smtClean="0">
                <a:latin typeface="Helvetica"/>
                <a:cs typeface="Helvetica"/>
              </a:rPr>
              <a:t>Host a screening or 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panel discussion…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Contact Jenny Johnson 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for more details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636-449-5049</a:t>
            </a:r>
          </a:p>
          <a:p>
            <a:pPr algn="ctr"/>
            <a:r>
              <a:rPr lang="en-US" dirty="0" err="1" smtClean="0">
                <a:latin typeface="Helvetica"/>
                <a:cs typeface="Helvetica"/>
              </a:rPr>
              <a:t>jjohnson@usfraonline.org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2500" y="523875"/>
            <a:ext cx="4433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800000"/>
                </a:solidFill>
                <a:latin typeface="Helvetica"/>
                <a:cs typeface="Helvetica"/>
              </a:rPr>
              <a:t>f</a:t>
            </a:r>
            <a:r>
              <a:rPr lang="en-US" sz="2800" b="1" dirty="0" err="1" smtClean="0">
                <a:solidFill>
                  <a:srgbClr val="800000"/>
                </a:solidFill>
                <a:latin typeface="Helvetica"/>
                <a:cs typeface="Helvetica"/>
              </a:rPr>
              <a:t>oodevolutionmovie.com</a:t>
            </a:r>
            <a:endParaRPr lang="en-US" sz="2800" b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47125" y="36671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3196" y="42452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Action Plan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17" name="Picture 16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3803">
            <a:off x="400058" y="1396210"/>
            <a:ext cx="1483472" cy="2239203"/>
          </a:xfrm>
          <a:prstGeom prst="rect">
            <a:avLst/>
          </a:prstGeom>
        </p:spPr>
      </p:pic>
      <p:pic>
        <p:nvPicPr>
          <p:cNvPr id="18" name="Picture 17" descr="343f4512-30e7-47d4-b629-8a5d9ee18f59-dane-county-breakfast-on-the-farm-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68" y="3527214"/>
            <a:ext cx="2476727" cy="1238364"/>
          </a:xfrm>
          <a:prstGeom prst="rect">
            <a:avLst/>
          </a:prstGeom>
        </p:spPr>
      </p:pic>
      <p:pic>
        <p:nvPicPr>
          <p:cNvPr id="19" name="Picture 18" descr="6704_293264850875450_5078823530083269215_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904" y="4157652"/>
            <a:ext cx="4000500" cy="2667000"/>
          </a:xfrm>
          <a:prstGeom prst="rect">
            <a:avLst/>
          </a:prstGeom>
        </p:spPr>
      </p:pic>
      <p:pic>
        <p:nvPicPr>
          <p:cNvPr id="20" name="Picture 19" descr="dsc_003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52" y="1559948"/>
            <a:ext cx="2825185" cy="1884928"/>
          </a:xfrm>
          <a:prstGeom prst="rect">
            <a:avLst/>
          </a:prstGeom>
        </p:spPr>
      </p:pic>
      <p:pic>
        <p:nvPicPr>
          <p:cNvPr id="21" name="Picture 20" descr="Unknow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752">
            <a:off x="7223466" y="276542"/>
            <a:ext cx="1519939" cy="1185361"/>
          </a:xfrm>
          <a:prstGeom prst="rect">
            <a:avLst/>
          </a:prstGeom>
        </p:spPr>
      </p:pic>
      <p:pic>
        <p:nvPicPr>
          <p:cNvPr id="15" name="Picture 14" descr="Unknown-2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524"/>
            <a:ext cx="2397697" cy="633422"/>
          </a:xfrm>
          <a:prstGeom prst="rect">
            <a:avLst/>
          </a:prstGeom>
        </p:spPr>
      </p:pic>
      <p:pic>
        <p:nvPicPr>
          <p:cNvPr id="16" name="Picture 15" descr="Unknown-1.jpe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5" y="843946"/>
            <a:ext cx="536894" cy="536894"/>
          </a:xfrm>
          <a:prstGeom prst="rect">
            <a:avLst/>
          </a:prstGeom>
        </p:spPr>
      </p:pic>
      <p:pic>
        <p:nvPicPr>
          <p:cNvPr id="22" name="Picture 21" descr="AgInspirations_logo.pd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74511" y="2229055"/>
            <a:ext cx="18963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Helvetica"/>
                <a:cs typeface="Helvetica"/>
              </a:rPr>
              <a:t>168</a:t>
            </a:r>
            <a:endParaRPr lang="en-US" sz="8000" dirty="0">
              <a:latin typeface="Helvetica"/>
              <a:cs typeface="Helvetica"/>
            </a:endParaRPr>
          </a:p>
        </p:txBody>
      </p:sp>
      <p:pic>
        <p:nvPicPr>
          <p:cNvPr id="14" name="Picture 13" descr="12208529_318020121655156_7763314806531587835_n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67" y="1544679"/>
            <a:ext cx="1896532" cy="18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7" y="-2531"/>
            <a:ext cx="3857120" cy="6885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612350">
            <a:off x="4856180" y="2539998"/>
            <a:ext cx="2797693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>
                <a:latin typeface="Helvetica"/>
                <a:cs typeface="Helvetica"/>
              </a:rPr>
              <a:t>“…rescued from the dairy industry…”</a:t>
            </a:r>
            <a:endParaRPr lang="en-US" sz="3100" i="1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53480" y="491070"/>
            <a:ext cx="45742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latin typeface="Helvetica"/>
                <a:cs typeface="Helvetica"/>
              </a:rPr>
              <a:t>The Talk vs. The Truth</a:t>
            </a:r>
            <a:endParaRPr lang="en-US" sz="3200" b="1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404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3196" y="42452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Action Plan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17" name="Picture 16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3803">
            <a:off x="400058" y="1396210"/>
            <a:ext cx="1483472" cy="2239203"/>
          </a:xfrm>
          <a:prstGeom prst="rect">
            <a:avLst/>
          </a:prstGeom>
        </p:spPr>
      </p:pic>
      <p:pic>
        <p:nvPicPr>
          <p:cNvPr id="18" name="Picture 17" descr="343f4512-30e7-47d4-b629-8a5d9ee18f59-dane-county-breakfast-on-the-farm-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68" y="3527214"/>
            <a:ext cx="2476727" cy="1238364"/>
          </a:xfrm>
          <a:prstGeom prst="rect">
            <a:avLst/>
          </a:prstGeom>
        </p:spPr>
      </p:pic>
      <p:pic>
        <p:nvPicPr>
          <p:cNvPr id="19" name="Picture 18" descr="6704_293264850875450_5078823530083269215_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904" y="4157652"/>
            <a:ext cx="4000500" cy="2667000"/>
          </a:xfrm>
          <a:prstGeom prst="rect">
            <a:avLst/>
          </a:prstGeom>
        </p:spPr>
      </p:pic>
      <p:pic>
        <p:nvPicPr>
          <p:cNvPr id="20" name="Picture 19" descr="dsc_003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52" y="1559948"/>
            <a:ext cx="2825185" cy="1884928"/>
          </a:xfrm>
          <a:prstGeom prst="rect">
            <a:avLst/>
          </a:prstGeom>
        </p:spPr>
      </p:pic>
      <p:pic>
        <p:nvPicPr>
          <p:cNvPr id="21" name="Picture 20" descr="Unknow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752">
            <a:off x="7223466" y="276542"/>
            <a:ext cx="1519939" cy="1185361"/>
          </a:xfrm>
          <a:prstGeom prst="rect">
            <a:avLst/>
          </a:prstGeom>
        </p:spPr>
      </p:pic>
      <p:pic>
        <p:nvPicPr>
          <p:cNvPr id="15" name="Picture 14" descr="Unknown-2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524"/>
            <a:ext cx="2397697" cy="633422"/>
          </a:xfrm>
          <a:prstGeom prst="rect">
            <a:avLst/>
          </a:prstGeom>
        </p:spPr>
      </p:pic>
      <p:pic>
        <p:nvPicPr>
          <p:cNvPr id="16" name="Picture 15" descr="Unknown-1.jpe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5" y="843946"/>
            <a:ext cx="536894" cy="536894"/>
          </a:xfrm>
          <a:prstGeom prst="rect">
            <a:avLst/>
          </a:prstGeom>
        </p:spPr>
      </p:pic>
      <p:pic>
        <p:nvPicPr>
          <p:cNvPr id="3" name="Picture 2" descr="Unknown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9" y="4157652"/>
            <a:ext cx="1913464" cy="1272138"/>
          </a:xfrm>
          <a:prstGeom prst="rect">
            <a:avLst/>
          </a:prstGeom>
        </p:spPr>
      </p:pic>
      <p:pic>
        <p:nvPicPr>
          <p:cNvPr id="22" name="Picture 21" descr="AgInspirations_logo.pd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74511" y="2229055"/>
            <a:ext cx="18963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Helvetica"/>
                <a:cs typeface="Helvetica"/>
              </a:rPr>
              <a:t>168</a:t>
            </a:r>
            <a:endParaRPr lang="en-US" sz="8000" dirty="0">
              <a:latin typeface="Helvetica"/>
              <a:cs typeface="Helvetica"/>
            </a:endParaRPr>
          </a:p>
        </p:txBody>
      </p:sp>
      <p:pic>
        <p:nvPicPr>
          <p:cNvPr id="25" name="Picture 24" descr="12208529_318020121655156_7763314806531587835_n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67" y="1544679"/>
            <a:ext cx="1896532" cy="18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9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3196" y="42452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Action Plan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17" name="Picture 16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3803">
            <a:off x="400058" y="1396210"/>
            <a:ext cx="1483472" cy="2239203"/>
          </a:xfrm>
          <a:prstGeom prst="rect">
            <a:avLst/>
          </a:prstGeom>
        </p:spPr>
      </p:pic>
      <p:pic>
        <p:nvPicPr>
          <p:cNvPr id="18" name="Picture 17" descr="343f4512-30e7-47d4-b629-8a5d9ee18f59-dane-county-breakfast-on-the-farm-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68" y="3527214"/>
            <a:ext cx="2476727" cy="1238364"/>
          </a:xfrm>
          <a:prstGeom prst="rect">
            <a:avLst/>
          </a:prstGeom>
        </p:spPr>
      </p:pic>
      <p:pic>
        <p:nvPicPr>
          <p:cNvPr id="19" name="Picture 18" descr="6704_293264850875450_5078823530083269215_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904" y="4157652"/>
            <a:ext cx="4000500" cy="2667000"/>
          </a:xfrm>
          <a:prstGeom prst="rect">
            <a:avLst/>
          </a:prstGeom>
        </p:spPr>
      </p:pic>
      <p:pic>
        <p:nvPicPr>
          <p:cNvPr id="20" name="Picture 19" descr="dsc_003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52" y="1559948"/>
            <a:ext cx="2825185" cy="1884928"/>
          </a:xfrm>
          <a:prstGeom prst="rect">
            <a:avLst/>
          </a:prstGeom>
        </p:spPr>
      </p:pic>
      <p:pic>
        <p:nvPicPr>
          <p:cNvPr id="21" name="Picture 20" descr="Unknow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752">
            <a:off x="7223466" y="276542"/>
            <a:ext cx="1519939" cy="1185361"/>
          </a:xfrm>
          <a:prstGeom prst="rect">
            <a:avLst/>
          </a:prstGeom>
        </p:spPr>
      </p:pic>
      <p:pic>
        <p:nvPicPr>
          <p:cNvPr id="15" name="Picture 14" descr="Unknown-2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524"/>
            <a:ext cx="2397697" cy="633422"/>
          </a:xfrm>
          <a:prstGeom prst="rect">
            <a:avLst/>
          </a:prstGeom>
        </p:spPr>
      </p:pic>
      <p:pic>
        <p:nvPicPr>
          <p:cNvPr id="16" name="Picture 15" descr="Unknown-1.jpe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5" y="843946"/>
            <a:ext cx="536894" cy="536894"/>
          </a:xfrm>
          <a:prstGeom prst="rect">
            <a:avLst/>
          </a:prstGeom>
        </p:spPr>
      </p:pic>
      <p:pic>
        <p:nvPicPr>
          <p:cNvPr id="3" name="Picture 2" descr="Unknown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9" y="4157652"/>
            <a:ext cx="1913464" cy="1272138"/>
          </a:xfrm>
          <a:prstGeom prst="rect">
            <a:avLst/>
          </a:prstGeom>
        </p:spPr>
      </p:pic>
      <p:pic>
        <p:nvPicPr>
          <p:cNvPr id="22" name="Picture 21" descr="AgInspirations_logo.pd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74511" y="2229055"/>
            <a:ext cx="18963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Helvetica"/>
                <a:cs typeface="Helvetica"/>
              </a:rPr>
              <a:t>168</a:t>
            </a:r>
            <a:endParaRPr lang="en-US" sz="8000" dirty="0">
              <a:latin typeface="Helvetica"/>
              <a:cs typeface="Helvetica"/>
            </a:endParaRPr>
          </a:p>
        </p:txBody>
      </p:sp>
      <p:pic>
        <p:nvPicPr>
          <p:cNvPr id="25" name="Picture 24" descr="12208529_318020121655156_7763314806531587835_n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67" y="1544679"/>
            <a:ext cx="1896532" cy="1896532"/>
          </a:xfrm>
          <a:prstGeom prst="rect">
            <a:avLst/>
          </a:prstGeom>
        </p:spPr>
      </p:pic>
      <p:pic>
        <p:nvPicPr>
          <p:cNvPr id="2" name="Picture 1" descr="iocenters-2673316_640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27" y="4939475"/>
            <a:ext cx="2484002" cy="16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5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5" y="5960598"/>
            <a:ext cx="2176870" cy="820787"/>
          </a:xfrm>
          <a:prstGeom prst="rect">
            <a:avLst/>
          </a:prstGeom>
        </p:spPr>
      </p:pic>
      <p:pic>
        <p:nvPicPr>
          <p:cNvPr id="3" name="Picture 2" descr="IMG_436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66" y="1022808"/>
            <a:ext cx="4289193" cy="4289193"/>
          </a:xfrm>
          <a:prstGeom prst="rect">
            <a:avLst/>
          </a:prstGeom>
        </p:spPr>
      </p:pic>
      <p:pic>
        <p:nvPicPr>
          <p:cNvPr id="10" name="Picture 9" descr="corn-field-2012-03-30[1]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99" y="-4"/>
            <a:ext cx="3035331" cy="2021998"/>
          </a:xfrm>
          <a:prstGeom prst="rect">
            <a:avLst/>
          </a:prstGeom>
        </p:spPr>
      </p:pic>
      <p:pic>
        <p:nvPicPr>
          <p:cNvPr id="11" name="Picture 10" descr="news-image-5278f841d8b20[1]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117" y="3689658"/>
            <a:ext cx="3072994" cy="2047843"/>
          </a:xfrm>
          <a:prstGeom prst="rect">
            <a:avLst/>
          </a:prstGeom>
        </p:spPr>
      </p:pic>
      <p:pic>
        <p:nvPicPr>
          <p:cNvPr id="15" name="Picture 14" descr="1061207TB2150[1]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56" y="1995464"/>
            <a:ext cx="2668288" cy="1778859"/>
          </a:xfrm>
          <a:prstGeom prst="rect">
            <a:avLst/>
          </a:prstGeom>
        </p:spPr>
      </p:pic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43" y="4570143"/>
            <a:ext cx="3492500" cy="2324100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844" y="4564113"/>
            <a:ext cx="3305290" cy="2425901"/>
          </a:xfrm>
          <a:prstGeom prst="rect">
            <a:avLst/>
          </a:prstGeom>
        </p:spPr>
      </p:pic>
      <p:pic>
        <p:nvPicPr>
          <p:cNvPr id="17" name="Picture 16" descr="cows2[1]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65" y="0"/>
            <a:ext cx="2930790" cy="1966421"/>
          </a:xfrm>
          <a:prstGeom prst="rect">
            <a:avLst/>
          </a:prstGeom>
        </p:spPr>
      </p:pic>
      <p:pic>
        <p:nvPicPr>
          <p:cNvPr id="8" name="Picture 7" descr="images-1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26" y="1884413"/>
            <a:ext cx="3035300" cy="2679700"/>
          </a:xfrm>
          <a:prstGeom prst="rect">
            <a:avLst/>
          </a:prstGeom>
        </p:spPr>
      </p:pic>
      <p:pic>
        <p:nvPicPr>
          <p:cNvPr id="18" name="Picture 17" descr="images.jpe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72" y="-7177"/>
            <a:ext cx="1582333" cy="1052971"/>
          </a:xfrm>
          <a:prstGeom prst="rect">
            <a:avLst/>
          </a:prstGeom>
        </p:spPr>
      </p:pic>
      <p:pic>
        <p:nvPicPr>
          <p:cNvPr id="19" name="Picture 18" descr="images.jpe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66" y="-4"/>
            <a:ext cx="1405464" cy="1052741"/>
          </a:xfrm>
          <a:prstGeom prst="rect">
            <a:avLst/>
          </a:prstGeom>
        </p:spPr>
      </p:pic>
      <p:pic>
        <p:nvPicPr>
          <p:cNvPr id="20" name="Picture 19" descr="Unknown.jpe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96" y="-74909"/>
            <a:ext cx="1983890" cy="11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5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0995" y="3467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7334" y="2008508"/>
            <a:ext cx="364066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i="1" u="sng" dirty="0">
              <a:latin typeface="Helvetica"/>
              <a:cs typeface="Helvetica"/>
            </a:endParaRPr>
          </a:p>
          <a:p>
            <a:pPr algn="ctr"/>
            <a:r>
              <a:rPr lang="en-US" dirty="0">
                <a:latin typeface="Helvetica"/>
                <a:cs typeface="Helvetica"/>
              </a:rPr>
              <a:t>How </a:t>
            </a:r>
            <a:r>
              <a:rPr lang="en-US" dirty="0" smtClean="0">
                <a:latin typeface="Helvetica"/>
                <a:cs typeface="Helvetica"/>
              </a:rPr>
              <a:t>we are </a:t>
            </a:r>
            <a:r>
              <a:rPr lang="en-US" dirty="0">
                <a:latin typeface="Helvetica"/>
                <a:cs typeface="Helvetica"/>
              </a:rPr>
              <a:t>always </a:t>
            </a:r>
            <a:r>
              <a:rPr lang="en-US" b="1" dirty="0">
                <a:latin typeface="Helvetica"/>
                <a:cs typeface="Helvetica"/>
              </a:rPr>
              <a:t>improving</a:t>
            </a:r>
            <a:r>
              <a:rPr lang="en-US" dirty="0">
                <a:latin typeface="Helvetica"/>
                <a:cs typeface="Helvetica"/>
              </a:rPr>
              <a:t> the </a:t>
            </a:r>
            <a:r>
              <a:rPr lang="en-US" i="1" dirty="0" smtClean="0">
                <a:latin typeface="Helvetica"/>
                <a:cs typeface="Helvetica"/>
              </a:rPr>
              <a:t>care </a:t>
            </a:r>
            <a:r>
              <a:rPr lang="en-US" i="1" dirty="0">
                <a:latin typeface="Helvetica"/>
                <a:cs typeface="Helvetica"/>
              </a:rPr>
              <a:t>for </a:t>
            </a:r>
            <a:r>
              <a:rPr lang="en-US" i="1" dirty="0" smtClean="0">
                <a:latin typeface="Helvetica"/>
                <a:cs typeface="Helvetica"/>
              </a:rPr>
              <a:t>the land…</a:t>
            </a:r>
            <a:endParaRPr lang="en-US" i="1" dirty="0">
              <a:latin typeface="Helvetica"/>
              <a:cs typeface="Helvetica"/>
            </a:endParaRPr>
          </a:p>
          <a:p>
            <a:pPr algn="ctr"/>
            <a:endParaRPr lang="en-US" dirty="0">
              <a:latin typeface="Helvetica"/>
              <a:cs typeface="Helvetica"/>
            </a:endParaRPr>
          </a:p>
          <a:p>
            <a:pPr algn="ctr"/>
            <a:r>
              <a:rPr lang="en-US" dirty="0">
                <a:latin typeface="Helvetica"/>
                <a:cs typeface="Helvetica"/>
              </a:rPr>
              <a:t>How </a:t>
            </a:r>
            <a:r>
              <a:rPr lang="en-US" dirty="0" smtClean="0">
                <a:latin typeface="Helvetica"/>
                <a:cs typeface="Helvetica"/>
              </a:rPr>
              <a:t>we are </a:t>
            </a:r>
            <a:r>
              <a:rPr lang="en-US" dirty="0">
                <a:latin typeface="Helvetica"/>
                <a:cs typeface="Helvetica"/>
              </a:rPr>
              <a:t>always </a:t>
            </a:r>
            <a:r>
              <a:rPr lang="en-US" b="1" dirty="0">
                <a:latin typeface="Helvetica"/>
                <a:cs typeface="Helvetica"/>
              </a:rPr>
              <a:t>improving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the </a:t>
            </a:r>
            <a:r>
              <a:rPr lang="en-US" i="1" dirty="0">
                <a:latin typeface="Helvetica"/>
                <a:cs typeface="Helvetica"/>
              </a:rPr>
              <a:t>care for </a:t>
            </a:r>
            <a:r>
              <a:rPr lang="en-US" i="1" dirty="0" smtClean="0">
                <a:latin typeface="Helvetica"/>
                <a:cs typeface="Helvetica"/>
              </a:rPr>
              <a:t>your animals…</a:t>
            </a:r>
            <a:endParaRPr lang="en-US" i="1" dirty="0">
              <a:latin typeface="Helvetica"/>
              <a:cs typeface="Helvetica"/>
            </a:endParaRPr>
          </a:p>
          <a:p>
            <a:pPr algn="ctr"/>
            <a:endParaRPr lang="en-US" dirty="0">
              <a:latin typeface="Helvetica"/>
              <a:cs typeface="Helvetica"/>
            </a:endParaRPr>
          </a:p>
          <a:p>
            <a:pPr algn="ctr"/>
            <a:r>
              <a:rPr lang="en-US" dirty="0">
                <a:latin typeface="Helvetica"/>
                <a:cs typeface="Helvetica"/>
              </a:rPr>
              <a:t>How </a:t>
            </a:r>
            <a:r>
              <a:rPr lang="en-US" dirty="0" smtClean="0">
                <a:latin typeface="Helvetica"/>
                <a:cs typeface="Helvetica"/>
              </a:rPr>
              <a:t>we are </a:t>
            </a:r>
            <a:r>
              <a:rPr lang="en-US" dirty="0">
                <a:latin typeface="Helvetica"/>
                <a:cs typeface="Helvetica"/>
              </a:rPr>
              <a:t>always </a:t>
            </a:r>
            <a:r>
              <a:rPr lang="en-US" b="1" dirty="0">
                <a:latin typeface="Helvetica"/>
                <a:cs typeface="Helvetica"/>
              </a:rPr>
              <a:t>improving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to </a:t>
            </a:r>
            <a:r>
              <a:rPr lang="en-US" i="1" dirty="0" smtClean="0">
                <a:latin typeface="Helvetica"/>
                <a:cs typeface="Helvetica"/>
              </a:rPr>
              <a:t>conserve resources…</a:t>
            </a:r>
          </a:p>
          <a:p>
            <a:pPr algn="ctr"/>
            <a:endParaRPr lang="en-US" i="1" dirty="0">
              <a:latin typeface="Helvetica"/>
              <a:cs typeface="Helvetica"/>
            </a:endParaRPr>
          </a:p>
          <a:p>
            <a:pPr algn="ctr"/>
            <a:endParaRPr lang="en-US" i="1" dirty="0">
              <a:latin typeface="Helvetica"/>
              <a:cs typeface="Helvetica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" y="408250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You Own the Message that Matters</a:t>
            </a:r>
            <a:endParaRPr lang="en-US" sz="3600" b="1" i="1" dirty="0">
              <a:latin typeface="Helvetica"/>
              <a:cs typeface="Helvetica"/>
            </a:endParaRPr>
          </a:p>
        </p:txBody>
      </p:sp>
      <p:pic>
        <p:nvPicPr>
          <p:cNvPr id="13" name="Picture 12" descr="IMG_20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1" y="1083734"/>
            <a:ext cx="4222610" cy="422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0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 descr="AgInspirations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" y="408250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Be the Leaders!</a:t>
            </a:r>
            <a:endParaRPr lang="en-US" sz="3600" b="1" i="1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33" y="1219200"/>
            <a:ext cx="9279467" cy="441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4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53662" y="4688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IMG_1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75" y="1537368"/>
            <a:ext cx="9587471" cy="3548829"/>
          </a:xfrm>
          <a:prstGeom prst="rect">
            <a:avLst/>
          </a:prstGeom>
        </p:spPr>
      </p:pic>
      <p:pic>
        <p:nvPicPr>
          <p:cNvPr id="6" name="Picture 5" descr="IMG_073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327" y="4840024"/>
            <a:ext cx="2690633" cy="2017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1375" y="5169965"/>
            <a:ext cx="39716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kim@aginspirations.com</a:t>
            </a:r>
            <a:endParaRPr lang="en-US" sz="24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algn="ctr"/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Cell: 715-797-7796</a:t>
            </a:r>
          </a:p>
          <a:p>
            <a:pPr algn="ctr"/>
            <a:endParaRPr lang="en-US" sz="24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algn="ctr"/>
            <a:r>
              <a:rPr lang="en-US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www.aginspirations.com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36" y="407587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Any Questions?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0020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://www.ourbodybook.com/wp-content/uploads/2015/02/The-Food-Babe-Way-Cover-Flat.jpg">
            <a:extLst>
              <a:ext uri="{FF2B5EF4-FFF2-40B4-BE49-F238E27FC236}">
                <a16:creationId xmlns:a16="http://schemas.microsoft.com/office/drawing/2014/main" id="{730436BD-313B-4ACC-960E-8C7659E7F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9402" y="5326963"/>
            <a:ext cx="1087022" cy="1493312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www.dolcedolce.com/wp-content/uploads/dr_%20oz2%281%29.jpg">
            <a:extLst>
              <a:ext uri="{FF2B5EF4-FFF2-40B4-BE49-F238E27FC236}">
                <a16:creationId xmlns:a16="http://schemas.microsoft.com/office/drawing/2014/main" id="{8E7C41E0-183D-4F3E-B29A-CE92BDCB1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507" y="1883171"/>
            <a:ext cx="908319" cy="1095411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big chicken">
            <a:extLst>
              <a:ext uri="{FF2B5EF4-FFF2-40B4-BE49-F238E27FC236}">
                <a16:creationId xmlns:a16="http://schemas.microsoft.com/office/drawing/2014/main" id="{EA5D9884-5229-4E29-AEBB-0B7394814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8490" y="1872941"/>
            <a:ext cx="1435977" cy="14359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ean Meat: How Growing Meat Without Animals Will Revolutionize Dinner and the World">
            <a:extLst>
              <a:ext uri="{FF2B5EF4-FFF2-40B4-BE49-F238E27FC236}">
                <a16:creationId xmlns:a16="http://schemas.microsoft.com/office/drawing/2014/main" id="{CFF9756C-A021-4FA5-85D4-3B9CC852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4467" y="2915005"/>
            <a:ext cx="1439341" cy="1854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1313EEF-3F4B-44D5-AB45-0B5CA605EC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784" y="2840653"/>
            <a:ext cx="1809410" cy="807773"/>
          </a:xfrm>
          <a:prstGeom prst="rect">
            <a:avLst/>
          </a:prstGeom>
        </p:spPr>
      </p:pic>
      <p:pic>
        <p:nvPicPr>
          <p:cNvPr id="1032" name="Picture 8" descr="Image result for netflix rotten">
            <a:extLst>
              <a:ext uri="{FF2B5EF4-FFF2-40B4-BE49-F238E27FC236}">
                <a16:creationId xmlns:a16="http://schemas.microsoft.com/office/drawing/2014/main" id="{AD72F9E6-B085-4C93-BE37-381404E8B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3" y="3100720"/>
            <a:ext cx="1947398" cy="1095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234A7A-3F05-4923-ABC0-B6FE505BDDF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050" y="4769294"/>
            <a:ext cx="2813930" cy="429166"/>
          </a:xfrm>
          <a:prstGeom prst="rect">
            <a:avLst/>
          </a:prstGeom>
        </p:spPr>
      </p:pic>
      <p:pic>
        <p:nvPicPr>
          <p:cNvPr id="1034" name="Picture 10" descr="Image result for cowspiracy">
            <a:extLst>
              <a:ext uri="{FF2B5EF4-FFF2-40B4-BE49-F238E27FC236}">
                <a16:creationId xmlns:a16="http://schemas.microsoft.com/office/drawing/2014/main" id="{13F078E7-3CD5-4C45-8B66-2008887EF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1734" y="4853887"/>
            <a:ext cx="1166172" cy="1539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sustainable movie">
            <a:extLst>
              <a:ext uri="{FF2B5EF4-FFF2-40B4-BE49-F238E27FC236}">
                <a16:creationId xmlns:a16="http://schemas.microsoft.com/office/drawing/2014/main" id="{E998A5F3-10E2-4C4F-B597-C8DDB9C8E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0100" y="1923891"/>
            <a:ext cx="1528304" cy="878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A286914-00EE-4AD4-94E3-C457E7C08BE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6" y="3740929"/>
            <a:ext cx="3334533" cy="7238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88E17F-E26E-4BB4-AFD6-276278D3E8F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113" y="1936272"/>
            <a:ext cx="2352961" cy="7047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950F49A-BD5F-4493-ADAA-BFA3C34939A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56" y="4464812"/>
            <a:ext cx="2724656" cy="102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 descr="Image result for glyphosate free label">
            <a:extLst>
              <a:ext uri="{FF2B5EF4-FFF2-40B4-BE49-F238E27FC236}">
                <a16:creationId xmlns:a16="http://schemas.microsoft.com/office/drawing/2014/main" id="{936FD90E-2E70-4D10-827B-BC731FAD5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3"/>
          <a:stretch/>
        </p:blipFill>
        <p:spPr bwMode="auto">
          <a:xfrm>
            <a:off x="5043853" y="2788563"/>
            <a:ext cx="1312702" cy="874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4082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"/>
                <a:cs typeface="Helvetica"/>
              </a:rPr>
              <a:t>The </a:t>
            </a:r>
            <a:r>
              <a:rPr lang="en-US" sz="3600" b="1" i="1" dirty="0" smtClean="0">
                <a:latin typeface="Helvetica"/>
                <a:cs typeface="Helvetica"/>
              </a:rPr>
              <a:t>Story</a:t>
            </a:r>
            <a:r>
              <a:rPr lang="en-US" sz="3600" dirty="0" smtClean="0">
                <a:latin typeface="Helvetica"/>
                <a:cs typeface="Helvetica"/>
              </a:rPr>
              <a:t> of Agriculture Consumers See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19" name="Picture 18" descr="AgInspirations_logo.pdf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62196"/>
            <a:ext cx="2176870" cy="8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Inspiration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Inspiration">
      <a:maj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spiration">
      <a:fillStyleLst>
        <a:solidFill>
          <a:schemeClr val="phClr"/>
        </a:solidFill>
        <a:gradFill rotWithShape="1">
          <a:gsLst>
            <a:gs pos="25000">
              <a:schemeClr val="phClr">
                <a:tint val="90000"/>
                <a:shade val="100000"/>
                <a:alpha val="90000"/>
                <a:satMod val="150000"/>
              </a:schemeClr>
            </a:gs>
            <a:gs pos="100000">
              <a:schemeClr val="phClr">
                <a:tint val="100000"/>
                <a:shade val="60000"/>
                <a:satMod val="13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0000"/>
                <a:shade val="100000"/>
                <a:alpha val="85000"/>
                <a:satMod val="150000"/>
              </a:schemeClr>
            </a:gs>
            <a:gs pos="33000">
              <a:schemeClr val="phClr">
                <a:tint val="90000"/>
                <a:shade val="100000"/>
                <a:alpha val="95000"/>
                <a:satMod val="130000"/>
              </a:schemeClr>
            </a:gs>
            <a:gs pos="67000">
              <a:schemeClr val="phClr">
                <a:shade val="70000"/>
                <a:satMod val="135000"/>
              </a:schemeClr>
            </a:gs>
            <a:gs pos="100000">
              <a:schemeClr val="phClr">
                <a:shade val="50000"/>
                <a:satMod val="135000"/>
              </a:schemeClr>
            </a:gs>
          </a:gsLst>
          <a:lin ang="13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thickThin" algn="ctr">
          <a:solidFill>
            <a:schemeClr val="phClr"/>
          </a:solidFill>
          <a:prstDash val="solid"/>
        </a:ln>
        <a:ln w="38100" cap="flat" cmpd="thinThick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25400" h="50800"/>
          </a:sp3d>
        </a:effectStyle>
        <a:effectStyle>
          <a:effectLst>
            <a:innerShdw blurRad="50800" dist="25400" dir="2400000">
              <a:srgbClr val="808080">
                <a:alpha val="75000"/>
              </a:srgbClr>
            </a:innerShdw>
            <a:reflection blurRad="38100" stA="26000" endPos="35000" dist="12700" dir="5400000" fadeDir="48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ctr">
          <a:buNone/>
          <a:defRPr sz="1200" dirty="0">
            <a:latin typeface="Franklin Gothic Medium Cond" panose="020B06060304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ctr">
          <a:buNone/>
          <a:defRPr sz="1200" dirty="0">
            <a:latin typeface="Franklin Gothic Medium Cond" panose="020B06060304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ctr">
          <a:buNone/>
          <a:defRPr sz="1200" dirty="0">
            <a:latin typeface="Franklin Gothic Medium Cond" panose="020B06060304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ctr">
          <a:buNone/>
          <a:defRPr sz="1200" dirty="0">
            <a:latin typeface="Franklin Gothic Medium Cond" panose="020B06060304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ctr">
          <a:buNone/>
          <a:defRPr sz="1200" dirty="0">
            <a:latin typeface="Franklin Gothic Medium Cond" panose="020B06060304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ctr">
          <a:buNone/>
          <a:defRPr sz="1200" dirty="0">
            <a:latin typeface="Franklin Gothic Medium Cond" panose="020B06060304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ctr">
          <a:buNone/>
          <a:defRPr sz="1200" dirty="0">
            <a:latin typeface="Franklin Gothic Medium Cond" panose="020B06060304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Inspiration.thmx</Template>
  <TotalTime>31931</TotalTime>
  <Words>1352</Words>
  <Application>Microsoft Office PowerPoint</Application>
  <PresentationFormat>On-screen Show (4:3)</PresentationFormat>
  <Paragraphs>370</Paragraphs>
  <Slides>85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85</vt:i4>
      </vt:variant>
    </vt:vector>
  </HeadingPairs>
  <TitlesOfParts>
    <vt:vector size="102" baseType="lpstr">
      <vt:lpstr>Arial</vt:lpstr>
      <vt:lpstr>Calibri</vt:lpstr>
      <vt:lpstr>Calibri Light</vt:lpstr>
      <vt:lpstr>Century Gothic</vt:lpstr>
      <vt:lpstr>Helvetica</vt:lpstr>
      <vt:lpstr>Kozuka Gothic Pro EL</vt:lpstr>
      <vt:lpstr>News Gothic MT</vt:lpstr>
      <vt:lpstr>Segoe UI</vt:lpstr>
      <vt:lpstr>Wingdings</vt:lpstr>
      <vt:lpstr>Inspiration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Bremmer</dc:creator>
  <cp:lastModifiedBy>Lallensack, Craig D</cp:lastModifiedBy>
  <cp:revision>488</cp:revision>
  <cp:lastPrinted>2016-11-21T04:22:22Z</cp:lastPrinted>
  <dcterms:created xsi:type="dcterms:W3CDTF">2015-02-07T18:21:27Z</dcterms:created>
  <dcterms:modified xsi:type="dcterms:W3CDTF">2019-06-10T16:24:07Z</dcterms:modified>
</cp:coreProperties>
</file>