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21.xml" ContentType="application/vnd.openxmlformats-officedocument.presentationml.notesSlide+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charts/chart6.xml" ContentType="application/vnd.openxmlformats-officedocument.drawingml.chart+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1"/>
  </p:sldMasterIdLst>
  <p:notesMasterIdLst>
    <p:notesMasterId r:id="rId66"/>
  </p:notesMasterIdLst>
  <p:sldIdLst>
    <p:sldId id="256" r:id="rId32"/>
    <p:sldId id="316" r:id="rId33"/>
    <p:sldId id="329" r:id="rId34"/>
    <p:sldId id="288" r:id="rId35"/>
    <p:sldId id="318" r:id="rId36"/>
    <p:sldId id="289" r:id="rId37"/>
    <p:sldId id="290" r:id="rId38"/>
    <p:sldId id="291" r:id="rId39"/>
    <p:sldId id="292" r:id="rId40"/>
    <p:sldId id="293" r:id="rId41"/>
    <p:sldId id="319" r:id="rId42"/>
    <p:sldId id="287" r:id="rId43"/>
    <p:sldId id="295" r:id="rId44"/>
    <p:sldId id="296" r:id="rId45"/>
    <p:sldId id="320" r:id="rId46"/>
    <p:sldId id="298" r:id="rId47"/>
    <p:sldId id="299" r:id="rId48"/>
    <p:sldId id="300" r:id="rId49"/>
    <p:sldId id="322" r:id="rId50"/>
    <p:sldId id="301" r:id="rId51"/>
    <p:sldId id="315" r:id="rId52"/>
    <p:sldId id="308" r:id="rId53"/>
    <p:sldId id="311" r:id="rId54"/>
    <p:sldId id="324" r:id="rId55"/>
    <p:sldId id="325" r:id="rId56"/>
    <p:sldId id="273" r:id="rId57"/>
    <p:sldId id="323" r:id="rId58"/>
    <p:sldId id="257" r:id="rId59"/>
    <p:sldId id="261" r:id="rId60"/>
    <p:sldId id="327" r:id="rId61"/>
    <p:sldId id="328" r:id="rId62"/>
    <p:sldId id="313" r:id="rId63"/>
    <p:sldId id="314" r:id="rId64"/>
    <p:sldId id="310"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9039" autoAdjust="0"/>
    <p:restoredTop sz="85598" autoAdjust="0"/>
  </p:normalViewPr>
  <p:slideViewPr>
    <p:cSldViewPr snapToGrid="0">
      <p:cViewPr varScale="1">
        <p:scale>
          <a:sx n="70" d="100"/>
          <a:sy n="70" d="100"/>
        </p:scale>
        <p:origin x="868" y="6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customXml" Target="../customXml/item18.xml"/><Relationship Id="rId26" Type="http://schemas.openxmlformats.org/officeDocument/2006/relationships/customXml" Target="../customXml/item26.xml"/><Relationship Id="rId39" Type="http://schemas.openxmlformats.org/officeDocument/2006/relationships/slide" Target="slides/slide8.xml"/><Relationship Id="rId21" Type="http://schemas.openxmlformats.org/officeDocument/2006/relationships/customXml" Target="../customXml/item21.xml"/><Relationship Id="rId34" Type="http://schemas.openxmlformats.org/officeDocument/2006/relationships/slide" Target="slides/slide3.xml"/><Relationship Id="rId42" Type="http://schemas.openxmlformats.org/officeDocument/2006/relationships/slide" Target="slides/slide11.xml"/><Relationship Id="rId47" Type="http://schemas.openxmlformats.org/officeDocument/2006/relationships/slide" Target="slides/slide16.xml"/><Relationship Id="rId50" Type="http://schemas.openxmlformats.org/officeDocument/2006/relationships/slide" Target="slides/slide19.xml"/><Relationship Id="rId55" Type="http://schemas.openxmlformats.org/officeDocument/2006/relationships/slide" Target="slides/slide24.xml"/><Relationship Id="rId63" Type="http://schemas.openxmlformats.org/officeDocument/2006/relationships/slide" Target="slides/slide32.xml"/><Relationship Id="rId68" Type="http://schemas.openxmlformats.org/officeDocument/2006/relationships/viewProps" Target="viewProps.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customXml" Target="../customXml/item29.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customXml" Target="../customXml/item11.xml"/><Relationship Id="rId24" Type="http://schemas.openxmlformats.org/officeDocument/2006/relationships/customXml" Target="../customXml/item24.xml"/><Relationship Id="rId32" Type="http://schemas.openxmlformats.org/officeDocument/2006/relationships/slide" Target="slides/slide1.xml"/><Relationship Id="rId37" Type="http://schemas.openxmlformats.org/officeDocument/2006/relationships/slide" Target="slides/slide6.xml"/><Relationship Id="rId40" Type="http://schemas.openxmlformats.org/officeDocument/2006/relationships/slide" Target="slides/slide9.xml"/><Relationship Id="rId45" Type="http://schemas.openxmlformats.org/officeDocument/2006/relationships/slide" Target="slides/slide14.xml"/><Relationship Id="rId53" Type="http://schemas.openxmlformats.org/officeDocument/2006/relationships/slide" Target="slides/slide22.xml"/><Relationship Id="rId58" Type="http://schemas.openxmlformats.org/officeDocument/2006/relationships/slide" Target="slides/slide27.xml"/><Relationship Id="rId66" Type="http://schemas.openxmlformats.org/officeDocument/2006/relationships/notesMaster" Target="notesMasters/notesMaster1.xml"/><Relationship Id="rId5" Type="http://schemas.openxmlformats.org/officeDocument/2006/relationships/customXml" Target="../customXml/item5.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slide" Target="slides/slide5.xml"/><Relationship Id="rId49" Type="http://schemas.openxmlformats.org/officeDocument/2006/relationships/slide" Target="slides/slide18.xml"/><Relationship Id="rId57" Type="http://schemas.openxmlformats.org/officeDocument/2006/relationships/slide" Target="slides/slide26.xml"/><Relationship Id="rId61" Type="http://schemas.openxmlformats.org/officeDocument/2006/relationships/slide" Target="slides/slide30.xml"/><Relationship Id="rId10" Type="http://schemas.openxmlformats.org/officeDocument/2006/relationships/customXml" Target="../customXml/item10.xml"/><Relationship Id="rId19" Type="http://schemas.openxmlformats.org/officeDocument/2006/relationships/customXml" Target="../customXml/item19.xml"/><Relationship Id="rId31" Type="http://schemas.openxmlformats.org/officeDocument/2006/relationships/slideMaster" Target="slideMasters/slideMaster1.xml"/><Relationship Id="rId44" Type="http://schemas.openxmlformats.org/officeDocument/2006/relationships/slide" Target="slides/slide13.xml"/><Relationship Id="rId52" Type="http://schemas.openxmlformats.org/officeDocument/2006/relationships/slide" Target="slides/slide21.xml"/><Relationship Id="rId60" Type="http://schemas.openxmlformats.org/officeDocument/2006/relationships/slide" Target="slides/slide29.xml"/><Relationship Id="rId65" Type="http://schemas.openxmlformats.org/officeDocument/2006/relationships/slide" Target="slides/slide34.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customXml" Target="../customXml/item27.xml"/><Relationship Id="rId30" Type="http://schemas.openxmlformats.org/officeDocument/2006/relationships/customXml" Target="../customXml/item30.xml"/><Relationship Id="rId35" Type="http://schemas.openxmlformats.org/officeDocument/2006/relationships/slide" Target="slides/slide4.xml"/><Relationship Id="rId43" Type="http://schemas.openxmlformats.org/officeDocument/2006/relationships/slide" Target="slides/slide12.xml"/><Relationship Id="rId48" Type="http://schemas.openxmlformats.org/officeDocument/2006/relationships/slide" Target="slides/slide17.xml"/><Relationship Id="rId56" Type="http://schemas.openxmlformats.org/officeDocument/2006/relationships/slide" Target="slides/slide25.xml"/><Relationship Id="rId64" Type="http://schemas.openxmlformats.org/officeDocument/2006/relationships/slide" Target="slides/slide33.xml"/><Relationship Id="rId69" Type="http://schemas.openxmlformats.org/officeDocument/2006/relationships/theme" Target="theme/theme1.xml"/><Relationship Id="rId8" Type="http://schemas.openxmlformats.org/officeDocument/2006/relationships/customXml" Target="../customXml/item8.xml"/><Relationship Id="rId51" Type="http://schemas.openxmlformats.org/officeDocument/2006/relationships/slide" Target="slides/slide20.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slide" Target="slides/slide2.xml"/><Relationship Id="rId38" Type="http://schemas.openxmlformats.org/officeDocument/2006/relationships/slide" Target="slides/slide7.xml"/><Relationship Id="rId46" Type="http://schemas.openxmlformats.org/officeDocument/2006/relationships/slide" Target="slides/slide15.xml"/><Relationship Id="rId59" Type="http://schemas.openxmlformats.org/officeDocument/2006/relationships/slide" Target="slides/slide28.xml"/><Relationship Id="rId67" Type="http://schemas.openxmlformats.org/officeDocument/2006/relationships/presProps" Target="presProps.xml"/><Relationship Id="rId20" Type="http://schemas.openxmlformats.org/officeDocument/2006/relationships/customXml" Target="../customXml/item20.xml"/><Relationship Id="rId41" Type="http://schemas.openxmlformats.org/officeDocument/2006/relationships/slide" Target="slides/slide10.xml"/><Relationship Id="rId54" Type="http://schemas.openxmlformats.org/officeDocument/2006/relationships/slide" Target="slides/slide23.xml"/><Relationship Id="rId62" Type="http://schemas.openxmlformats.org/officeDocument/2006/relationships/slide" Target="slides/slide31.xml"/><Relationship Id="rId7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oleObject" Target="file:///\\192.168.1.135\Download\projects_data\utah\nrcs_udaf_report\vector_rich\soils_work\dbf_tables\rich_cc_diff.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192.168.1.134\Download\projects_data\utah\nrcs_udaf_report\vector_rich\tables_061013\bg_sb_hl_comp.xlsx" TargetMode="Externa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6.xml.rels><?xml version="1.0" encoding="UTF-8" standalone="yes"?>
<Relationships xmlns="http://schemas.openxmlformats.org/package/2006/relationships"><Relationship Id="rId1" Type="http://schemas.openxmlformats.org/officeDocument/2006/relationships/oleObject" Target="file:///\\192.168.1.135\Download\projects_data\utah\rich_county_rip\tables\rip_veg_analysis_report_graph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a:pPr>
            <a:r>
              <a:rPr lang="en-US" sz="2000" dirty="0" smtClean="0"/>
              <a:t>% Shrub Continuous </a:t>
            </a:r>
            <a:r>
              <a:rPr lang="en-US" sz="2000" dirty="0"/>
              <a:t>Cover Change of Treatments</a:t>
            </a:r>
          </a:p>
        </c:rich>
      </c:tx>
      <c:overlay val="0"/>
    </c:title>
    <c:autoTitleDeleted val="0"/>
    <c:plotArea>
      <c:layout>
        <c:manualLayout>
          <c:layoutTarget val="inner"/>
          <c:xMode val="edge"/>
          <c:yMode val="edge"/>
          <c:x val="0.10200543875314556"/>
          <c:y val="9.8144927536231927E-2"/>
          <c:w val="0.71920661173796563"/>
          <c:h val="0.58940680419881308"/>
        </c:manualLayout>
      </c:layout>
      <c:barChart>
        <c:barDir val="col"/>
        <c:grouping val="clustered"/>
        <c:varyColors val="0"/>
        <c:ser>
          <c:idx val="0"/>
          <c:order val="0"/>
          <c:tx>
            <c:strRef>
              <c:f>Sheet2!$B$15</c:f>
              <c:strCache>
                <c:ptCount val="1"/>
                <c:pt idx="0">
                  <c:v>Treated</c:v>
                </c:pt>
              </c:strCache>
            </c:strRef>
          </c:tx>
          <c:spPr>
            <a:solidFill>
              <a:srgbClr val="FF0000"/>
            </a:solidFill>
            <a:ln w="15875">
              <a:solidFill>
                <a:schemeClr val="tx1"/>
              </a:solidFill>
            </a:ln>
          </c:spPr>
          <c:invertIfNegative val="0"/>
          <c:errBars>
            <c:errBarType val="both"/>
            <c:errValType val="cust"/>
            <c:noEndCap val="0"/>
            <c:plus>
              <c:numRef>
                <c:f>Sheet2!$D$16:$D$26</c:f>
                <c:numCache>
                  <c:formatCode>General</c:formatCode>
                  <c:ptCount val="11"/>
                  <c:pt idx="0">
                    <c:v>5</c:v>
                  </c:pt>
                  <c:pt idx="1">
                    <c:v>2</c:v>
                  </c:pt>
                  <c:pt idx="2">
                    <c:v>1</c:v>
                  </c:pt>
                  <c:pt idx="3">
                    <c:v>0</c:v>
                  </c:pt>
                  <c:pt idx="4">
                    <c:v>2</c:v>
                  </c:pt>
                  <c:pt idx="5">
                    <c:v>3</c:v>
                  </c:pt>
                  <c:pt idx="6">
                    <c:v>3</c:v>
                  </c:pt>
                  <c:pt idx="7">
                    <c:v>2</c:v>
                  </c:pt>
                  <c:pt idx="8">
                    <c:v>2</c:v>
                  </c:pt>
                  <c:pt idx="9">
                    <c:v>8</c:v>
                  </c:pt>
                  <c:pt idx="10">
                    <c:v>9</c:v>
                  </c:pt>
                </c:numCache>
              </c:numRef>
            </c:plus>
            <c:minus>
              <c:numRef>
                <c:f>Sheet2!$D$16:$D$26</c:f>
                <c:numCache>
                  <c:formatCode>General</c:formatCode>
                  <c:ptCount val="11"/>
                  <c:pt idx="0">
                    <c:v>5</c:v>
                  </c:pt>
                  <c:pt idx="1">
                    <c:v>2</c:v>
                  </c:pt>
                  <c:pt idx="2">
                    <c:v>1</c:v>
                  </c:pt>
                  <c:pt idx="3">
                    <c:v>0</c:v>
                  </c:pt>
                  <c:pt idx="4">
                    <c:v>2</c:v>
                  </c:pt>
                  <c:pt idx="5">
                    <c:v>3</c:v>
                  </c:pt>
                  <c:pt idx="6">
                    <c:v>3</c:v>
                  </c:pt>
                  <c:pt idx="7">
                    <c:v>2</c:v>
                  </c:pt>
                  <c:pt idx="8">
                    <c:v>2</c:v>
                  </c:pt>
                  <c:pt idx="9">
                    <c:v>8</c:v>
                  </c:pt>
                  <c:pt idx="10">
                    <c:v>9</c:v>
                  </c:pt>
                </c:numCache>
              </c:numRef>
            </c:minus>
            <c:spPr>
              <a:ln w="19050"/>
            </c:spPr>
          </c:errBars>
          <c:cat>
            <c:strRef>
              <c:f>Sheet2!$A$16:$A$26</c:f>
              <c:strCache>
                <c:ptCount val="11"/>
                <c:pt idx="0">
                  <c:v>Bench Disk</c:v>
                </c:pt>
                <c:pt idx="1">
                  <c:v>BuffaloJump Disk</c:v>
                </c:pt>
                <c:pt idx="2">
                  <c:v>East Alkali Disk 1</c:v>
                </c:pt>
                <c:pt idx="3">
                  <c:v>East Alkali Disk 2</c:v>
                </c:pt>
                <c:pt idx="4">
                  <c:v>East Kate Burn</c:v>
                </c:pt>
                <c:pt idx="5">
                  <c:v>Kate Burn</c:v>
                </c:pt>
                <c:pt idx="6">
                  <c:v>Simms Canyon Burn</c:v>
                </c:pt>
                <c:pt idx="7">
                  <c:v>West Dairy Brush Disk</c:v>
                </c:pt>
                <c:pt idx="8">
                  <c:v>West Murphy Aerate</c:v>
                </c:pt>
                <c:pt idx="9">
                  <c:v>West Murphy Burn</c:v>
                </c:pt>
                <c:pt idx="10">
                  <c:v>West Murphy Disk</c:v>
                </c:pt>
              </c:strCache>
            </c:strRef>
          </c:cat>
          <c:val>
            <c:numRef>
              <c:f>Sheet2!$B$16:$B$26</c:f>
              <c:numCache>
                <c:formatCode>General</c:formatCode>
                <c:ptCount val="11"/>
                <c:pt idx="0">
                  <c:v>-16</c:v>
                </c:pt>
                <c:pt idx="1">
                  <c:v>-20</c:v>
                </c:pt>
                <c:pt idx="2">
                  <c:v>-18</c:v>
                </c:pt>
                <c:pt idx="3">
                  <c:v>-14</c:v>
                </c:pt>
                <c:pt idx="4">
                  <c:v>-14</c:v>
                </c:pt>
                <c:pt idx="5">
                  <c:v>-19</c:v>
                </c:pt>
                <c:pt idx="6">
                  <c:v>-18</c:v>
                </c:pt>
                <c:pt idx="7">
                  <c:v>-15</c:v>
                </c:pt>
                <c:pt idx="8">
                  <c:v>-8</c:v>
                </c:pt>
                <c:pt idx="9">
                  <c:v>-9</c:v>
                </c:pt>
                <c:pt idx="10">
                  <c:v>-17</c:v>
                </c:pt>
              </c:numCache>
            </c:numRef>
          </c:val>
        </c:ser>
        <c:ser>
          <c:idx val="1"/>
          <c:order val="1"/>
          <c:tx>
            <c:strRef>
              <c:f>Sheet2!$C$15</c:f>
              <c:strCache>
                <c:ptCount val="1"/>
                <c:pt idx="0">
                  <c:v>Control</c:v>
                </c:pt>
              </c:strCache>
            </c:strRef>
          </c:tx>
          <c:spPr>
            <a:solidFill>
              <a:srgbClr val="00B050"/>
            </a:solidFill>
            <a:ln w="9525">
              <a:solidFill>
                <a:schemeClr val="tx1"/>
              </a:solidFill>
            </a:ln>
          </c:spPr>
          <c:invertIfNegative val="0"/>
          <c:errBars>
            <c:errBarType val="both"/>
            <c:errValType val="cust"/>
            <c:noEndCap val="0"/>
            <c:plus>
              <c:numRef>
                <c:f>Sheet2!$E$16:$E$26</c:f>
                <c:numCache>
                  <c:formatCode>General</c:formatCode>
                  <c:ptCount val="11"/>
                  <c:pt idx="0">
                    <c:v>2</c:v>
                  </c:pt>
                  <c:pt idx="1">
                    <c:v>5</c:v>
                  </c:pt>
                  <c:pt idx="2">
                    <c:v>7</c:v>
                  </c:pt>
                  <c:pt idx="3">
                    <c:v>7</c:v>
                  </c:pt>
                  <c:pt idx="4">
                    <c:v>8</c:v>
                  </c:pt>
                  <c:pt idx="5">
                    <c:v>4</c:v>
                  </c:pt>
                  <c:pt idx="6">
                    <c:v>7</c:v>
                  </c:pt>
                  <c:pt idx="7">
                    <c:v>6</c:v>
                  </c:pt>
                  <c:pt idx="8">
                    <c:v>1</c:v>
                  </c:pt>
                  <c:pt idx="9">
                    <c:v>9</c:v>
                  </c:pt>
                  <c:pt idx="10">
                    <c:v>0</c:v>
                  </c:pt>
                </c:numCache>
              </c:numRef>
            </c:plus>
            <c:minus>
              <c:numRef>
                <c:f>Sheet2!$E$16:$E$26</c:f>
                <c:numCache>
                  <c:formatCode>General</c:formatCode>
                  <c:ptCount val="11"/>
                  <c:pt idx="0">
                    <c:v>2</c:v>
                  </c:pt>
                  <c:pt idx="1">
                    <c:v>5</c:v>
                  </c:pt>
                  <c:pt idx="2">
                    <c:v>7</c:v>
                  </c:pt>
                  <c:pt idx="3">
                    <c:v>7</c:v>
                  </c:pt>
                  <c:pt idx="4">
                    <c:v>8</c:v>
                  </c:pt>
                  <c:pt idx="5">
                    <c:v>4</c:v>
                  </c:pt>
                  <c:pt idx="6">
                    <c:v>7</c:v>
                  </c:pt>
                  <c:pt idx="7">
                    <c:v>6</c:v>
                  </c:pt>
                  <c:pt idx="8">
                    <c:v>1</c:v>
                  </c:pt>
                  <c:pt idx="9">
                    <c:v>9</c:v>
                  </c:pt>
                  <c:pt idx="10">
                    <c:v>0</c:v>
                  </c:pt>
                </c:numCache>
              </c:numRef>
            </c:minus>
            <c:spPr>
              <a:ln w="19050"/>
            </c:spPr>
          </c:errBars>
          <c:cat>
            <c:strRef>
              <c:f>Sheet2!$A$16:$A$26</c:f>
              <c:strCache>
                <c:ptCount val="11"/>
                <c:pt idx="0">
                  <c:v>Bench Disk</c:v>
                </c:pt>
                <c:pt idx="1">
                  <c:v>BuffaloJump Disk</c:v>
                </c:pt>
                <c:pt idx="2">
                  <c:v>East Alkali Disk 1</c:v>
                </c:pt>
                <c:pt idx="3">
                  <c:v>East Alkali Disk 2</c:v>
                </c:pt>
                <c:pt idx="4">
                  <c:v>East Kate Burn</c:v>
                </c:pt>
                <c:pt idx="5">
                  <c:v>Kate Burn</c:v>
                </c:pt>
                <c:pt idx="6">
                  <c:v>Simms Canyon Burn</c:v>
                </c:pt>
                <c:pt idx="7">
                  <c:v>West Dairy Brush Disk</c:v>
                </c:pt>
                <c:pt idx="8">
                  <c:v>West Murphy Aerate</c:v>
                </c:pt>
                <c:pt idx="9">
                  <c:v>West Murphy Burn</c:v>
                </c:pt>
                <c:pt idx="10">
                  <c:v>West Murphy Disk</c:v>
                </c:pt>
              </c:strCache>
            </c:strRef>
          </c:cat>
          <c:val>
            <c:numRef>
              <c:f>Sheet2!$C$16:$C$26</c:f>
              <c:numCache>
                <c:formatCode>General</c:formatCode>
                <c:ptCount val="11"/>
                <c:pt idx="0">
                  <c:v>-2</c:v>
                </c:pt>
                <c:pt idx="1">
                  <c:v>-1</c:v>
                </c:pt>
                <c:pt idx="2">
                  <c:v>0</c:v>
                </c:pt>
                <c:pt idx="3">
                  <c:v>-1</c:v>
                </c:pt>
                <c:pt idx="4">
                  <c:v>1</c:v>
                </c:pt>
                <c:pt idx="5">
                  <c:v>11</c:v>
                </c:pt>
                <c:pt idx="6">
                  <c:v>2</c:v>
                </c:pt>
                <c:pt idx="7">
                  <c:v>-3</c:v>
                </c:pt>
                <c:pt idx="8">
                  <c:v>0</c:v>
                </c:pt>
                <c:pt idx="9">
                  <c:v>-3</c:v>
                </c:pt>
                <c:pt idx="10">
                  <c:v>2</c:v>
                </c:pt>
              </c:numCache>
            </c:numRef>
          </c:val>
        </c:ser>
        <c:dLbls>
          <c:showLegendKey val="0"/>
          <c:showVal val="0"/>
          <c:showCatName val="0"/>
          <c:showSerName val="0"/>
          <c:showPercent val="0"/>
          <c:showBubbleSize val="0"/>
        </c:dLbls>
        <c:gapWidth val="150"/>
        <c:axId val="241919360"/>
        <c:axId val="241911912"/>
      </c:barChart>
      <c:catAx>
        <c:axId val="241919360"/>
        <c:scaling>
          <c:orientation val="minMax"/>
        </c:scaling>
        <c:delete val="0"/>
        <c:axPos val="b"/>
        <c:numFmt formatCode="General" sourceLinked="0"/>
        <c:majorTickMark val="out"/>
        <c:minorTickMark val="none"/>
        <c:tickLblPos val="low"/>
        <c:txPr>
          <a:bodyPr rot="-5400000" vert="horz" anchor="ctr" anchorCtr="0"/>
          <a:lstStyle/>
          <a:p>
            <a:pPr>
              <a:defRPr sz="1200" b="1"/>
            </a:pPr>
            <a:endParaRPr lang="en-US"/>
          </a:p>
        </c:txPr>
        <c:crossAx val="241911912"/>
        <c:crossesAt val="0"/>
        <c:auto val="1"/>
        <c:lblAlgn val="ctr"/>
        <c:lblOffset val="100"/>
        <c:noMultiLvlLbl val="0"/>
      </c:catAx>
      <c:valAx>
        <c:axId val="241911912"/>
        <c:scaling>
          <c:orientation val="minMax"/>
          <c:min val="-30"/>
        </c:scaling>
        <c:delete val="0"/>
        <c:axPos val="l"/>
        <c:majorGridlines/>
        <c:title>
          <c:tx>
            <c:rich>
              <a:bodyPr rot="-5400000" vert="horz"/>
              <a:lstStyle/>
              <a:p>
                <a:pPr>
                  <a:defRPr sz="1200"/>
                </a:pPr>
                <a:r>
                  <a:rPr lang="en-US" sz="1200"/>
                  <a:t>Percent Change in Shrub Continous Cover</a:t>
                </a:r>
              </a:p>
            </c:rich>
          </c:tx>
          <c:layout>
            <c:manualLayout>
              <c:xMode val="edge"/>
              <c:yMode val="edge"/>
              <c:x val="7.3481581134016514E-3"/>
              <c:y val="0.11149747900009599"/>
            </c:manualLayout>
          </c:layout>
          <c:overlay val="0"/>
        </c:title>
        <c:numFmt formatCode="General" sourceLinked="1"/>
        <c:majorTickMark val="out"/>
        <c:minorTickMark val="none"/>
        <c:tickLblPos val="nextTo"/>
        <c:txPr>
          <a:bodyPr/>
          <a:lstStyle/>
          <a:p>
            <a:pPr>
              <a:defRPr b="1"/>
            </a:pPr>
            <a:endParaRPr lang="en-US"/>
          </a:p>
        </c:txPr>
        <c:crossAx val="241919360"/>
        <c:crosses val="autoZero"/>
        <c:crossBetween val="between"/>
      </c:valAx>
    </c:plotArea>
    <c:legend>
      <c:legendPos val="r"/>
      <c:layout>
        <c:manualLayout>
          <c:xMode val="edge"/>
          <c:yMode val="edge"/>
          <c:x val="0.82711103820355814"/>
          <c:y val="0.33176971356841306"/>
          <c:w val="0.16953885972586799"/>
          <c:h val="0.14964372931644401"/>
        </c:manualLayout>
      </c:layout>
      <c:overlay val="0"/>
      <c:txPr>
        <a:bodyPr/>
        <a:lstStyle/>
        <a:p>
          <a:pPr>
            <a:defRPr sz="1800" b="1"/>
          </a:pPr>
          <a:endParaRPr lang="en-US"/>
        </a:p>
      </c:txPr>
    </c:legend>
    <c:plotVisOnly val="1"/>
    <c:dispBlanksAs val="gap"/>
    <c:showDLblsOverMax val="0"/>
  </c:chart>
  <c:spPr>
    <a:ln w="15875">
      <a:solidFill>
        <a:schemeClr val="tx1"/>
      </a:solid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latin typeface="Times New Roman" panose="02020603050405020304" pitchFamily="18" charset="0"/>
                <a:cs typeface="Times New Roman" panose="02020603050405020304" pitchFamily="18" charset="0"/>
              </a:defRPr>
            </a:pPr>
            <a:r>
              <a:rPr lang="en-US" sz="1600" dirty="0">
                <a:latin typeface="Times New Roman" panose="02020603050405020304" pitchFamily="18" charset="0"/>
                <a:cs typeface="Times New Roman" panose="02020603050405020304" pitchFamily="18" charset="0"/>
              </a:rPr>
              <a:t>Bare </a:t>
            </a:r>
            <a:r>
              <a:rPr lang="en-US" sz="1600" dirty="0" smtClean="0">
                <a:latin typeface="Times New Roman" panose="02020603050405020304" pitchFamily="18" charset="0"/>
                <a:cs typeface="Times New Roman" panose="02020603050405020304" pitchFamily="18" charset="0"/>
              </a:rPr>
              <a:t>Ground by Dominant Landcover</a:t>
            </a:r>
            <a:endParaRPr lang="en-US" sz="1600" dirty="0">
              <a:latin typeface="Times New Roman" panose="02020603050405020304" pitchFamily="18" charset="0"/>
              <a:cs typeface="Times New Roman" panose="02020603050405020304" pitchFamily="18" charset="0"/>
            </a:endParaRPr>
          </a:p>
        </c:rich>
      </c:tx>
      <c:overlay val="0"/>
    </c:title>
    <c:autoTitleDeleted val="0"/>
    <c:view3D>
      <c:rotX val="15"/>
      <c:rotY val="20"/>
      <c:rAngAx val="1"/>
    </c:view3D>
    <c:floor>
      <c:thickness val="0"/>
    </c:floor>
    <c:sideWall>
      <c:thickness val="0"/>
    </c:sideWall>
    <c:backWall>
      <c:thickness val="0"/>
    </c:backWall>
    <c:plotArea>
      <c:layout>
        <c:manualLayout>
          <c:layoutTarget val="inner"/>
          <c:xMode val="edge"/>
          <c:yMode val="edge"/>
          <c:x val="8.3105525270879749E-2"/>
          <c:y val="0.19451967089019506"/>
          <c:w val="0.78180866814725092"/>
          <c:h val="0.65833414054080419"/>
        </c:manualLayout>
      </c:layout>
      <c:bar3DChart>
        <c:barDir val="col"/>
        <c:grouping val="clustered"/>
        <c:varyColors val="0"/>
        <c:ser>
          <c:idx val="0"/>
          <c:order val="0"/>
          <c:tx>
            <c:strRef>
              <c:f>[rich_cc_diff.xlsx]bg_dll!$B$1</c:f>
              <c:strCache>
                <c:ptCount val="1"/>
                <c:pt idx="0">
                  <c:v>DLL</c:v>
                </c:pt>
              </c:strCache>
            </c:strRef>
          </c:tx>
          <c:spPr>
            <a:solidFill>
              <a:srgbClr val="00B050"/>
            </a:solidFill>
            <a:ln w="12700">
              <a:solidFill>
                <a:schemeClr val="tx1"/>
              </a:solidFill>
            </a:ln>
          </c:spPr>
          <c:invertIfNegative val="0"/>
          <c:cat>
            <c:strRef>
              <c:f>[rich_cc_diff.xlsx]bg_dll!$A$2:$A$4</c:f>
              <c:strCache>
                <c:ptCount val="3"/>
                <c:pt idx="0">
                  <c:v>Perennial Grass</c:v>
                </c:pt>
                <c:pt idx="1">
                  <c:v>Tall Sagebrush</c:v>
                </c:pt>
                <c:pt idx="2">
                  <c:v>Short Sagebrush</c:v>
                </c:pt>
              </c:strCache>
            </c:strRef>
          </c:cat>
          <c:val>
            <c:numRef>
              <c:f>[rich_cc_diff.xlsx]bg_dll!$B$2:$B$4</c:f>
              <c:numCache>
                <c:formatCode>0</c:formatCode>
                <c:ptCount val="3"/>
                <c:pt idx="0">
                  <c:v>33.497900000000001</c:v>
                </c:pt>
                <c:pt idx="1">
                  <c:v>25.173300000000001</c:v>
                </c:pt>
                <c:pt idx="2">
                  <c:v>28.275599999999997</c:v>
                </c:pt>
              </c:numCache>
            </c:numRef>
          </c:val>
        </c:ser>
        <c:ser>
          <c:idx val="1"/>
          <c:order val="1"/>
          <c:tx>
            <c:strRef>
              <c:f>[rich_cc_diff.xlsx]bg_dll!$C$1</c:f>
              <c:strCache>
                <c:ptCount val="1"/>
                <c:pt idx="0">
                  <c:v>3 Creeks</c:v>
                </c:pt>
              </c:strCache>
            </c:strRef>
          </c:tx>
          <c:spPr>
            <a:ln w="12700">
              <a:solidFill>
                <a:schemeClr val="tx1"/>
              </a:solidFill>
            </a:ln>
          </c:spPr>
          <c:invertIfNegative val="0"/>
          <c:cat>
            <c:strRef>
              <c:f>[rich_cc_diff.xlsx]bg_dll!$A$2:$A$4</c:f>
              <c:strCache>
                <c:ptCount val="3"/>
                <c:pt idx="0">
                  <c:v>Perennial Grass</c:v>
                </c:pt>
                <c:pt idx="1">
                  <c:v>Tall Sagebrush</c:v>
                </c:pt>
                <c:pt idx="2">
                  <c:v>Short Sagebrush</c:v>
                </c:pt>
              </c:strCache>
            </c:strRef>
          </c:cat>
          <c:val>
            <c:numRef>
              <c:f>[rich_cc_diff.xlsx]bg_dll!$C$2:$C$4</c:f>
              <c:numCache>
                <c:formatCode>0</c:formatCode>
                <c:ptCount val="3"/>
                <c:pt idx="0">
                  <c:v>41.636800000000001</c:v>
                </c:pt>
                <c:pt idx="1">
                  <c:v>32.181899999999999</c:v>
                </c:pt>
                <c:pt idx="2">
                  <c:v>48.811599999999999</c:v>
                </c:pt>
              </c:numCache>
            </c:numRef>
          </c:val>
        </c:ser>
        <c:dLbls>
          <c:showLegendKey val="0"/>
          <c:showVal val="0"/>
          <c:showCatName val="0"/>
          <c:showSerName val="0"/>
          <c:showPercent val="0"/>
          <c:showBubbleSize val="0"/>
        </c:dLbls>
        <c:gapWidth val="150"/>
        <c:shape val="box"/>
        <c:axId val="241913480"/>
        <c:axId val="241915832"/>
        <c:axId val="0"/>
      </c:bar3DChart>
      <c:catAx>
        <c:axId val="241913480"/>
        <c:scaling>
          <c:orientation val="minMax"/>
        </c:scaling>
        <c:delete val="0"/>
        <c:axPos val="b"/>
        <c:numFmt formatCode="General" sourceLinked="0"/>
        <c:majorTickMark val="out"/>
        <c:minorTickMark val="none"/>
        <c:tickLblPos val="nextTo"/>
        <c:txPr>
          <a:bodyPr/>
          <a:lstStyle/>
          <a:p>
            <a:pPr>
              <a:defRPr sz="1200" b="1">
                <a:latin typeface="Times New Roman" panose="02020603050405020304" pitchFamily="18" charset="0"/>
                <a:cs typeface="Times New Roman" panose="02020603050405020304" pitchFamily="18" charset="0"/>
              </a:defRPr>
            </a:pPr>
            <a:endParaRPr lang="en-US"/>
          </a:p>
        </c:txPr>
        <c:crossAx val="241915832"/>
        <c:crosses val="autoZero"/>
        <c:auto val="1"/>
        <c:lblAlgn val="ctr"/>
        <c:lblOffset val="100"/>
        <c:noMultiLvlLbl val="0"/>
      </c:catAx>
      <c:valAx>
        <c:axId val="241915832"/>
        <c:scaling>
          <c:orientation val="minMax"/>
        </c:scaling>
        <c:delete val="0"/>
        <c:axPos val="l"/>
        <c:majorGridlines/>
        <c:title>
          <c:tx>
            <c:rich>
              <a:bodyPr rot="-5400000" vert="horz"/>
              <a:lstStyle/>
              <a:p>
                <a:pPr>
                  <a:defRPr sz="1400">
                    <a:latin typeface="Times New Roman" pitchFamily="18" charset="0"/>
                    <a:cs typeface="Times New Roman" pitchFamily="18" charset="0"/>
                  </a:defRPr>
                </a:pPr>
                <a:r>
                  <a:rPr lang="en-US" sz="1400">
                    <a:latin typeface="Times New Roman" pitchFamily="18" charset="0"/>
                    <a:cs typeface="Times New Roman" pitchFamily="18" charset="0"/>
                  </a:rPr>
                  <a:t>Percent Cover</a:t>
                </a:r>
              </a:p>
            </c:rich>
          </c:tx>
          <c:layout>
            <c:manualLayout>
              <c:xMode val="edge"/>
              <c:yMode val="edge"/>
              <c:x val="2.7058118640708406E-2"/>
              <c:y val="0.31498434717484919"/>
            </c:manualLayout>
          </c:layout>
          <c:overlay val="0"/>
        </c:title>
        <c:numFmt formatCode="0" sourceLinked="1"/>
        <c:majorTickMark val="out"/>
        <c:minorTickMark val="none"/>
        <c:tickLblPos val="nextTo"/>
        <c:txPr>
          <a:bodyPr/>
          <a:lstStyle/>
          <a:p>
            <a:pPr>
              <a:defRPr sz="1200" b="1"/>
            </a:pPr>
            <a:endParaRPr lang="en-US"/>
          </a:p>
        </c:txPr>
        <c:crossAx val="241913480"/>
        <c:crosses val="autoZero"/>
        <c:crossBetween val="between"/>
      </c:valAx>
    </c:plotArea>
    <c:plotVisOnly val="1"/>
    <c:dispBlanksAs val="gap"/>
    <c:showDLblsOverMax val="0"/>
  </c:chart>
  <c:spPr>
    <a:ln w="15875">
      <a:solidFill>
        <a:schemeClr val="tx1"/>
      </a:solid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pPr>
            <a:r>
              <a:rPr lang="en-US" sz="1600" baseline="0" dirty="0" smtClean="0"/>
              <a:t>Average Continuous Cover</a:t>
            </a:r>
            <a:endParaRPr lang="en-US" sz="1600" dirty="0"/>
          </a:p>
        </c:rich>
      </c:tx>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1"/>
          <c:order val="0"/>
          <c:tx>
            <c:strRef>
              <c:f>[bg_sb_hl_comp.xlsx]Sheet1!$A$3</c:f>
              <c:strCache>
                <c:ptCount val="1"/>
                <c:pt idx="0">
                  <c:v>Dll</c:v>
                </c:pt>
              </c:strCache>
            </c:strRef>
          </c:tx>
          <c:spPr>
            <a:solidFill>
              <a:srgbClr val="00B050"/>
            </a:solidFill>
            <a:ln w="15875">
              <a:solidFill>
                <a:schemeClr val="tx1"/>
              </a:solidFill>
            </a:ln>
          </c:spPr>
          <c:invertIfNegative val="0"/>
          <c:cat>
            <c:strRef>
              <c:f>[bg_sb_hl_comp.xlsx]Sheet1!$B$1:$D$1</c:f>
              <c:strCache>
                <c:ptCount val="3"/>
                <c:pt idx="0">
                  <c:v>Bareground</c:v>
                </c:pt>
                <c:pt idx="1">
                  <c:v>Sagebrush</c:v>
                </c:pt>
                <c:pt idx="2">
                  <c:v>Herbaceous/Litter</c:v>
                </c:pt>
              </c:strCache>
            </c:strRef>
          </c:cat>
          <c:val>
            <c:numRef>
              <c:f>[bg_sb_hl_comp.xlsx]Sheet1!$B$3:$D$3</c:f>
              <c:numCache>
                <c:formatCode>General</c:formatCode>
                <c:ptCount val="3"/>
                <c:pt idx="0">
                  <c:v>11</c:v>
                </c:pt>
                <c:pt idx="1">
                  <c:v>28</c:v>
                </c:pt>
                <c:pt idx="2">
                  <c:v>61</c:v>
                </c:pt>
              </c:numCache>
            </c:numRef>
          </c:val>
        </c:ser>
        <c:ser>
          <c:idx val="0"/>
          <c:order val="1"/>
          <c:tx>
            <c:strRef>
              <c:f>[bg_sb_hl_comp.xlsx]Sheet1!$A$2</c:f>
              <c:strCache>
                <c:ptCount val="1"/>
                <c:pt idx="0">
                  <c:v>Three Creeks</c:v>
                </c:pt>
              </c:strCache>
            </c:strRef>
          </c:tx>
          <c:spPr>
            <a:solidFill>
              <a:schemeClr val="accent2"/>
            </a:solidFill>
            <a:ln w="12700">
              <a:solidFill>
                <a:schemeClr val="tx1"/>
              </a:solidFill>
            </a:ln>
          </c:spPr>
          <c:invertIfNegative val="0"/>
          <c:cat>
            <c:strRef>
              <c:f>[bg_sb_hl_comp.xlsx]Sheet1!$B$1:$D$1</c:f>
              <c:strCache>
                <c:ptCount val="3"/>
                <c:pt idx="0">
                  <c:v>Bareground</c:v>
                </c:pt>
                <c:pt idx="1">
                  <c:v>Sagebrush</c:v>
                </c:pt>
                <c:pt idx="2">
                  <c:v>Herbaceous/Litter</c:v>
                </c:pt>
              </c:strCache>
            </c:strRef>
          </c:cat>
          <c:val>
            <c:numRef>
              <c:f>[bg_sb_hl_comp.xlsx]Sheet1!$B$2:$D$2</c:f>
              <c:numCache>
                <c:formatCode>General</c:formatCode>
                <c:ptCount val="3"/>
                <c:pt idx="0">
                  <c:v>24</c:v>
                </c:pt>
                <c:pt idx="1">
                  <c:v>36</c:v>
                </c:pt>
                <c:pt idx="2">
                  <c:v>40</c:v>
                </c:pt>
              </c:numCache>
            </c:numRef>
          </c:val>
        </c:ser>
        <c:dLbls>
          <c:showLegendKey val="0"/>
          <c:showVal val="0"/>
          <c:showCatName val="0"/>
          <c:showSerName val="0"/>
          <c:showPercent val="0"/>
          <c:showBubbleSize val="0"/>
        </c:dLbls>
        <c:gapWidth val="150"/>
        <c:shape val="box"/>
        <c:axId val="241915440"/>
        <c:axId val="241916224"/>
        <c:axId val="0"/>
      </c:bar3DChart>
      <c:catAx>
        <c:axId val="241915440"/>
        <c:scaling>
          <c:orientation val="minMax"/>
        </c:scaling>
        <c:delete val="0"/>
        <c:axPos val="b"/>
        <c:numFmt formatCode="General" sourceLinked="0"/>
        <c:majorTickMark val="out"/>
        <c:minorTickMark val="none"/>
        <c:tickLblPos val="nextTo"/>
        <c:crossAx val="241916224"/>
        <c:crosses val="autoZero"/>
        <c:auto val="1"/>
        <c:lblAlgn val="ctr"/>
        <c:lblOffset val="100"/>
        <c:noMultiLvlLbl val="0"/>
      </c:catAx>
      <c:valAx>
        <c:axId val="241916224"/>
        <c:scaling>
          <c:orientation val="minMax"/>
        </c:scaling>
        <c:delete val="0"/>
        <c:axPos val="l"/>
        <c:majorGridlines/>
        <c:title>
          <c:tx>
            <c:rich>
              <a:bodyPr rot="-5400000" vert="horz"/>
              <a:lstStyle/>
              <a:p>
                <a:pPr>
                  <a:defRPr sz="1400"/>
                </a:pPr>
                <a:r>
                  <a:rPr lang="en-US" sz="1400"/>
                  <a:t>Average % Cover</a:t>
                </a:r>
              </a:p>
            </c:rich>
          </c:tx>
          <c:overlay val="0"/>
        </c:title>
        <c:numFmt formatCode="General" sourceLinked="1"/>
        <c:majorTickMark val="out"/>
        <c:minorTickMark val="none"/>
        <c:tickLblPos val="nextTo"/>
        <c:crossAx val="241915440"/>
        <c:crosses val="autoZero"/>
        <c:crossBetween val="between"/>
      </c:valAx>
    </c:plotArea>
    <c:plotVisOnly val="1"/>
    <c:dispBlanksAs val="gap"/>
    <c:showDLblsOverMax val="0"/>
  </c:chart>
  <c:spPr>
    <a:ln w="15875">
      <a:solidFill>
        <a:schemeClr val="tx1"/>
      </a:solidFill>
    </a:ln>
  </c:spPr>
  <c:txPr>
    <a:bodyPr/>
    <a:lstStyle/>
    <a:p>
      <a:pPr>
        <a:defRPr sz="1200">
          <a:latin typeface="Times New Roman" pitchFamily="18" charset="0"/>
          <a:cs typeface="Times New Roman" pitchFamily="18"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solidFill>
                <a:latin typeface="Arial" panose="020B0604020202020204" pitchFamily="34" charset="0"/>
                <a:ea typeface="+mn-ea"/>
                <a:cs typeface="Arial" panose="020B0604020202020204" pitchFamily="34" charset="0"/>
              </a:defRPr>
            </a:pPr>
            <a:r>
              <a:rPr lang="en-US" sz="1800" b="1">
                <a:solidFill>
                  <a:schemeClr val="tx1"/>
                </a:solidFill>
                <a:latin typeface="Arial" panose="020B0604020202020204" pitchFamily="34" charset="0"/>
                <a:cs typeface="Arial" panose="020B0604020202020204" pitchFamily="34" charset="0"/>
              </a:rPr>
              <a:t>Average Cover (Semi-Desert Loam)</a:t>
            </a:r>
          </a:p>
        </c:rich>
      </c:tx>
      <c:layout>
        <c:manualLayout>
          <c:xMode val="edge"/>
          <c:yMode val="edge"/>
          <c:x val="0.20547887396428388"/>
          <c:y val="2.3598739346770838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8.4329360792490191E-2"/>
          <c:y val="0.15853327815936041"/>
          <c:w val="0.9118377813849563"/>
          <c:h val="0.5397892683627985"/>
        </c:manualLayout>
      </c:layout>
      <c:bar3DChart>
        <c:barDir val="col"/>
        <c:grouping val="clustered"/>
        <c:varyColors val="0"/>
        <c:ser>
          <c:idx val="0"/>
          <c:order val="0"/>
          <c:tx>
            <c:strRef>
              <c:f>Sheet1!$A$2</c:f>
              <c:strCache>
                <c:ptCount val="1"/>
                <c:pt idx="0">
                  <c:v>DLL</c:v>
                </c:pt>
              </c:strCache>
            </c:strRef>
          </c:tx>
          <c:spPr>
            <a:solidFill>
              <a:srgbClr val="00B050"/>
            </a:solidFill>
            <a:ln w="15875">
              <a:solidFill>
                <a:schemeClr val="tx1"/>
              </a:solidFill>
            </a:ln>
            <a:effectLst/>
            <a:sp3d contourW="15875">
              <a:contourClr>
                <a:schemeClr val="tx1"/>
              </a:contourClr>
            </a:sp3d>
          </c:spPr>
          <c:invertIfNegative val="0"/>
          <c:cat>
            <c:strRef>
              <c:f>Sheet1!$B$1:$D$1</c:f>
              <c:strCache>
                <c:ptCount val="3"/>
                <c:pt idx="0">
                  <c:v>Bareground</c:v>
                </c:pt>
                <c:pt idx="1">
                  <c:v>Shrub</c:v>
                </c:pt>
                <c:pt idx="2">
                  <c:v>Herb/litter</c:v>
                </c:pt>
              </c:strCache>
            </c:strRef>
          </c:cat>
          <c:val>
            <c:numRef>
              <c:f>Sheet1!$B$2:$D$2</c:f>
              <c:numCache>
                <c:formatCode>0%</c:formatCode>
                <c:ptCount val="3"/>
                <c:pt idx="0">
                  <c:v>0.28000000000000008</c:v>
                </c:pt>
                <c:pt idx="1">
                  <c:v>0.11</c:v>
                </c:pt>
                <c:pt idx="2">
                  <c:v>0.6100000000000001</c:v>
                </c:pt>
              </c:numCache>
            </c:numRef>
          </c:val>
        </c:ser>
        <c:ser>
          <c:idx val="1"/>
          <c:order val="1"/>
          <c:tx>
            <c:strRef>
              <c:f>Sheet1!$A$3</c:f>
              <c:strCache>
                <c:ptCount val="1"/>
                <c:pt idx="0">
                  <c:v>Three Creeks</c:v>
                </c:pt>
              </c:strCache>
            </c:strRef>
          </c:tx>
          <c:spPr>
            <a:solidFill>
              <a:schemeClr val="accent2"/>
            </a:solidFill>
            <a:ln w="15875">
              <a:solidFill>
                <a:schemeClr val="tx1"/>
              </a:solidFill>
            </a:ln>
            <a:effectLst/>
            <a:sp3d contourW="15875">
              <a:contourClr>
                <a:schemeClr val="tx1"/>
              </a:contourClr>
            </a:sp3d>
          </c:spPr>
          <c:invertIfNegative val="0"/>
          <c:cat>
            <c:strRef>
              <c:f>Sheet1!$B$1:$D$1</c:f>
              <c:strCache>
                <c:ptCount val="3"/>
                <c:pt idx="0">
                  <c:v>Bareground</c:v>
                </c:pt>
                <c:pt idx="1">
                  <c:v>Shrub</c:v>
                </c:pt>
                <c:pt idx="2">
                  <c:v>Herb/litter</c:v>
                </c:pt>
              </c:strCache>
            </c:strRef>
          </c:cat>
          <c:val>
            <c:numRef>
              <c:f>Sheet1!$B$3:$D$3</c:f>
              <c:numCache>
                <c:formatCode>0%</c:formatCode>
                <c:ptCount val="3"/>
                <c:pt idx="0">
                  <c:v>0.36000000000000004</c:v>
                </c:pt>
                <c:pt idx="1">
                  <c:v>0.24000000000000002</c:v>
                </c:pt>
                <c:pt idx="2">
                  <c:v>0.4</c:v>
                </c:pt>
              </c:numCache>
            </c:numRef>
          </c:val>
        </c:ser>
        <c:dLbls>
          <c:showLegendKey val="0"/>
          <c:showVal val="0"/>
          <c:showCatName val="0"/>
          <c:showSerName val="0"/>
          <c:showPercent val="0"/>
          <c:showBubbleSize val="0"/>
        </c:dLbls>
        <c:gapWidth val="150"/>
        <c:shape val="box"/>
        <c:axId val="241918184"/>
        <c:axId val="241005376"/>
        <c:axId val="0"/>
      </c:bar3DChart>
      <c:catAx>
        <c:axId val="24191818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241005376"/>
        <c:crosses val="autoZero"/>
        <c:auto val="1"/>
        <c:lblAlgn val="ctr"/>
        <c:lblOffset val="100"/>
        <c:noMultiLvlLbl val="0"/>
      </c:catAx>
      <c:valAx>
        <c:axId val="241005376"/>
        <c:scaling>
          <c:orientation val="minMax"/>
          <c:max val="0.6000000000000002"/>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41918184"/>
        <c:crosses val="autoZero"/>
        <c:crossBetween val="between"/>
        <c:majorUnit val="0.1"/>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w="15875">
      <a:solidFill>
        <a:schemeClr val="tx1"/>
      </a:solid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en-US" sz="1600" b="1"/>
              <a:t>Percent of Streams in PFC Rating</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169898263938996"/>
          <c:y val="0.15423748209656829"/>
          <c:w val="0.86142567686787797"/>
          <c:h val="0.63837268549922999"/>
        </c:manualLayout>
      </c:layout>
      <c:bar3DChart>
        <c:barDir val="col"/>
        <c:grouping val="clustered"/>
        <c:varyColors val="0"/>
        <c:ser>
          <c:idx val="0"/>
          <c:order val="0"/>
          <c:tx>
            <c:strRef>
              <c:f>Sheet1!$A$17</c:f>
              <c:strCache>
                <c:ptCount val="1"/>
                <c:pt idx="0">
                  <c:v>DLL</c:v>
                </c:pt>
              </c:strCache>
            </c:strRef>
          </c:tx>
          <c:spPr>
            <a:solidFill>
              <a:srgbClr val="00B050"/>
            </a:solidFill>
            <a:ln w="12700">
              <a:solidFill>
                <a:schemeClr val="tx1"/>
              </a:solidFill>
            </a:ln>
            <a:effectLst/>
            <a:sp3d contourW="12700">
              <a:contourClr>
                <a:schemeClr val="tx1"/>
              </a:contourClr>
            </a:sp3d>
          </c:spPr>
          <c:invertIfNegative val="0"/>
          <c:cat>
            <c:strRef>
              <c:f>Sheet1!$B$16:$D$16</c:f>
              <c:strCache>
                <c:ptCount val="3"/>
                <c:pt idx="0">
                  <c:v>NF</c:v>
                </c:pt>
                <c:pt idx="1">
                  <c:v>FAR</c:v>
                </c:pt>
                <c:pt idx="2">
                  <c:v>PFC</c:v>
                </c:pt>
              </c:strCache>
            </c:strRef>
          </c:cat>
          <c:val>
            <c:numRef>
              <c:f>Sheet1!$B$17:$D$17</c:f>
              <c:numCache>
                <c:formatCode>0%</c:formatCode>
                <c:ptCount val="3"/>
                <c:pt idx="0">
                  <c:v>0.16386554621848737</c:v>
                </c:pt>
                <c:pt idx="1">
                  <c:v>0.24789915966386558</c:v>
                </c:pt>
                <c:pt idx="2">
                  <c:v>0.58823529411764697</c:v>
                </c:pt>
              </c:numCache>
            </c:numRef>
          </c:val>
        </c:ser>
        <c:ser>
          <c:idx val="1"/>
          <c:order val="1"/>
          <c:tx>
            <c:strRef>
              <c:f>Sheet1!$A$18</c:f>
              <c:strCache>
                <c:ptCount val="1"/>
                <c:pt idx="0">
                  <c:v>Three Creeks</c:v>
                </c:pt>
              </c:strCache>
            </c:strRef>
          </c:tx>
          <c:spPr>
            <a:solidFill>
              <a:schemeClr val="accent2"/>
            </a:solidFill>
            <a:ln w="12700">
              <a:solidFill>
                <a:schemeClr val="tx1"/>
              </a:solidFill>
            </a:ln>
            <a:effectLst/>
            <a:sp3d contourW="12700">
              <a:contourClr>
                <a:schemeClr val="tx1"/>
              </a:contourClr>
            </a:sp3d>
          </c:spPr>
          <c:invertIfNegative val="0"/>
          <c:cat>
            <c:strRef>
              <c:f>Sheet1!$B$16:$D$16</c:f>
              <c:strCache>
                <c:ptCount val="3"/>
                <c:pt idx="0">
                  <c:v>NF</c:v>
                </c:pt>
                <c:pt idx="1">
                  <c:v>FAR</c:v>
                </c:pt>
                <c:pt idx="2">
                  <c:v>PFC</c:v>
                </c:pt>
              </c:strCache>
            </c:strRef>
          </c:cat>
          <c:val>
            <c:numRef>
              <c:f>Sheet1!$B$18:$D$18</c:f>
              <c:numCache>
                <c:formatCode>0%</c:formatCode>
                <c:ptCount val="3"/>
                <c:pt idx="0">
                  <c:v>0.65917022101589773</c:v>
                </c:pt>
                <c:pt idx="1">
                  <c:v>8.452888716556807E-2</c:v>
                </c:pt>
                <c:pt idx="2">
                  <c:v>0.25630089181853438</c:v>
                </c:pt>
              </c:numCache>
            </c:numRef>
          </c:val>
        </c:ser>
        <c:dLbls>
          <c:showLegendKey val="0"/>
          <c:showVal val="0"/>
          <c:showCatName val="0"/>
          <c:showSerName val="0"/>
          <c:showPercent val="0"/>
          <c:showBubbleSize val="0"/>
        </c:dLbls>
        <c:gapWidth val="150"/>
        <c:shape val="box"/>
        <c:axId val="241001456"/>
        <c:axId val="241002240"/>
        <c:axId val="0"/>
      </c:bar3DChart>
      <c:catAx>
        <c:axId val="24100145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241002240"/>
        <c:crosses val="autoZero"/>
        <c:auto val="1"/>
        <c:lblAlgn val="ctr"/>
        <c:lblOffset val="100"/>
        <c:noMultiLvlLbl val="0"/>
      </c:catAx>
      <c:valAx>
        <c:axId val="2410022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241001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15875">
      <a:solidFill>
        <a:schemeClr val="tx1"/>
      </a:solidFill>
    </a:ln>
    <a:effectLst/>
  </c:spPr>
  <c:txPr>
    <a:bodyPr/>
    <a:lstStyle/>
    <a:p>
      <a:pPr>
        <a:defRPr>
          <a:solidFill>
            <a:schemeClr val="tx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Percent Riparian Vegetation within the PRA (By Allotment)</a:t>
            </a:r>
          </a:p>
        </c:rich>
      </c:tx>
      <c:overlay val="0"/>
    </c:title>
    <c:autoTitleDeleted val="0"/>
    <c:view3D>
      <c:rotX val="15"/>
      <c:rotY val="20"/>
      <c:rAngAx val="1"/>
    </c:view3D>
    <c:floor>
      <c:thickness val="0"/>
    </c:floor>
    <c:sideWall>
      <c:thickness val="0"/>
    </c:sideWall>
    <c:backWall>
      <c:thickness val="0"/>
    </c:backWall>
    <c:plotArea>
      <c:layout>
        <c:manualLayout>
          <c:layoutTarget val="inner"/>
          <c:xMode val="edge"/>
          <c:yMode val="edge"/>
          <c:x val="0.16646375933777499"/>
          <c:y val="0.12970738751798305"/>
          <c:w val="0.724659129147318"/>
          <c:h val="0.64079442998495495"/>
        </c:manualLayout>
      </c:layout>
      <c:bar3DChart>
        <c:barDir val="col"/>
        <c:grouping val="clustered"/>
        <c:varyColors val="0"/>
        <c:ser>
          <c:idx val="0"/>
          <c:order val="0"/>
          <c:tx>
            <c:strRef>
              <c:f>[rip_veg_analysis_report_graphs.xlsx]rip_veg!$P$15</c:f>
              <c:strCache>
                <c:ptCount val="1"/>
                <c:pt idx="0">
                  <c:v>1976</c:v>
                </c:pt>
              </c:strCache>
            </c:strRef>
          </c:tx>
          <c:spPr>
            <a:solidFill>
              <a:srgbClr val="F5F509"/>
            </a:solidFill>
            <a:ln w="12700">
              <a:solidFill>
                <a:schemeClr val="tx1"/>
              </a:solidFill>
            </a:ln>
          </c:spPr>
          <c:invertIfNegative val="0"/>
          <c:cat>
            <c:strRef>
              <c:f>[rip_veg_analysis_report_graphs.xlsx]rip_veg!$O$16:$O$20</c:f>
              <c:strCache>
                <c:ptCount val="5"/>
                <c:pt idx="0">
                  <c:v>Big Creek</c:v>
                </c:pt>
                <c:pt idx="1">
                  <c:v>New Canyon</c:v>
                </c:pt>
                <c:pt idx="2">
                  <c:v>Sage Creek</c:v>
                </c:pt>
                <c:pt idx="3">
                  <c:v>Exclosures</c:v>
                </c:pt>
                <c:pt idx="4">
                  <c:v>DLL</c:v>
                </c:pt>
              </c:strCache>
            </c:strRef>
          </c:cat>
          <c:val>
            <c:numRef>
              <c:f>[rip_veg_analysis_report_graphs.xlsx]rip_veg!$P$16:$P$20</c:f>
              <c:numCache>
                <c:formatCode>0%</c:formatCode>
                <c:ptCount val="5"/>
                <c:pt idx="1">
                  <c:v>8.1306561852801107E-2</c:v>
                </c:pt>
                <c:pt idx="2">
                  <c:v>6.5915002004737502E-2</c:v>
                </c:pt>
                <c:pt idx="3">
                  <c:v>0.18686213721698602</c:v>
                </c:pt>
                <c:pt idx="4">
                  <c:v>0.187351584614045</c:v>
                </c:pt>
              </c:numCache>
            </c:numRef>
          </c:val>
        </c:ser>
        <c:ser>
          <c:idx val="1"/>
          <c:order val="1"/>
          <c:tx>
            <c:strRef>
              <c:f>[rip_veg_analysis_report_graphs.xlsx]rip_veg!$Q$15</c:f>
              <c:strCache>
                <c:ptCount val="1"/>
                <c:pt idx="0">
                  <c:v>2006</c:v>
                </c:pt>
              </c:strCache>
            </c:strRef>
          </c:tx>
          <c:spPr>
            <a:ln w="12700">
              <a:solidFill>
                <a:schemeClr val="tx1"/>
              </a:solidFill>
            </a:ln>
          </c:spPr>
          <c:invertIfNegative val="0"/>
          <c:cat>
            <c:strRef>
              <c:f>[rip_veg_analysis_report_graphs.xlsx]rip_veg!$O$16:$O$20</c:f>
              <c:strCache>
                <c:ptCount val="5"/>
                <c:pt idx="0">
                  <c:v>Big Creek</c:v>
                </c:pt>
                <c:pt idx="1">
                  <c:v>New Canyon</c:v>
                </c:pt>
                <c:pt idx="2">
                  <c:v>Sage Creek</c:v>
                </c:pt>
                <c:pt idx="3">
                  <c:v>Exclosures</c:v>
                </c:pt>
                <c:pt idx="4">
                  <c:v>DLL</c:v>
                </c:pt>
              </c:strCache>
            </c:strRef>
          </c:cat>
          <c:val>
            <c:numRef>
              <c:f>[rip_veg_analysis_report_graphs.xlsx]rip_veg!$Q$16:$Q$20</c:f>
              <c:numCache>
                <c:formatCode>0%</c:formatCode>
                <c:ptCount val="5"/>
                <c:pt idx="0">
                  <c:v>0.5583437</c:v>
                </c:pt>
                <c:pt idx="1">
                  <c:v>0.14430786666666701</c:v>
                </c:pt>
                <c:pt idx="2">
                  <c:v>9.1629935000000023E-2</c:v>
                </c:pt>
                <c:pt idx="3">
                  <c:v>0.35308142857142799</c:v>
                </c:pt>
                <c:pt idx="4">
                  <c:v>0.4679383740000001</c:v>
                </c:pt>
              </c:numCache>
            </c:numRef>
          </c:val>
        </c:ser>
        <c:ser>
          <c:idx val="2"/>
          <c:order val="2"/>
          <c:tx>
            <c:strRef>
              <c:f>[rip_veg_analysis_report_graphs.xlsx]rip_veg!$R$15</c:f>
              <c:strCache>
                <c:ptCount val="1"/>
                <c:pt idx="0">
                  <c:v>2009</c:v>
                </c:pt>
              </c:strCache>
            </c:strRef>
          </c:tx>
          <c:spPr>
            <a:solidFill>
              <a:srgbClr val="00B050"/>
            </a:solidFill>
            <a:ln w="12700">
              <a:solidFill>
                <a:schemeClr val="tx1"/>
              </a:solidFill>
            </a:ln>
          </c:spPr>
          <c:invertIfNegative val="0"/>
          <c:cat>
            <c:strRef>
              <c:f>[rip_veg_analysis_report_graphs.xlsx]rip_veg!$O$16:$O$20</c:f>
              <c:strCache>
                <c:ptCount val="5"/>
                <c:pt idx="0">
                  <c:v>Big Creek</c:v>
                </c:pt>
                <c:pt idx="1">
                  <c:v>New Canyon</c:v>
                </c:pt>
                <c:pt idx="2">
                  <c:v>Sage Creek</c:v>
                </c:pt>
                <c:pt idx="3">
                  <c:v>Exclosures</c:v>
                </c:pt>
                <c:pt idx="4">
                  <c:v>DLL</c:v>
                </c:pt>
              </c:strCache>
            </c:strRef>
          </c:cat>
          <c:val>
            <c:numRef>
              <c:f>[rip_veg_analysis_report_graphs.xlsx]rip_veg!$R$16:$R$20</c:f>
              <c:numCache>
                <c:formatCode>0%</c:formatCode>
                <c:ptCount val="5"/>
                <c:pt idx="0">
                  <c:v>0.55016619999999994</c:v>
                </c:pt>
                <c:pt idx="1">
                  <c:v>9.4843826833333283E-2</c:v>
                </c:pt>
                <c:pt idx="2">
                  <c:v>8.7193350000000003E-2</c:v>
                </c:pt>
                <c:pt idx="3">
                  <c:v>0.26340427142857098</c:v>
                </c:pt>
                <c:pt idx="4">
                  <c:v>0.58071776090909089</c:v>
                </c:pt>
              </c:numCache>
            </c:numRef>
          </c:val>
        </c:ser>
        <c:dLbls>
          <c:showLegendKey val="0"/>
          <c:showVal val="0"/>
          <c:showCatName val="0"/>
          <c:showSerName val="0"/>
          <c:showPercent val="0"/>
          <c:showBubbleSize val="0"/>
        </c:dLbls>
        <c:gapWidth val="150"/>
        <c:shape val="box"/>
        <c:axId val="241003024"/>
        <c:axId val="241003416"/>
        <c:axId val="0"/>
      </c:bar3DChart>
      <c:catAx>
        <c:axId val="241003024"/>
        <c:scaling>
          <c:orientation val="minMax"/>
        </c:scaling>
        <c:delete val="0"/>
        <c:axPos val="b"/>
        <c:title>
          <c:tx>
            <c:rich>
              <a:bodyPr/>
              <a:lstStyle/>
              <a:p>
                <a:pPr>
                  <a:defRPr sz="1400"/>
                </a:pPr>
                <a:r>
                  <a:rPr lang="en-US" sz="1400"/>
                  <a:t>Allotments</a:t>
                </a:r>
              </a:p>
            </c:rich>
          </c:tx>
          <c:overlay val="0"/>
        </c:title>
        <c:numFmt formatCode="General" sourceLinked="0"/>
        <c:majorTickMark val="out"/>
        <c:minorTickMark val="none"/>
        <c:tickLblPos val="nextTo"/>
        <c:crossAx val="241003416"/>
        <c:crosses val="autoZero"/>
        <c:auto val="1"/>
        <c:lblAlgn val="ctr"/>
        <c:lblOffset val="100"/>
        <c:noMultiLvlLbl val="0"/>
      </c:catAx>
      <c:valAx>
        <c:axId val="241003416"/>
        <c:scaling>
          <c:orientation val="minMax"/>
        </c:scaling>
        <c:delete val="0"/>
        <c:axPos val="l"/>
        <c:majorGridlines/>
        <c:title>
          <c:tx>
            <c:rich>
              <a:bodyPr rot="-5400000" vert="horz"/>
              <a:lstStyle/>
              <a:p>
                <a:pPr>
                  <a:defRPr sz="1400"/>
                </a:pPr>
                <a:r>
                  <a:rPr lang="en-US" sz="1400"/>
                  <a:t>Percent Riparian Vegetation within the PRA</a:t>
                </a:r>
              </a:p>
            </c:rich>
          </c:tx>
          <c:layout>
            <c:manualLayout>
              <c:xMode val="edge"/>
              <c:yMode val="edge"/>
              <c:x val="1.9856329647435608E-2"/>
              <c:y val="0.10402321477056702"/>
            </c:manualLayout>
          </c:layout>
          <c:overlay val="0"/>
        </c:title>
        <c:numFmt formatCode="0%" sourceLinked="1"/>
        <c:majorTickMark val="out"/>
        <c:minorTickMark val="none"/>
        <c:tickLblPos val="nextTo"/>
        <c:crossAx val="241003024"/>
        <c:crosses val="autoZero"/>
        <c:crossBetween val="between"/>
      </c:valAx>
    </c:plotArea>
    <c:legend>
      <c:legendPos val="r"/>
      <c:overlay val="0"/>
      <c:txPr>
        <a:bodyPr/>
        <a:lstStyle/>
        <a:p>
          <a:pPr>
            <a:defRPr sz="1400" b="1"/>
          </a:pPr>
          <a:endParaRPr lang="en-US"/>
        </a:p>
      </c:txPr>
    </c:legend>
    <c:plotVisOnly val="1"/>
    <c:dispBlanksAs val="gap"/>
    <c:showDLblsOverMax val="0"/>
  </c:chart>
  <c:spPr>
    <a:ln w="15875">
      <a:solidFill>
        <a:schemeClr val="tx1"/>
      </a:solidFill>
    </a:ln>
  </c:spPr>
  <c:txPr>
    <a:bodyPr/>
    <a:lstStyle/>
    <a:p>
      <a:pPr>
        <a:defRPr sz="1200">
          <a:latin typeface="Times New Roman" pitchFamily="18" charset="0"/>
          <a:cs typeface="Times New Roman" pitchFamily="18" charset="0"/>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E8A807A-DAEC-2546-B11D-9B8089CB6C13}" type="datetimeFigureOut">
              <a:rPr lang="en-US" smtClean="0"/>
              <a:pPr/>
              <a:t>6/17/2014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43E5A13-C075-6D4D-99B5-E682C26B5B3E}" type="slidenum">
              <a:rPr lang="en-US" smtClean="0"/>
              <a:pPr/>
              <a:t>‹#›</a:t>
            </a:fld>
            <a:endParaRPr lang="en-US"/>
          </a:p>
        </p:txBody>
      </p:sp>
    </p:spTree>
    <p:extLst>
      <p:ext uri="{BB962C8B-B14F-4D97-AF65-F5344CB8AC3E}">
        <p14:creationId xmlns:p14="http://schemas.microsoft.com/office/powerpoint/2010/main" val="415597078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C43E5A13-C075-6D4D-99B5-E682C26B5B3E}" type="slidenum">
              <a:rPr lang="en-US" smtClean="0"/>
              <a:pPr/>
              <a:t>1</a:t>
            </a:fld>
            <a:endParaRPr lang="en-US"/>
          </a:p>
        </p:txBody>
      </p:sp>
    </p:spTree>
    <p:extLst>
      <p:ext uri="{BB962C8B-B14F-4D97-AF65-F5344CB8AC3E}">
        <p14:creationId xmlns:p14="http://schemas.microsoft.com/office/powerpoint/2010/main" val="27368336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3E5A13-C075-6D4D-99B5-E682C26B5B3E}" type="slidenum">
              <a:rPr lang="en-US" smtClean="0"/>
              <a:pPr/>
              <a:t>12</a:t>
            </a:fld>
            <a:endParaRPr lang="en-US"/>
          </a:p>
        </p:txBody>
      </p:sp>
    </p:spTree>
    <p:extLst>
      <p:ext uri="{BB962C8B-B14F-4D97-AF65-F5344CB8AC3E}">
        <p14:creationId xmlns:p14="http://schemas.microsoft.com/office/powerpoint/2010/main" val="5538979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Whether water is tending to go in the ground or over the ground determines it’s utility. When it go into the ground it supports plant growth, become purified and is more slowly released and /or goes into deep aquifers</a:t>
            </a:r>
            <a:r>
              <a:rPr lang="en-US" baseline="0" dirty="0" smtClean="0"/>
              <a:t> (as a deposit). Amount of bare ground not only has a huge effect on plant production for livestock and wildlife but it effects society and industry. For instant; it will effect whether a reservoir has blue or brown water, trout of trash fish, how long the reservoir lasts, how efficient power is generated and need for water treatment and supply</a:t>
            </a:r>
            <a:endParaRPr lang="en-US" dirty="0"/>
          </a:p>
        </p:txBody>
      </p:sp>
      <p:sp>
        <p:nvSpPr>
          <p:cNvPr id="4" name="Slide Number Placeholder 3"/>
          <p:cNvSpPr>
            <a:spLocks noGrp="1"/>
          </p:cNvSpPr>
          <p:nvPr>
            <p:ph type="sldNum" sz="quarter" idx="10"/>
          </p:nvPr>
        </p:nvSpPr>
        <p:spPr/>
        <p:txBody>
          <a:bodyPr/>
          <a:lstStyle/>
          <a:p>
            <a:pPr>
              <a:defRPr/>
            </a:pPr>
            <a:fld id="{C1CB59A2-C146-413F-B3AA-1B2604F6D203}" type="slidenum">
              <a:rPr lang="en-US" smtClean="0"/>
              <a:pPr>
                <a:defRPr/>
              </a:pPr>
              <a:t>13</a:t>
            </a:fld>
            <a:endParaRPr lang="en-US"/>
          </a:p>
        </p:txBody>
      </p:sp>
    </p:spTree>
    <p:extLst>
      <p:ext uri="{BB962C8B-B14F-4D97-AF65-F5344CB8AC3E}">
        <p14:creationId xmlns:p14="http://schemas.microsoft.com/office/powerpoint/2010/main" val="28764553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1CB59A2-C146-413F-B3AA-1B2604F6D203}" type="slidenum">
              <a:rPr lang="en-US" smtClean="0"/>
              <a:pPr>
                <a:defRPr/>
              </a:pPr>
              <a:t>14</a:t>
            </a:fld>
            <a:endParaRPr lang="en-US"/>
          </a:p>
        </p:txBody>
      </p:sp>
    </p:spTree>
    <p:extLst>
      <p:ext uri="{BB962C8B-B14F-4D97-AF65-F5344CB8AC3E}">
        <p14:creationId xmlns:p14="http://schemas.microsoft.com/office/powerpoint/2010/main" val="1677326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1CB59A2-C146-413F-B3AA-1B2604F6D203}" type="slidenum">
              <a:rPr lang="en-US" smtClean="0"/>
              <a:pPr>
                <a:defRPr/>
              </a:pPr>
              <a:t>15</a:t>
            </a:fld>
            <a:endParaRPr lang="en-US"/>
          </a:p>
        </p:txBody>
      </p:sp>
    </p:spTree>
    <p:extLst>
      <p:ext uri="{BB962C8B-B14F-4D97-AF65-F5344CB8AC3E}">
        <p14:creationId xmlns:p14="http://schemas.microsoft.com/office/powerpoint/2010/main" val="6092633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TextEdit="1"/>
          </p:cNvSpPr>
          <p:nvPr>
            <p:ph type="sldImg"/>
          </p:nvPr>
        </p:nvSpPr>
        <p:spPr bwMode="auto">
          <a:noFill/>
          <a:ln>
            <a:solidFill>
              <a:srgbClr val="000000"/>
            </a:solidFill>
            <a:miter lim="800000"/>
            <a:headEnd/>
            <a:tailEnd/>
          </a:ln>
        </p:spPr>
      </p:sp>
      <p:sp>
        <p:nvSpPr>
          <p:cNvPr id="150531" name="Rectangle 3"/>
          <p:cNvSpPr>
            <a:spLocks noGrp="1"/>
          </p:cNvSpPr>
          <p:nvPr>
            <p:ph type="body" idx="1"/>
          </p:nvPr>
        </p:nvSpPr>
        <p:spPr bwMode="auto">
          <a:noFill/>
        </p:spPr>
        <p:txBody>
          <a:bodyPr wrap="square" numCol="1" anchor="t" anchorCtr="0" compatLnSpc="1">
            <a:prstTxWarp prst="textNoShape">
              <a:avLst/>
            </a:prstTxWarp>
          </a:bodyPr>
          <a:lstStyle/>
          <a:p>
            <a:pPr defTabSz="914318">
              <a:defRPr/>
            </a:pPr>
            <a:r>
              <a:rPr lang="en-US" dirty="0"/>
              <a:t>6x 7 M 18mil bits</a:t>
            </a:r>
          </a:p>
          <a:p>
            <a:endParaRPr lang="en-US" dirty="0" smtClean="0"/>
          </a:p>
        </p:txBody>
      </p:sp>
    </p:spTree>
    <p:extLst>
      <p:ext uri="{BB962C8B-B14F-4D97-AF65-F5344CB8AC3E}">
        <p14:creationId xmlns:p14="http://schemas.microsoft.com/office/powerpoint/2010/main" val="1855811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1CB59A2-C146-413F-B3AA-1B2604F6D203}" type="slidenum">
              <a:rPr lang="en-US" smtClean="0"/>
              <a:pPr>
                <a:defRPr/>
              </a:pPr>
              <a:t>17</a:t>
            </a:fld>
            <a:endParaRPr lang="en-US"/>
          </a:p>
        </p:txBody>
      </p:sp>
    </p:spTree>
    <p:extLst>
      <p:ext uri="{BB962C8B-B14F-4D97-AF65-F5344CB8AC3E}">
        <p14:creationId xmlns:p14="http://schemas.microsoft.com/office/powerpoint/2010/main" val="4356450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noTextEdit="1"/>
          </p:cNvSpPr>
          <p:nvPr>
            <p:ph type="sldImg"/>
          </p:nvPr>
        </p:nvSpPr>
        <p:spPr bwMode="auto">
          <a:noFill/>
          <a:ln>
            <a:solidFill>
              <a:srgbClr val="000000"/>
            </a:solidFill>
            <a:miter lim="800000"/>
            <a:headEnd/>
            <a:tailEnd/>
          </a:ln>
        </p:spPr>
      </p:sp>
      <p:sp>
        <p:nvSpPr>
          <p:cNvPr id="158723" name="Rectangle 3"/>
          <p:cNvSpPr>
            <a:spLocks noGrp="1"/>
          </p:cNvSpPr>
          <p:nvPr>
            <p:ph type="body" idx="1"/>
          </p:nvPr>
        </p:nvSpPr>
        <p:spPr bwMode="auto">
          <a:noFill/>
        </p:spPr>
        <p:txBody>
          <a:bodyPr wrap="square" numCol="1" anchor="t" anchorCtr="0" compatLnSpc="1">
            <a:prstTxWarp prst="textNoShape">
              <a:avLst/>
            </a:prstTxWarp>
          </a:bodyPr>
          <a:lstStyle/>
          <a:p>
            <a:r>
              <a:rPr lang="en-US" dirty="0" smtClean="0"/>
              <a:t>Continuous</a:t>
            </a:r>
            <a:r>
              <a:rPr lang="en-US" baseline="0" dirty="0" smtClean="0"/>
              <a:t> cover mapping results in every 1 meter square across the landscape have a percent cover value of </a:t>
            </a:r>
            <a:r>
              <a:rPr lang="en-US" baseline="0" dirty="0" err="1" smtClean="0"/>
              <a:t>bg</a:t>
            </a:r>
            <a:r>
              <a:rPr lang="en-US" baseline="0" dirty="0" smtClean="0"/>
              <a:t>, litter, shrub, and herbaceous</a:t>
            </a:r>
            <a:endParaRPr lang="en-US" dirty="0" smtClean="0"/>
          </a:p>
        </p:txBody>
      </p:sp>
    </p:spTree>
    <p:extLst>
      <p:ext uri="{BB962C8B-B14F-4D97-AF65-F5344CB8AC3E}">
        <p14:creationId xmlns:p14="http://schemas.microsoft.com/office/powerpoint/2010/main" val="10150938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1CB59A2-C146-413F-B3AA-1B2604F6D203}" type="slidenum">
              <a:rPr lang="en-US" smtClean="0"/>
              <a:pPr>
                <a:defRPr/>
              </a:pPr>
              <a:t>20</a:t>
            </a:fld>
            <a:endParaRPr lang="en-US"/>
          </a:p>
        </p:txBody>
      </p:sp>
    </p:spTree>
    <p:extLst>
      <p:ext uri="{BB962C8B-B14F-4D97-AF65-F5344CB8AC3E}">
        <p14:creationId xmlns:p14="http://schemas.microsoft.com/office/powerpoint/2010/main" val="14266981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1CB59A2-C146-413F-B3AA-1B2604F6D203}" type="slidenum">
              <a:rPr lang="en-US" smtClean="0"/>
              <a:pPr>
                <a:defRPr/>
              </a:pPr>
              <a:t>22</a:t>
            </a:fld>
            <a:endParaRPr lang="en-US"/>
          </a:p>
        </p:txBody>
      </p:sp>
    </p:spTree>
    <p:extLst>
      <p:ext uri="{BB962C8B-B14F-4D97-AF65-F5344CB8AC3E}">
        <p14:creationId xmlns:p14="http://schemas.microsoft.com/office/powerpoint/2010/main" val="21348468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877DAC3-587E-484F-A701-816775A502CE}" type="slidenum">
              <a:rPr lang="en-US"/>
              <a:pPr eaLnBrk="1" hangingPunct="1"/>
              <a:t>23</a:t>
            </a:fld>
            <a:endParaRPr lang="en-US"/>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438676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TextEdit="1"/>
          </p:cNvSpPr>
          <p:nvPr>
            <p:ph type="sldImg"/>
          </p:nvPr>
        </p:nvSpPr>
        <p:spPr bwMode="auto">
          <a:noFill/>
          <a:ln>
            <a:solidFill>
              <a:srgbClr val="000000"/>
            </a:solidFill>
            <a:miter lim="800000"/>
            <a:headEnd/>
            <a:tailEnd/>
          </a:ln>
        </p:spPr>
      </p:sp>
      <p:sp>
        <p:nvSpPr>
          <p:cNvPr id="2457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t>Historical rangeland monitoring methods take a few detailed samples in a landscape. This can not overcome spatial and temporal variation to see the big picture</a:t>
            </a:r>
          </a:p>
          <a:p>
            <a:pPr eaLnBrk="1" hangingPunct="1"/>
            <a:r>
              <a:rPr lang="en-US" dirty="0" smtClean="0"/>
              <a:t>These samples have a lot of detailed measurements on these few sites but these samples can’t be extrapolated to the surrounding landscape.  </a:t>
            </a:r>
          </a:p>
        </p:txBody>
      </p:sp>
    </p:spTree>
    <p:extLst>
      <p:ext uri="{BB962C8B-B14F-4D97-AF65-F5344CB8AC3E}">
        <p14:creationId xmlns:p14="http://schemas.microsoft.com/office/powerpoint/2010/main" val="10994148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(10/11/13 09:02) -----</a:t>
            </a:r>
          </a:p>
          <a:p>
            <a:r>
              <a:rPr lang="en-US"/>
              <a:t>Within the sage-grouse habitat (perrenial grass, Tall (deep soils) and Short (shallow soils) </a:t>
            </a:r>
          </a:p>
          <a:p>
            <a:r>
              <a:rPr lang="en-US"/>
              <a:t>Analyzed the amount of bare ground, which a key functional component of rangeland</a:t>
            </a:r>
          </a:p>
        </p:txBody>
      </p:sp>
      <p:sp>
        <p:nvSpPr>
          <p:cNvPr id="4" name="Slide Number Placeholder 3"/>
          <p:cNvSpPr>
            <a:spLocks noGrp="1"/>
          </p:cNvSpPr>
          <p:nvPr>
            <p:ph type="sldNum" sz="quarter" idx="10"/>
          </p:nvPr>
        </p:nvSpPr>
        <p:spPr/>
        <p:txBody>
          <a:bodyPr/>
          <a:lstStyle/>
          <a:p>
            <a:fld id="{C43E5A13-C075-6D4D-99B5-E682C26B5B3E}" type="slidenum">
              <a:rPr lang="en-US" smtClean="0"/>
              <a:pPr/>
              <a:t>28</a:t>
            </a:fld>
            <a:endParaRPr lang="en-US"/>
          </a:p>
        </p:txBody>
      </p:sp>
    </p:spTree>
    <p:extLst>
      <p:ext uri="{BB962C8B-B14F-4D97-AF65-F5344CB8AC3E}">
        <p14:creationId xmlns:p14="http://schemas.microsoft.com/office/powerpoint/2010/main" val="2093696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Meeting Notes (10/11/13 09:02) -----</a:t>
            </a:r>
          </a:p>
          <a:p>
            <a:r>
              <a:rPr lang="en-US" dirty="0"/>
              <a:t>To make the comparison of site better we compared the soil site that both had a lot of . </a:t>
            </a:r>
          </a:p>
          <a:p>
            <a:endParaRPr lang="en-US" dirty="0"/>
          </a:p>
          <a:p>
            <a:r>
              <a:rPr lang="en-US" dirty="0"/>
              <a:t>On the same soil types the differences have the same tendency. </a:t>
            </a:r>
          </a:p>
          <a:p>
            <a:endParaRPr lang="en-US" dirty="0"/>
          </a:p>
        </p:txBody>
      </p:sp>
      <p:sp>
        <p:nvSpPr>
          <p:cNvPr id="4" name="Slide Number Placeholder 3"/>
          <p:cNvSpPr>
            <a:spLocks noGrp="1"/>
          </p:cNvSpPr>
          <p:nvPr>
            <p:ph type="sldNum" sz="quarter" idx="10"/>
          </p:nvPr>
        </p:nvSpPr>
        <p:spPr/>
        <p:txBody>
          <a:bodyPr/>
          <a:lstStyle/>
          <a:p>
            <a:fld id="{C43E5A13-C075-6D4D-99B5-E682C26B5B3E}" type="slidenum">
              <a:rPr lang="en-US" smtClean="0"/>
              <a:pPr/>
              <a:t>29</a:t>
            </a:fld>
            <a:endParaRPr lang="en-US"/>
          </a:p>
        </p:txBody>
      </p:sp>
    </p:spTree>
    <p:extLst>
      <p:ext uri="{BB962C8B-B14F-4D97-AF65-F5344CB8AC3E}">
        <p14:creationId xmlns:p14="http://schemas.microsoft.com/office/powerpoint/2010/main" val="10469540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Sum up the points made in</a:t>
            </a:r>
            <a:r>
              <a:rPr lang="en-US" baseline="0" dirty="0" smtClean="0"/>
              <a:t> the introduction</a:t>
            </a:r>
            <a:endParaRPr lang="en-US" dirty="0"/>
          </a:p>
        </p:txBody>
      </p:sp>
      <p:sp>
        <p:nvSpPr>
          <p:cNvPr id="4" name="Slide Number Placeholder 3"/>
          <p:cNvSpPr>
            <a:spLocks noGrp="1"/>
          </p:cNvSpPr>
          <p:nvPr>
            <p:ph type="sldNum" sz="quarter" idx="10"/>
          </p:nvPr>
        </p:nvSpPr>
        <p:spPr/>
        <p:txBody>
          <a:bodyPr/>
          <a:lstStyle/>
          <a:p>
            <a:pPr>
              <a:defRPr/>
            </a:pPr>
            <a:fld id="{C1CB59A2-C146-413F-B3AA-1B2604F6D203}" type="slidenum">
              <a:rPr lang="en-US" smtClean="0"/>
              <a:pPr>
                <a:defRPr/>
              </a:pPr>
              <a:t>34</a:t>
            </a:fld>
            <a:endParaRPr lang="en-US"/>
          </a:p>
        </p:txBody>
      </p:sp>
    </p:spTree>
    <p:extLst>
      <p:ext uri="{BB962C8B-B14F-4D97-AF65-F5344CB8AC3E}">
        <p14:creationId xmlns:p14="http://schemas.microsoft.com/office/powerpoint/2010/main" val="3605691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TextEdit="1"/>
          </p:cNvSpPr>
          <p:nvPr>
            <p:ph type="sldImg"/>
          </p:nvPr>
        </p:nvSpPr>
        <p:spPr bwMode="auto">
          <a:noFill/>
          <a:ln>
            <a:solidFill>
              <a:srgbClr val="000000"/>
            </a:solidFill>
            <a:miter lim="800000"/>
            <a:headEnd/>
            <a:tailEnd/>
          </a:ln>
        </p:spPr>
      </p:sp>
      <p:sp>
        <p:nvSpPr>
          <p:cNvPr id="2457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t>Spatially Limited</a:t>
            </a:r>
          </a:p>
          <a:p>
            <a:pPr eaLnBrk="1" hangingPunct="1"/>
            <a:r>
              <a:rPr lang="en-US" dirty="0" smtClean="0"/>
              <a:t>The</a:t>
            </a:r>
            <a:r>
              <a:rPr lang="en-US" baseline="0" dirty="0" smtClean="0"/>
              <a:t> response to the problem of seeing the entire picture is to zoom in closer on each dot</a:t>
            </a:r>
          </a:p>
          <a:p>
            <a:pPr eaLnBrk="1" hangingPunct="1"/>
            <a:r>
              <a:rPr lang="en-US" baseline="0" dirty="0" smtClean="0"/>
              <a:t>If you measure that dot with much finer detail, does it help you see the entire picture?</a:t>
            </a:r>
            <a:endParaRPr lang="en-US" dirty="0" smtClean="0"/>
          </a:p>
        </p:txBody>
      </p:sp>
    </p:spTree>
    <p:extLst>
      <p:ext uri="{BB962C8B-B14F-4D97-AF65-F5344CB8AC3E}">
        <p14:creationId xmlns:p14="http://schemas.microsoft.com/office/powerpoint/2010/main" val="1455349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TextEdit="1"/>
          </p:cNvSpPr>
          <p:nvPr>
            <p:ph type="sldImg"/>
          </p:nvPr>
        </p:nvSpPr>
        <p:spPr bwMode="auto">
          <a:noFill/>
          <a:ln>
            <a:solidFill>
              <a:srgbClr val="000000"/>
            </a:solidFill>
            <a:miter lim="800000"/>
            <a:headEnd/>
            <a:tailEnd/>
          </a:ln>
        </p:spPr>
      </p:sp>
      <p:sp>
        <p:nvSpPr>
          <p:cNvPr id="2457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t>Temporally Limited</a:t>
            </a:r>
          </a:p>
          <a:p>
            <a:pPr eaLnBrk="1" hangingPunct="1"/>
            <a:r>
              <a:rPr lang="en-US" dirty="0" smtClean="0"/>
              <a:t>Additionally, by intensifying our efforts on that one dot are we capturing the year to year difference</a:t>
            </a:r>
            <a:r>
              <a:rPr lang="en-US" baseline="0" dirty="0" smtClean="0"/>
              <a:t>s of if and when it rains</a:t>
            </a:r>
          </a:p>
          <a:p>
            <a:pPr eaLnBrk="1" hangingPunct="1"/>
            <a:r>
              <a:rPr lang="en-US" baseline="0" dirty="0" smtClean="0"/>
              <a:t>Photos will flash up-if you assessed the hula hoops in these consecutive years you would assume that grazing has been bad-These photos are part of a long term exclosure that has had no grazing.</a:t>
            </a:r>
            <a:endParaRPr lang="en-US" dirty="0" smtClean="0"/>
          </a:p>
        </p:txBody>
      </p:sp>
    </p:spTree>
    <p:extLst>
      <p:ext uri="{BB962C8B-B14F-4D97-AF65-F5344CB8AC3E}">
        <p14:creationId xmlns:p14="http://schemas.microsoft.com/office/powerpoint/2010/main" val="563634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TextEdit="1"/>
          </p:cNvSpPr>
          <p:nvPr>
            <p:ph type="sldImg"/>
          </p:nvPr>
        </p:nvSpPr>
        <p:spPr bwMode="auto">
          <a:noFill/>
          <a:ln>
            <a:solidFill>
              <a:srgbClr val="000000"/>
            </a:solidFill>
            <a:miter lim="800000"/>
            <a:headEnd/>
            <a:tailEnd/>
          </a:ln>
        </p:spPr>
      </p:sp>
      <p:sp>
        <p:nvSpPr>
          <p:cNvPr id="2457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t>We take lots of samples</a:t>
            </a:r>
          </a:p>
          <a:p>
            <a:pPr eaLnBrk="1" hangingPunct="1"/>
            <a:r>
              <a:rPr lang="en-US" dirty="0" smtClean="0"/>
              <a:t>Sacrifice species</a:t>
            </a:r>
            <a:r>
              <a:rPr lang="en-US" baseline="0" dirty="0" smtClean="0"/>
              <a:t> level detail for spatial richness</a:t>
            </a:r>
          </a:p>
          <a:p>
            <a:pPr eaLnBrk="1" hangingPunct="1"/>
            <a:r>
              <a:rPr lang="en-US" baseline="0" dirty="0" smtClean="0"/>
              <a:t>Focused on important range sites and vegetation</a:t>
            </a:r>
            <a:endParaRPr lang="en-US" dirty="0" smtClean="0"/>
          </a:p>
        </p:txBody>
      </p:sp>
    </p:spTree>
    <p:extLst>
      <p:ext uri="{BB962C8B-B14F-4D97-AF65-F5344CB8AC3E}">
        <p14:creationId xmlns:p14="http://schemas.microsoft.com/office/powerpoint/2010/main" val="3621490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Rot="1" noChangeAspect="1" noTextEdit="1"/>
          </p:cNvSpPr>
          <p:nvPr>
            <p:ph type="sldImg"/>
          </p:nvPr>
        </p:nvSpPr>
        <p:spPr bwMode="auto">
          <a:noFill/>
          <a:ln>
            <a:solidFill>
              <a:srgbClr val="000000"/>
            </a:solidFill>
            <a:miter lim="800000"/>
            <a:headEnd/>
            <a:tailEnd/>
          </a:ln>
        </p:spPr>
      </p:sp>
      <p:sp>
        <p:nvSpPr>
          <p:cNvPr id="2662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t>With a high degree</a:t>
            </a:r>
            <a:r>
              <a:rPr lang="en-US" baseline="0" dirty="0" smtClean="0"/>
              <a:t> of spatial richness</a:t>
            </a:r>
          </a:p>
          <a:p>
            <a:pPr eaLnBrk="1" hangingPunct="1"/>
            <a:r>
              <a:rPr lang="en-US" baseline="0" dirty="0" smtClean="0"/>
              <a:t>-you can start to see from the dots/pixels what the image is of</a:t>
            </a:r>
            <a:endParaRPr lang="en-US" dirty="0" smtClean="0"/>
          </a:p>
        </p:txBody>
      </p:sp>
    </p:spTree>
    <p:extLst>
      <p:ext uri="{BB962C8B-B14F-4D97-AF65-F5344CB8AC3E}">
        <p14:creationId xmlns:p14="http://schemas.microsoft.com/office/powerpoint/2010/main" val="3543330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TextEdit="1"/>
          </p:cNvSpPr>
          <p:nvPr>
            <p:ph type="sldImg"/>
          </p:nvPr>
        </p:nvSpPr>
        <p:spPr bwMode="auto">
          <a:noFill/>
          <a:ln>
            <a:solidFill>
              <a:srgbClr val="000000"/>
            </a:solidFill>
            <a:miter lim="800000"/>
            <a:headEnd/>
            <a:tailEnd/>
          </a:ln>
        </p:spPr>
      </p:sp>
      <p:sp>
        <p:nvSpPr>
          <p:cNvPr id="28674"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t>Because satellites</a:t>
            </a:r>
            <a:r>
              <a:rPr lang="en-US" baseline="0" dirty="0" smtClean="0"/>
              <a:t> and airplanes are taking images and because the ground samples can be correlated with those images</a:t>
            </a:r>
          </a:p>
          <a:p>
            <a:pPr eaLnBrk="1" hangingPunct="1"/>
            <a:r>
              <a:rPr lang="en-US" baseline="0" dirty="0" smtClean="0"/>
              <a:t>-the areas that were not sampled can be filled and the entire picture can be seen.</a:t>
            </a:r>
            <a:endParaRPr lang="en-US" dirty="0" smtClean="0"/>
          </a:p>
        </p:txBody>
      </p:sp>
    </p:spTree>
    <p:extLst>
      <p:ext uri="{BB962C8B-B14F-4D97-AF65-F5344CB8AC3E}">
        <p14:creationId xmlns:p14="http://schemas.microsoft.com/office/powerpoint/2010/main" val="2035876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spect="1" noTextEdit="1"/>
          </p:cNvSpPr>
          <p:nvPr>
            <p:ph type="sldImg"/>
          </p:nvPr>
        </p:nvSpPr>
        <p:spPr bwMode="auto">
          <a:noFill/>
          <a:ln>
            <a:solidFill>
              <a:srgbClr val="000000"/>
            </a:solidFill>
            <a:miter lim="800000"/>
            <a:headEnd/>
            <a:tailEnd/>
          </a:ln>
        </p:spPr>
      </p:sp>
      <p:sp>
        <p:nvSpPr>
          <p:cNvPr id="3072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t>So instead of just</a:t>
            </a:r>
            <a:r>
              <a:rPr lang="en-US" baseline="0" dirty="0" smtClean="0"/>
              <a:t> samples we now have a quantitative measurement for every piece of the picture.</a:t>
            </a:r>
            <a:endParaRPr lang="en-US" dirty="0" smtClean="0"/>
          </a:p>
        </p:txBody>
      </p:sp>
    </p:spTree>
    <p:extLst>
      <p:ext uri="{BB962C8B-B14F-4D97-AF65-F5344CB8AC3E}">
        <p14:creationId xmlns:p14="http://schemas.microsoft.com/office/powerpoint/2010/main" val="12406703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spect="1" noTextEdit="1"/>
          </p:cNvSpPr>
          <p:nvPr>
            <p:ph type="sldImg"/>
          </p:nvPr>
        </p:nvSpPr>
        <p:spPr bwMode="auto">
          <a:noFill/>
          <a:ln>
            <a:solidFill>
              <a:srgbClr val="000000"/>
            </a:solidFill>
            <a:miter lim="800000"/>
            <a:headEnd/>
            <a:tailEnd/>
          </a:ln>
        </p:spPr>
      </p:sp>
      <p:sp>
        <p:nvSpPr>
          <p:cNvPr id="30722" name="Rectangle 3"/>
          <p:cNvSpPr>
            <a:spLocks noGrp="1"/>
          </p:cNvSpPr>
          <p:nvPr>
            <p:ph type="body" idx="1"/>
          </p:nvPr>
        </p:nvSpPr>
        <p:spPr bwMode="auto">
          <a:noFill/>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And because</a:t>
            </a:r>
            <a:r>
              <a:rPr lang="en-US" baseline="0" dirty="0" smtClean="0"/>
              <a:t> the satellites have been going around since 1972 we can see the different phases of home</a:t>
            </a:r>
            <a:endParaRPr lang="en-US" dirty="0" smtClean="0"/>
          </a:p>
          <a:p>
            <a:pPr eaLnBrk="1" hangingPunct="1"/>
            <a:endParaRPr lang="en-US" dirty="0" smtClean="0"/>
          </a:p>
        </p:txBody>
      </p:sp>
    </p:spTree>
    <p:extLst>
      <p:ext uri="{BB962C8B-B14F-4D97-AF65-F5344CB8AC3E}">
        <p14:creationId xmlns:p14="http://schemas.microsoft.com/office/powerpoint/2010/main" val="1491452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C38B83A-E6FC-4475-9CB2-E184675489A9}" type="datetimeFigureOut">
              <a:rPr lang="en-US" smtClean="0"/>
              <a:pPr/>
              <a:t>6/17/2014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4649CD-0911-4DAB-9B35-EB94C05C7966}" type="slidenum">
              <a:rPr lang="en-US" smtClean="0"/>
              <a:pPr/>
              <a:t>‹#›</a:t>
            </a:fld>
            <a:endParaRPr lang="en-US"/>
          </a:p>
        </p:txBody>
      </p:sp>
    </p:spTree>
    <p:extLst>
      <p:ext uri="{BB962C8B-B14F-4D97-AF65-F5344CB8AC3E}">
        <p14:creationId xmlns:p14="http://schemas.microsoft.com/office/powerpoint/2010/main" val="3328922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38B83A-E6FC-4475-9CB2-E184675489A9}" type="datetimeFigureOut">
              <a:rPr lang="en-US" smtClean="0"/>
              <a:pPr/>
              <a:t>6/17/2014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4649CD-0911-4DAB-9B35-EB94C05C7966}" type="slidenum">
              <a:rPr lang="en-US" smtClean="0"/>
              <a:pPr/>
              <a:t>‹#›</a:t>
            </a:fld>
            <a:endParaRPr lang="en-US"/>
          </a:p>
        </p:txBody>
      </p:sp>
    </p:spTree>
    <p:extLst>
      <p:ext uri="{BB962C8B-B14F-4D97-AF65-F5344CB8AC3E}">
        <p14:creationId xmlns:p14="http://schemas.microsoft.com/office/powerpoint/2010/main" val="1921632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38B83A-E6FC-4475-9CB2-E184675489A9}" type="datetimeFigureOut">
              <a:rPr lang="en-US" smtClean="0"/>
              <a:pPr/>
              <a:t>6/17/2014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4649CD-0911-4DAB-9B35-EB94C05C7966}" type="slidenum">
              <a:rPr lang="en-US" smtClean="0"/>
              <a:pPr/>
              <a:t>‹#›</a:t>
            </a:fld>
            <a:endParaRPr lang="en-US"/>
          </a:p>
        </p:txBody>
      </p:sp>
    </p:spTree>
    <p:extLst>
      <p:ext uri="{BB962C8B-B14F-4D97-AF65-F5344CB8AC3E}">
        <p14:creationId xmlns:p14="http://schemas.microsoft.com/office/powerpoint/2010/main" val="2078075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38B83A-E6FC-4475-9CB2-E184675489A9}" type="datetimeFigureOut">
              <a:rPr lang="en-US" smtClean="0"/>
              <a:pPr/>
              <a:t>6/17/2014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4649CD-0911-4DAB-9B35-EB94C05C7966}" type="slidenum">
              <a:rPr lang="en-US" smtClean="0"/>
              <a:pPr/>
              <a:t>‹#›</a:t>
            </a:fld>
            <a:endParaRPr lang="en-US"/>
          </a:p>
        </p:txBody>
      </p:sp>
    </p:spTree>
    <p:extLst>
      <p:ext uri="{BB962C8B-B14F-4D97-AF65-F5344CB8AC3E}">
        <p14:creationId xmlns:p14="http://schemas.microsoft.com/office/powerpoint/2010/main" val="3036749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38B83A-E6FC-4475-9CB2-E184675489A9}" type="datetimeFigureOut">
              <a:rPr lang="en-US" smtClean="0"/>
              <a:pPr/>
              <a:t>6/17/2014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4649CD-0911-4DAB-9B35-EB94C05C7966}" type="slidenum">
              <a:rPr lang="en-US" smtClean="0"/>
              <a:pPr/>
              <a:t>‹#›</a:t>
            </a:fld>
            <a:endParaRPr lang="en-US"/>
          </a:p>
        </p:txBody>
      </p:sp>
    </p:spTree>
    <p:extLst>
      <p:ext uri="{BB962C8B-B14F-4D97-AF65-F5344CB8AC3E}">
        <p14:creationId xmlns:p14="http://schemas.microsoft.com/office/powerpoint/2010/main" val="1502043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C38B83A-E6FC-4475-9CB2-E184675489A9}" type="datetimeFigureOut">
              <a:rPr lang="en-US" smtClean="0"/>
              <a:pPr/>
              <a:t>6/17/2014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4649CD-0911-4DAB-9B35-EB94C05C7966}" type="slidenum">
              <a:rPr lang="en-US" smtClean="0"/>
              <a:pPr/>
              <a:t>‹#›</a:t>
            </a:fld>
            <a:endParaRPr lang="en-US"/>
          </a:p>
        </p:txBody>
      </p:sp>
    </p:spTree>
    <p:extLst>
      <p:ext uri="{BB962C8B-B14F-4D97-AF65-F5344CB8AC3E}">
        <p14:creationId xmlns:p14="http://schemas.microsoft.com/office/powerpoint/2010/main" val="1228314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C38B83A-E6FC-4475-9CB2-E184675489A9}" type="datetimeFigureOut">
              <a:rPr lang="en-US" smtClean="0"/>
              <a:pPr/>
              <a:t>6/17/2014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4649CD-0911-4DAB-9B35-EB94C05C7966}" type="slidenum">
              <a:rPr lang="en-US" smtClean="0"/>
              <a:pPr/>
              <a:t>‹#›</a:t>
            </a:fld>
            <a:endParaRPr lang="en-US"/>
          </a:p>
        </p:txBody>
      </p:sp>
    </p:spTree>
    <p:extLst>
      <p:ext uri="{BB962C8B-B14F-4D97-AF65-F5344CB8AC3E}">
        <p14:creationId xmlns:p14="http://schemas.microsoft.com/office/powerpoint/2010/main" val="2172710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38B83A-E6FC-4475-9CB2-E184675489A9}" type="datetimeFigureOut">
              <a:rPr lang="en-US" smtClean="0"/>
              <a:pPr/>
              <a:t>6/17/2014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4649CD-0911-4DAB-9B35-EB94C05C7966}" type="slidenum">
              <a:rPr lang="en-US" smtClean="0"/>
              <a:pPr/>
              <a:t>‹#›</a:t>
            </a:fld>
            <a:endParaRPr lang="en-US"/>
          </a:p>
        </p:txBody>
      </p:sp>
    </p:spTree>
    <p:extLst>
      <p:ext uri="{BB962C8B-B14F-4D97-AF65-F5344CB8AC3E}">
        <p14:creationId xmlns:p14="http://schemas.microsoft.com/office/powerpoint/2010/main" val="36279234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38B83A-E6FC-4475-9CB2-E184675489A9}" type="datetimeFigureOut">
              <a:rPr lang="en-US" smtClean="0"/>
              <a:pPr/>
              <a:t>6/17/2014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4649CD-0911-4DAB-9B35-EB94C05C7966}" type="slidenum">
              <a:rPr lang="en-US" smtClean="0"/>
              <a:pPr/>
              <a:t>‹#›</a:t>
            </a:fld>
            <a:endParaRPr lang="en-US"/>
          </a:p>
        </p:txBody>
      </p:sp>
    </p:spTree>
    <p:extLst>
      <p:ext uri="{BB962C8B-B14F-4D97-AF65-F5344CB8AC3E}">
        <p14:creationId xmlns:p14="http://schemas.microsoft.com/office/powerpoint/2010/main" val="354823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38B83A-E6FC-4475-9CB2-E184675489A9}" type="datetimeFigureOut">
              <a:rPr lang="en-US" smtClean="0"/>
              <a:pPr/>
              <a:t>6/17/2014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4649CD-0911-4DAB-9B35-EB94C05C7966}" type="slidenum">
              <a:rPr lang="en-US" smtClean="0"/>
              <a:pPr/>
              <a:t>‹#›</a:t>
            </a:fld>
            <a:endParaRPr lang="en-US"/>
          </a:p>
        </p:txBody>
      </p:sp>
    </p:spTree>
    <p:extLst>
      <p:ext uri="{BB962C8B-B14F-4D97-AF65-F5344CB8AC3E}">
        <p14:creationId xmlns:p14="http://schemas.microsoft.com/office/powerpoint/2010/main" val="419793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38B83A-E6FC-4475-9CB2-E184675489A9}" type="datetimeFigureOut">
              <a:rPr lang="en-US" smtClean="0"/>
              <a:pPr/>
              <a:t>6/17/2014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4649CD-0911-4DAB-9B35-EB94C05C7966}" type="slidenum">
              <a:rPr lang="en-US" smtClean="0"/>
              <a:pPr/>
              <a:t>‹#›</a:t>
            </a:fld>
            <a:endParaRPr lang="en-US"/>
          </a:p>
        </p:txBody>
      </p:sp>
    </p:spTree>
    <p:extLst>
      <p:ext uri="{BB962C8B-B14F-4D97-AF65-F5344CB8AC3E}">
        <p14:creationId xmlns:p14="http://schemas.microsoft.com/office/powerpoint/2010/main" val="1938387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38B83A-E6FC-4475-9CB2-E184675489A9}" type="datetimeFigureOut">
              <a:rPr lang="en-US" smtClean="0"/>
              <a:pPr/>
              <a:t>6/17/2014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4649CD-0911-4DAB-9B35-EB94C05C7966}" type="slidenum">
              <a:rPr lang="en-US" smtClean="0"/>
              <a:pPr/>
              <a:t>‹#›</a:t>
            </a:fld>
            <a:endParaRPr lang="en-US"/>
          </a:p>
        </p:txBody>
      </p:sp>
    </p:spTree>
    <p:extLst>
      <p:ext uri="{BB962C8B-B14F-4D97-AF65-F5344CB8AC3E}">
        <p14:creationId xmlns:p14="http://schemas.microsoft.com/office/powerpoint/2010/main" val="30593824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4.jpe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6.jpeg"/><Relationship Id="rId7"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4.jpeg"/><Relationship Id="rId4" Type="http://schemas.openxmlformats.org/officeDocument/2006/relationships/image" Target="../media/image15.png"/><Relationship Id="rId9"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3.jpe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chart" Target="../charts/chart3.xml"/><Relationship Id="rId4" Type="http://schemas.openxmlformats.org/officeDocument/2006/relationships/chart" Target="../charts/char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chart" Target="../charts/char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7"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95250"/>
            <a:ext cx="10515600" cy="1325563"/>
          </a:xfrm>
        </p:spPr>
        <p:txBody>
          <a:bodyPr>
            <a:normAutofit/>
          </a:bodyPr>
          <a:lstStyle/>
          <a:p>
            <a:pPr algn="ctr"/>
            <a:r>
              <a:rPr lang="en-US" b="1" dirty="0" smtClean="0"/>
              <a:t>A </a:t>
            </a:r>
            <a:r>
              <a:rPr lang="en-US" b="1" dirty="0"/>
              <a:t>R</a:t>
            </a:r>
            <a:r>
              <a:rPr lang="en-US" b="1" dirty="0" smtClean="0"/>
              <a:t>angeland </a:t>
            </a:r>
            <a:r>
              <a:rPr lang="en-US" b="1" dirty="0"/>
              <a:t>A</a:t>
            </a:r>
            <a:r>
              <a:rPr lang="en-US" b="1" dirty="0" smtClean="0"/>
              <a:t>ssessment Method: </a:t>
            </a:r>
            <a:br>
              <a:rPr lang="en-US" b="1" dirty="0" smtClean="0"/>
            </a:br>
            <a:r>
              <a:rPr lang="en-US" b="1" dirty="0" smtClean="0"/>
              <a:t>Comparing </a:t>
            </a:r>
            <a:r>
              <a:rPr lang="en-US" b="1" dirty="0"/>
              <a:t>T</a:t>
            </a:r>
            <a:r>
              <a:rPr lang="en-US" b="1" dirty="0" smtClean="0"/>
              <a:t>wo Grazing Systems</a:t>
            </a:r>
            <a:endParaRPr lang="en-US" b="1" dirty="0"/>
          </a:p>
        </p:txBody>
      </p:sp>
      <p:sp>
        <p:nvSpPr>
          <p:cNvPr id="2" name="TextBox 1"/>
          <p:cNvSpPr txBox="1"/>
          <p:nvPr/>
        </p:nvSpPr>
        <p:spPr>
          <a:xfrm>
            <a:off x="3798449" y="5471895"/>
            <a:ext cx="4595104" cy="1384995"/>
          </a:xfrm>
          <a:prstGeom prst="rect">
            <a:avLst/>
          </a:prstGeom>
          <a:noFill/>
        </p:spPr>
        <p:txBody>
          <a:bodyPr wrap="none" rtlCol="0">
            <a:spAutoFit/>
          </a:bodyPr>
          <a:lstStyle/>
          <a:p>
            <a:pPr algn="ctr"/>
            <a:r>
              <a:rPr lang="en-US" sz="2800" b="1" i="1" dirty="0" smtClean="0">
                <a:effectLst>
                  <a:outerShdw blurRad="38100" dist="38100" dir="2700000" algn="tl">
                    <a:srgbClr val="000000">
                      <a:alpha val="43137"/>
                    </a:srgbClr>
                  </a:outerShdw>
                </a:effectLst>
              </a:rPr>
              <a:t>Open Range Consulting (ORC)</a:t>
            </a:r>
          </a:p>
          <a:p>
            <a:pPr algn="ctr"/>
            <a:r>
              <a:rPr lang="en-US" sz="2800" b="1" i="1" dirty="0" smtClean="0">
                <a:effectLst>
                  <a:outerShdw blurRad="38100" dist="38100" dir="2700000" algn="tl">
                    <a:srgbClr val="000000">
                      <a:alpha val="43137"/>
                    </a:srgbClr>
                  </a:outerShdw>
                </a:effectLst>
              </a:rPr>
              <a:t>Gregg Simonds &amp; Eric Sant</a:t>
            </a:r>
          </a:p>
          <a:p>
            <a:pPr algn="ctr"/>
            <a:r>
              <a:rPr lang="en-US" sz="2800" b="1" i="1" dirty="0" smtClean="0">
                <a:effectLst>
                  <a:outerShdw blurRad="38100" dist="38100" dir="2700000" algn="tl">
                    <a:srgbClr val="000000">
                      <a:alpha val="43137"/>
                    </a:srgbClr>
                  </a:outerShdw>
                </a:effectLst>
              </a:rPr>
              <a:t>October, 2013</a:t>
            </a:r>
            <a:endParaRPr lang="en-US" sz="2800" b="1" i="1" dirty="0">
              <a:effectLst>
                <a:outerShdw blurRad="38100" dist="38100" dir="2700000" algn="tl">
                  <a:srgbClr val="000000">
                    <a:alpha val="43137"/>
                  </a:srgbClr>
                </a:outerShdw>
              </a:effectLst>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0892" b="-1"/>
          <a:stretch/>
        </p:blipFill>
        <p:spPr>
          <a:xfrm>
            <a:off x="6145593" y="1455901"/>
            <a:ext cx="5947285" cy="3974616"/>
          </a:xfrm>
          <a:prstGeom prst="rect">
            <a:avLst/>
          </a:prstGeom>
          <a:noFill/>
          <a:ln w="15875">
            <a:solidFill>
              <a:schemeClr val="tx1"/>
            </a:solidFill>
          </a:ln>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349" y="1455901"/>
            <a:ext cx="5947017" cy="3964678"/>
          </a:xfrm>
          <a:prstGeom prst="rect">
            <a:avLst/>
          </a:prstGeom>
          <a:ln w="15875">
            <a:solidFill>
              <a:schemeClr val="tx1"/>
            </a:solidFill>
          </a:ln>
        </p:spPr>
      </p:pic>
    </p:spTree>
    <p:extLst>
      <p:ext uri="{BB962C8B-B14F-4D97-AF65-F5344CB8AC3E}">
        <p14:creationId xmlns:p14="http://schemas.microsoft.com/office/powerpoint/2010/main" val="29259910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idx="4294967295"/>
          </p:nvPr>
        </p:nvSpPr>
        <p:spPr>
          <a:xfrm>
            <a:off x="2667000" y="0"/>
            <a:ext cx="6858000" cy="1143000"/>
          </a:xfrm>
        </p:spPr>
        <p:txBody>
          <a:bodyPr>
            <a:normAutofit/>
          </a:bodyPr>
          <a:lstStyle/>
          <a:p>
            <a:pPr algn="ctr" eaLnBrk="1" hangingPunct="1"/>
            <a:r>
              <a:rPr lang="en-US" b="1" dirty="0" smtClean="0"/>
              <a:t>ORC’s Rangeland Assessment</a:t>
            </a:r>
          </a:p>
        </p:txBody>
      </p:sp>
      <p:pic>
        <p:nvPicPr>
          <p:cNvPr id="29699" name="Picture 7" descr="HomerSimpson165x165_185907a"/>
          <p:cNvPicPr>
            <a:picLocks noChangeAspect="1" noChangeArrowheads="1"/>
          </p:cNvPicPr>
          <p:nvPr/>
        </p:nvPicPr>
        <p:blipFill>
          <a:blip r:embed="rId3"/>
          <a:srcRect/>
          <a:stretch>
            <a:fillRect/>
          </a:stretch>
        </p:blipFill>
        <p:spPr bwMode="auto">
          <a:xfrm>
            <a:off x="8601074" y="3611758"/>
            <a:ext cx="3019425" cy="3160518"/>
          </a:xfrm>
          <a:prstGeom prst="rect">
            <a:avLst/>
          </a:prstGeom>
          <a:noFill/>
          <a:ln w="19050">
            <a:solidFill>
              <a:schemeClr val="tx1"/>
            </a:solidFill>
            <a:miter lim="800000"/>
            <a:headEnd/>
            <a:tailEnd/>
          </a:ln>
        </p:spPr>
      </p:pic>
      <p:pic>
        <p:nvPicPr>
          <p:cNvPr id="7" name="Picture 8" descr="MCj04348570000[1]"/>
          <p:cNvPicPr>
            <a:picLocks noChangeAspect="1" noChangeArrowheads="1"/>
          </p:cNvPicPr>
          <p:nvPr/>
        </p:nvPicPr>
        <p:blipFill>
          <a:blip r:embed="rId4"/>
          <a:srcRect/>
          <a:stretch>
            <a:fillRect/>
          </a:stretch>
        </p:blipFill>
        <p:spPr bwMode="auto">
          <a:xfrm>
            <a:off x="7334250" y="1556413"/>
            <a:ext cx="1844677" cy="1849091"/>
          </a:xfrm>
          <a:prstGeom prst="rect">
            <a:avLst/>
          </a:prstGeom>
          <a:noFill/>
          <a:ln w="12700">
            <a:solidFill>
              <a:schemeClr val="tx1"/>
            </a:solidFill>
            <a:miter lim="800000"/>
            <a:headEnd/>
            <a:tailEnd/>
          </a:ln>
        </p:spPr>
      </p:pic>
      <p:pic>
        <p:nvPicPr>
          <p:cNvPr id="8" name="Picture 2"/>
          <p:cNvPicPr>
            <a:picLocks noChangeArrowheads="1"/>
          </p:cNvPicPr>
          <p:nvPr/>
        </p:nvPicPr>
        <p:blipFill>
          <a:blip r:embed="rId5"/>
          <a:srcRect/>
          <a:stretch>
            <a:fillRect/>
          </a:stretch>
        </p:blipFill>
        <p:spPr bwMode="auto">
          <a:xfrm>
            <a:off x="4743449" y="3609975"/>
            <a:ext cx="3209925" cy="3162300"/>
          </a:xfrm>
          <a:prstGeom prst="rect">
            <a:avLst/>
          </a:prstGeom>
          <a:noFill/>
          <a:ln w="19050">
            <a:solidFill>
              <a:schemeClr val="tx1"/>
            </a:solidFill>
            <a:miter lim="800000"/>
            <a:headEnd/>
            <a:tailEnd/>
          </a:ln>
        </p:spPr>
      </p:pic>
      <p:pic>
        <p:nvPicPr>
          <p:cNvPr id="9" name="Picture 3"/>
          <p:cNvPicPr>
            <a:picLocks noChangeArrowheads="1"/>
          </p:cNvPicPr>
          <p:nvPr/>
        </p:nvPicPr>
        <p:blipFill>
          <a:blip r:embed="rId6"/>
          <a:srcRect/>
          <a:stretch>
            <a:fillRect/>
          </a:stretch>
        </p:blipFill>
        <p:spPr bwMode="auto">
          <a:xfrm>
            <a:off x="666747" y="3609975"/>
            <a:ext cx="3209925" cy="3162300"/>
          </a:xfrm>
          <a:prstGeom prst="rect">
            <a:avLst/>
          </a:prstGeom>
          <a:noFill/>
          <a:ln w="19050">
            <a:solidFill>
              <a:schemeClr val="tx1"/>
            </a:solidFill>
            <a:miter lim="800000"/>
            <a:headEnd/>
            <a:tailEnd/>
          </a:ln>
        </p:spPr>
      </p:pic>
      <p:sp>
        <p:nvSpPr>
          <p:cNvPr id="10" name="Text Box 5"/>
          <p:cNvSpPr txBox="1">
            <a:spLocks noChangeArrowheads="1"/>
          </p:cNvSpPr>
          <p:nvPr/>
        </p:nvSpPr>
        <p:spPr bwMode="auto">
          <a:xfrm>
            <a:off x="443069" y="3086101"/>
            <a:ext cx="3657283" cy="400110"/>
          </a:xfrm>
          <a:prstGeom prst="rect">
            <a:avLst/>
          </a:prstGeom>
          <a:noFill/>
          <a:ln w="9525">
            <a:noFill/>
            <a:miter lim="800000"/>
            <a:headEnd/>
            <a:tailEnd/>
          </a:ln>
        </p:spPr>
        <p:txBody>
          <a:bodyPr wrap="none">
            <a:spAutoFit/>
          </a:bodyPr>
          <a:lstStyle/>
          <a:p>
            <a:r>
              <a:rPr lang="en-US" sz="2000" b="1" dirty="0"/>
              <a:t>Historical</a:t>
            </a:r>
            <a:r>
              <a:rPr lang="en-US" sz="1600" b="1" dirty="0"/>
              <a:t> </a:t>
            </a:r>
            <a:r>
              <a:rPr lang="en-US" sz="2000" b="1" dirty="0"/>
              <a:t>Landscape Assessment</a:t>
            </a:r>
          </a:p>
        </p:txBody>
      </p:sp>
    </p:spTree>
    <p:extLst>
      <p:ext uri="{BB962C8B-B14F-4D97-AF65-F5344CB8AC3E}">
        <p14:creationId xmlns:p14="http://schemas.microsoft.com/office/powerpoint/2010/main" val="23878384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7" descr="HomerSimpson165x165_185907a"/>
          <p:cNvPicPr>
            <a:picLocks noChangeAspect="1" noChangeArrowheads="1"/>
          </p:cNvPicPr>
          <p:nvPr/>
        </p:nvPicPr>
        <p:blipFill>
          <a:blip r:embed="rId3"/>
          <a:srcRect/>
          <a:stretch>
            <a:fillRect/>
          </a:stretch>
        </p:blipFill>
        <p:spPr bwMode="auto">
          <a:xfrm>
            <a:off x="8584187" y="3611758"/>
            <a:ext cx="3019425" cy="3160518"/>
          </a:xfrm>
          <a:prstGeom prst="rect">
            <a:avLst/>
          </a:prstGeom>
          <a:noFill/>
          <a:ln w="19050">
            <a:solidFill>
              <a:schemeClr val="tx1"/>
            </a:solidFill>
            <a:miter lim="800000"/>
            <a:headEnd/>
            <a:tailEnd/>
          </a:ln>
        </p:spPr>
      </p:pic>
      <p:sp>
        <p:nvSpPr>
          <p:cNvPr id="29697" name="Title 1"/>
          <p:cNvSpPr>
            <a:spLocks noGrp="1"/>
          </p:cNvSpPr>
          <p:nvPr>
            <p:ph type="title" idx="4294967295"/>
          </p:nvPr>
        </p:nvSpPr>
        <p:spPr>
          <a:xfrm>
            <a:off x="2667000" y="0"/>
            <a:ext cx="6858000" cy="1143000"/>
          </a:xfrm>
        </p:spPr>
        <p:txBody>
          <a:bodyPr>
            <a:normAutofit/>
          </a:bodyPr>
          <a:lstStyle/>
          <a:p>
            <a:pPr algn="ctr" eaLnBrk="1" hangingPunct="1"/>
            <a:r>
              <a:rPr lang="en-US" b="1" dirty="0" smtClean="0"/>
              <a:t>ORC’s Rangelan</a:t>
            </a:r>
            <a:r>
              <a:rPr lang="en-US" b="1" dirty="0"/>
              <a:t>d</a:t>
            </a:r>
            <a:r>
              <a:rPr lang="en-US" b="1" dirty="0" smtClean="0"/>
              <a:t> Assessment</a:t>
            </a:r>
          </a:p>
        </p:txBody>
      </p:sp>
      <p:pic>
        <p:nvPicPr>
          <p:cNvPr id="7" name="Picture 8" descr="MCj04348570000[1]"/>
          <p:cNvPicPr>
            <a:picLocks noChangeAspect="1" noChangeArrowheads="1"/>
          </p:cNvPicPr>
          <p:nvPr/>
        </p:nvPicPr>
        <p:blipFill>
          <a:blip r:embed="rId4"/>
          <a:srcRect/>
          <a:stretch>
            <a:fillRect/>
          </a:stretch>
        </p:blipFill>
        <p:spPr bwMode="auto">
          <a:xfrm>
            <a:off x="7334250" y="1556413"/>
            <a:ext cx="1844677" cy="1849091"/>
          </a:xfrm>
          <a:prstGeom prst="rect">
            <a:avLst/>
          </a:prstGeom>
          <a:noFill/>
          <a:ln w="12700">
            <a:solidFill>
              <a:schemeClr val="tx1"/>
            </a:solidFill>
            <a:miter lim="800000"/>
            <a:headEnd/>
            <a:tailEnd/>
          </a:ln>
        </p:spPr>
      </p:pic>
      <p:pic>
        <p:nvPicPr>
          <p:cNvPr id="8" name="Picture 2"/>
          <p:cNvPicPr>
            <a:picLocks noChangeArrowheads="1"/>
          </p:cNvPicPr>
          <p:nvPr/>
        </p:nvPicPr>
        <p:blipFill>
          <a:blip r:embed="rId5"/>
          <a:srcRect/>
          <a:stretch>
            <a:fillRect/>
          </a:stretch>
        </p:blipFill>
        <p:spPr bwMode="auto">
          <a:xfrm>
            <a:off x="4632983" y="3609975"/>
            <a:ext cx="3209925" cy="3162300"/>
          </a:xfrm>
          <a:prstGeom prst="rect">
            <a:avLst/>
          </a:prstGeom>
          <a:noFill/>
          <a:ln w="19050">
            <a:solidFill>
              <a:schemeClr val="tx1"/>
            </a:solidFill>
            <a:miter lim="800000"/>
            <a:headEnd/>
            <a:tailEnd/>
          </a:ln>
        </p:spPr>
      </p:pic>
      <p:pic>
        <p:nvPicPr>
          <p:cNvPr id="9" name="Picture 3"/>
          <p:cNvPicPr>
            <a:picLocks noChangeArrowheads="1"/>
          </p:cNvPicPr>
          <p:nvPr/>
        </p:nvPicPr>
        <p:blipFill>
          <a:blip r:embed="rId6"/>
          <a:srcRect/>
          <a:stretch>
            <a:fillRect/>
          </a:stretch>
        </p:blipFill>
        <p:spPr bwMode="auto">
          <a:xfrm>
            <a:off x="666747" y="3609975"/>
            <a:ext cx="3209925" cy="3162300"/>
          </a:xfrm>
          <a:prstGeom prst="rect">
            <a:avLst/>
          </a:prstGeom>
          <a:noFill/>
          <a:ln w="19050">
            <a:solidFill>
              <a:schemeClr val="tx1"/>
            </a:solidFill>
            <a:miter lim="800000"/>
            <a:headEnd/>
            <a:tailEnd/>
          </a:ln>
        </p:spPr>
      </p:pic>
      <p:sp>
        <p:nvSpPr>
          <p:cNvPr id="10" name="Text Box 5"/>
          <p:cNvSpPr txBox="1">
            <a:spLocks noChangeArrowheads="1"/>
          </p:cNvSpPr>
          <p:nvPr/>
        </p:nvSpPr>
        <p:spPr bwMode="auto">
          <a:xfrm>
            <a:off x="443069" y="3086101"/>
            <a:ext cx="3657283" cy="400110"/>
          </a:xfrm>
          <a:prstGeom prst="rect">
            <a:avLst/>
          </a:prstGeom>
          <a:noFill/>
          <a:ln w="9525">
            <a:noFill/>
            <a:miter lim="800000"/>
            <a:headEnd/>
            <a:tailEnd/>
          </a:ln>
        </p:spPr>
        <p:txBody>
          <a:bodyPr wrap="none">
            <a:spAutoFit/>
          </a:bodyPr>
          <a:lstStyle/>
          <a:p>
            <a:r>
              <a:rPr lang="en-US" sz="2000" b="1" dirty="0"/>
              <a:t>Historical</a:t>
            </a:r>
            <a:r>
              <a:rPr lang="en-US" sz="1600" b="1" dirty="0"/>
              <a:t> </a:t>
            </a:r>
            <a:r>
              <a:rPr lang="en-US" sz="2000" b="1" dirty="0"/>
              <a:t>Landscape Assessment</a:t>
            </a:r>
          </a:p>
        </p:txBody>
      </p:sp>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75905" y="3609974"/>
            <a:ext cx="3007280" cy="3162301"/>
          </a:xfrm>
          <a:prstGeom prst="rect">
            <a:avLst/>
          </a:prstGeom>
          <a:ln w="15875">
            <a:solidFill>
              <a:schemeClr val="tx1"/>
            </a:solidFill>
          </a:ln>
        </p:spPr>
      </p:pic>
      <p:pic>
        <p:nvPicPr>
          <p:cNvPr id="12" name="Picture 11"/>
          <p:cNvPicPr>
            <a:picLocks noChangeAspect="1"/>
          </p:cNvPicPr>
          <p:nvPr/>
        </p:nvPicPr>
        <p:blipFill rotWithShape="1">
          <a:blip r:embed="rId8">
            <a:extLst>
              <a:ext uri="{28A0092B-C50C-407E-A947-70E740481C1C}">
                <a14:useLocalDpi xmlns:a14="http://schemas.microsoft.com/office/drawing/2010/main" val="0"/>
              </a:ext>
            </a:extLst>
          </a:blip>
          <a:srcRect l="22406" t="2908" r="8815" b="4777"/>
          <a:stretch/>
        </p:blipFill>
        <p:spPr>
          <a:xfrm>
            <a:off x="8604347" y="3609974"/>
            <a:ext cx="3007280" cy="3162301"/>
          </a:xfrm>
          <a:prstGeom prst="rect">
            <a:avLst/>
          </a:prstGeom>
          <a:ln>
            <a:solidFill>
              <a:schemeClr val="tx1"/>
            </a:solidFill>
          </a:ln>
        </p:spPr>
      </p:pic>
      <p:pic>
        <p:nvPicPr>
          <p:cNvPr id="14" name="Picture 8" descr="MCj04348570000[1]"/>
          <p:cNvPicPr>
            <a:picLocks noChangeAspect="1" noChangeArrowheads="1"/>
          </p:cNvPicPr>
          <p:nvPr/>
        </p:nvPicPr>
        <p:blipFill>
          <a:blip r:embed="rId4"/>
          <a:srcRect/>
          <a:stretch>
            <a:fillRect/>
          </a:stretch>
        </p:blipFill>
        <p:spPr bwMode="auto">
          <a:xfrm>
            <a:off x="10239376" y="810418"/>
            <a:ext cx="663575" cy="665163"/>
          </a:xfrm>
          <a:prstGeom prst="rect">
            <a:avLst/>
          </a:prstGeom>
          <a:noFill/>
          <a:ln w="12700">
            <a:solidFill>
              <a:schemeClr val="tx1"/>
            </a:solidFill>
            <a:miter lim="800000"/>
            <a:headEnd/>
            <a:tailEnd/>
          </a:ln>
        </p:spPr>
      </p:pic>
      <p:pic>
        <p:nvPicPr>
          <p:cNvPr id="11" name="Picture 10"/>
          <p:cNvPicPr>
            <a:picLocks noChangeAspect="1"/>
          </p:cNvPicPr>
          <p:nvPr/>
        </p:nvPicPr>
        <p:blipFill rotWithShape="1">
          <a:blip r:embed="rId9">
            <a:extLst>
              <a:ext uri="{28A0092B-C50C-407E-A947-70E740481C1C}">
                <a14:useLocalDpi xmlns:a14="http://schemas.microsoft.com/office/drawing/2010/main" val="0"/>
              </a:ext>
            </a:extLst>
          </a:blip>
          <a:srcRect t="4213" b="4218"/>
          <a:stretch/>
        </p:blipFill>
        <p:spPr>
          <a:xfrm>
            <a:off x="8581978" y="3609974"/>
            <a:ext cx="3019425" cy="3162301"/>
          </a:xfrm>
          <a:prstGeom prst="rect">
            <a:avLst/>
          </a:prstGeom>
          <a:ln w="15875">
            <a:solidFill>
              <a:schemeClr val="tx1"/>
            </a:solidFill>
          </a:ln>
        </p:spPr>
      </p:pic>
    </p:spTree>
    <p:extLst>
      <p:ext uri="{BB962C8B-B14F-4D97-AF65-F5344CB8AC3E}">
        <p14:creationId xmlns:p14="http://schemas.microsoft.com/office/powerpoint/2010/main" val="629103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0"/>
            <a:ext cx="11353800" cy="6851431"/>
          </a:xfrm>
          <a:prstGeom prst="rect">
            <a:avLst/>
          </a:prstGeom>
        </p:spPr>
      </p:pic>
      <p:sp>
        <p:nvSpPr>
          <p:cNvPr id="6" name="Title 1"/>
          <p:cNvSpPr>
            <a:spLocks noGrp="1"/>
          </p:cNvSpPr>
          <p:nvPr>
            <p:ph type="title" idx="4294967295"/>
          </p:nvPr>
        </p:nvSpPr>
        <p:spPr>
          <a:xfrm>
            <a:off x="2666999" y="0"/>
            <a:ext cx="6900081" cy="1143000"/>
          </a:xfrm>
        </p:spPr>
        <p:txBody>
          <a:bodyPr>
            <a:normAutofit/>
          </a:bodyPr>
          <a:lstStyle/>
          <a:p>
            <a:pPr algn="ctr" eaLnBrk="1" hangingPunct="1"/>
            <a:r>
              <a:rPr lang="en-US" b="1" dirty="0" smtClean="0">
                <a:solidFill>
                  <a:srgbClr val="FFFF00"/>
                </a:solidFill>
                <a:effectLst>
                  <a:outerShdw blurRad="38100" dist="38100" dir="2700000" algn="tl">
                    <a:srgbClr val="000000">
                      <a:alpha val="43137"/>
                    </a:srgbClr>
                  </a:outerShdw>
                </a:effectLst>
              </a:rPr>
              <a:t>ORC’s Rangelan</a:t>
            </a:r>
            <a:r>
              <a:rPr lang="en-US" b="1" dirty="0">
                <a:solidFill>
                  <a:srgbClr val="FFFF00"/>
                </a:solidFill>
                <a:effectLst>
                  <a:outerShdw blurRad="38100" dist="38100" dir="2700000" algn="tl">
                    <a:srgbClr val="000000">
                      <a:alpha val="43137"/>
                    </a:srgbClr>
                  </a:outerShdw>
                </a:effectLst>
              </a:rPr>
              <a:t>d</a:t>
            </a:r>
            <a:r>
              <a:rPr lang="en-US" b="1" dirty="0" smtClean="0">
                <a:solidFill>
                  <a:srgbClr val="FFFF00"/>
                </a:solidFill>
                <a:effectLst>
                  <a:outerShdw blurRad="38100" dist="38100" dir="2700000" algn="tl">
                    <a:srgbClr val="000000">
                      <a:alpha val="43137"/>
                    </a:srgbClr>
                  </a:outerShdw>
                </a:effectLst>
              </a:rPr>
              <a:t> Assessment</a:t>
            </a:r>
          </a:p>
        </p:txBody>
      </p:sp>
      <p:sp>
        <p:nvSpPr>
          <p:cNvPr id="8" name="TextBox 7"/>
          <p:cNvSpPr txBox="1"/>
          <p:nvPr/>
        </p:nvSpPr>
        <p:spPr>
          <a:xfrm>
            <a:off x="2402006" y="1699147"/>
            <a:ext cx="1213794" cy="461665"/>
          </a:xfrm>
          <a:prstGeom prst="rect">
            <a:avLst/>
          </a:prstGeom>
          <a:noFill/>
        </p:spPr>
        <p:txBody>
          <a:bodyPr wrap="none" rtlCol="0">
            <a:spAutoFit/>
          </a:bodyPr>
          <a:lstStyle/>
          <a:p>
            <a:r>
              <a:rPr lang="en-US" sz="2400" dirty="0" smtClean="0">
                <a:solidFill>
                  <a:srgbClr val="FFFF00"/>
                </a:solidFill>
              </a:rPr>
              <a:t>Rancher</a:t>
            </a:r>
            <a:endParaRPr lang="en-US" sz="2400" dirty="0">
              <a:solidFill>
                <a:srgbClr val="FFFF00"/>
              </a:solidFill>
            </a:endParaRPr>
          </a:p>
        </p:txBody>
      </p:sp>
      <p:sp>
        <p:nvSpPr>
          <p:cNvPr id="9" name="TextBox 8"/>
          <p:cNvSpPr txBox="1"/>
          <p:nvPr/>
        </p:nvSpPr>
        <p:spPr>
          <a:xfrm>
            <a:off x="8047630" y="1633182"/>
            <a:ext cx="1190069" cy="461665"/>
          </a:xfrm>
          <a:prstGeom prst="rect">
            <a:avLst/>
          </a:prstGeom>
          <a:noFill/>
        </p:spPr>
        <p:txBody>
          <a:bodyPr wrap="none" rtlCol="0">
            <a:spAutoFit/>
          </a:bodyPr>
          <a:lstStyle/>
          <a:p>
            <a:r>
              <a:rPr lang="en-US" sz="2400" dirty="0" smtClean="0">
                <a:solidFill>
                  <a:srgbClr val="FFFF00"/>
                </a:solidFill>
              </a:rPr>
              <a:t>Cowboy</a:t>
            </a:r>
            <a:endParaRPr lang="en-US" sz="2400" dirty="0">
              <a:solidFill>
                <a:srgbClr val="FFFF00"/>
              </a:solidFill>
            </a:endParaRPr>
          </a:p>
        </p:txBody>
      </p:sp>
      <p:sp>
        <p:nvSpPr>
          <p:cNvPr id="10" name="TextBox 9"/>
          <p:cNvSpPr txBox="1"/>
          <p:nvPr/>
        </p:nvSpPr>
        <p:spPr>
          <a:xfrm>
            <a:off x="457200" y="3646226"/>
            <a:ext cx="1399487" cy="830997"/>
          </a:xfrm>
          <a:prstGeom prst="rect">
            <a:avLst/>
          </a:prstGeom>
          <a:noFill/>
        </p:spPr>
        <p:txBody>
          <a:bodyPr wrap="none" rtlCol="0">
            <a:spAutoFit/>
          </a:bodyPr>
          <a:lstStyle/>
          <a:p>
            <a:pPr algn="ctr"/>
            <a:r>
              <a:rPr lang="en-US" sz="2400" dirty="0" smtClean="0">
                <a:solidFill>
                  <a:srgbClr val="FFFF00"/>
                </a:solidFill>
              </a:rPr>
              <a:t>Resource </a:t>
            </a:r>
          </a:p>
          <a:p>
            <a:pPr algn="ctr"/>
            <a:r>
              <a:rPr lang="en-US" sz="2400" dirty="0" smtClean="0">
                <a:solidFill>
                  <a:srgbClr val="FFFF00"/>
                </a:solidFill>
              </a:rPr>
              <a:t>Specialist</a:t>
            </a:r>
            <a:endParaRPr lang="en-US" sz="2400" dirty="0">
              <a:solidFill>
                <a:srgbClr val="FFFF00"/>
              </a:solidFill>
            </a:endParaRPr>
          </a:p>
        </p:txBody>
      </p:sp>
      <p:sp>
        <p:nvSpPr>
          <p:cNvPr id="11" name="TextBox 10"/>
          <p:cNvSpPr txBox="1"/>
          <p:nvPr/>
        </p:nvSpPr>
        <p:spPr>
          <a:xfrm>
            <a:off x="1036812" y="1468314"/>
            <a:ext cx="1045479" cy="461665"/>
          </a:xfrm>
          <a:prstGeom prst="rect">
            <a:avLst/>
          </a:prstGeom>
          <a:noFill/>
        </p:spPr>
        <p:txBody>
          <a:bodyPr wrap="none" rtlCol="0">
            <a:spAutoFit/>
          </a:bodyPr>
          <a:lstStyle/>
          <a:p>
            <a:pPr algn="ctr"/>
            <a:r>
              <a:rPr lang="en-US" sz="2400" dirty="0" smtClean="0">
                <a:solidFill>
                  <a:srgbClr val="FFFF00"/>
                </a:solidFill>
              </a:rPr>
              <a:t>Homer</a:t>
            </a:r>
            <a:endParaRPr lang="en-US" sz="2400" dirty="0">
              <a:solidFill>
                <a:srgbClr val="FFFF00"/>
              </a:solidFill>
            </a:endParaRPr>
          </a:p>
        </p:txBody>
      </p:sp>
    </p:spTree>
    <p:extLst>
      <p:ext uri="{BB962C8B-B14F-4D97-AF65-F5344CB8AC3E}">
        <p14:creationId xmlns:p14="http://schemas.microsoft.com/office/powerpoint/2010/main" val="11006385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80961" y="2154837"/>
            <a:ext cx="4118186" cy="2800767"/>
          </a:xfrm>
          <a:prstGeom prst="rect">
            <a:avLst/>
          </a:prstGeom>
          <a:noFill/>
        </p:spPr>
        <p:txBody>
          <a:bodyPr wrap="square" rtlCol="0">
            <a:spAutoFit/>
          </a:bodyPr>
          <a:lstStyle/>
          <a:p>
            <a:pPr marL="285750" indent="-285750">
              <a:buFont typeface="Arial" panose="020B0604020202020204" pitchFamily="34" charset="0"/>
              <a:buChar char="•"/>
            </a:pPr>
            <a:r>
              <a:rPr lang="en-US" sz="4400" dirty="0"/>
              <a:t>	Bare Ground</a:t>
            </a:r>
          </a:p>
          <a:p>
            <a:pPr marL="342900" indent="-342900">
              <a:buFont typeface="Arial" panose="020B0604020202020204" pitchFamily="34" charset="0"/>
              <a:buChar char="•"/>
            </a:pPr>
            <a:r>
              <a:rPr lang="en-US" sz="4400" dirty="0"/>
              <a:t>	Herbaceous </a:t>
            </a:r>
          </a:p>
          <a:p>
            <a:pPr marL="342900" indent="-342900">
              <a:buFont typeface="Arial" panose="020B0604020202020204" pitchFamily="34" charset="0"/>
              <a:buChar char="•"/>
            </a:pPr>
            <a:r>
              <a:rPr lang="en-US" sz="4400" dirty="0"/>
              <a:t>	Litter</a:t>
            </a:r>
          </a:p>
          <a:p>
            <a:pPr marL="342900" indent="-342900">
              <a:buFont typeface="Arial" panose="020B0604020202020204" pitchFamily="34" charset="0"/>
              <a:buChar char="•"/>
            </a:pPr>
            <a:r>
              <a:rPr lang="en-US" sz="4400" dirty="0"/>
              <a:t>	Shrubs</a:t>
            </a:r>
          </a:p>
        </p:txBody>
      </p:sp>
      <p:pic>
        <p:nvPicPr>
          <p:cNvPr id="4" name="Picture 4" descr="scan0001"/>
          <p:cNvPicPr>
            <a:picLocks noChangeAspect="1" noChangeArrowheads="1"/>
          </p:cNvPicPr>
          <p:nvPr/>
        </p:nvPicPr>
        <p:blipFill>
          <a:blip r:embed="rId3">
            <a:extLst>
              <a:ext uri="{28A0092B-C50C-407E-A947-70E740481C1C}">
                <a14:useLocalDpi xmlns:a14="http://schemas.microsoft.com/office/drawing/2010/main" val="0"/>
              </a:ext>
            </a:extLst>
          </a:blip>
          <a:srcRect l="21571" t="32329" r="26064" b="33804"/>
          <a:stretch>
            <a:fillRect/>
          </a:stretch>
        </p:blipFill>
        <p:spPr bwMode="auto">
          <a:xfrm>
            <a:off x="179704" y="1285240"/>
            <a:ext cx="7115175" cy="542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idx="4294967295"/>
          </p:nvPr>
        </p:nvSpPr>
        <p:spPr>
          <a:xfrm>
            <a:off x="2667000" y="0"/>
            <a:ext cx="6858000" cy="1143000"/>
          </a:xfrm>
        </p:spPr>
        <p:txBody>
          <a:bodyPr>
            <a:normAutofit fontScale="90000"/>
          </a:bodyPr>
          <a:lstStyle/>
          <a:p>
            <a:pPr algn="ctr" eaLnBrk="1" hangingPunct="1"/>
            <a:r>
              <a:rPr lang="en-US" b="1" dirty="0" smtClean="0"/>
              <a:t>Focus on Functional Cover Types</a:t>
            </a:r>
          </a:p>
        </p:txBody>
      </p:sp>
    </p:spTree>
    <p:extLst>
      <p:ext uri="{BB962C8B-B14F-4D97-AF65-F5344CB8AC3E}">
        <p14:creationId xmlns:p14="http://schemas.microsoft.com/office/powerpoint/2010/main" val="38841510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4506" y="0"/>
            <a:ext cx="4702989" cy="1151467"/>
          </a:xfrm>
        </p:spPr>
        <p:txBody>
          <a:bodyPr>
            <a:noAutofit/>
          </a:bodyPr>
          <a:lstStyle/>
          <a:p>
            <a:pPr algn="l"/>
            <a:r>
              <a:rPr lang="en-US" b="1" dirty="0">
                <a:solidFill>
                  <a:srgbClr val="000000"/>
                </a:solidFill>
              </a:rPr>
              <a:t>Upland </a:t>
            </a:r>
            <a:r>
              <a:rPr lang="en-US" b="1" dirty="0" smtClean="0">
                <a:solidFill>
                  <a:srgbClr val="000000"/>
                </a:solidFill>
              </a:rPr>
              <a:t>Assessment</a:t>
            </a:r>
            <a:endParaRPr lang="en-US" b="1" dirty="0">
              <a:solidFill>
                <a:srgbClr val="000000"/>
              </a:solidFill>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5882" t="19608" r="33236" b="19608"/>
          <a:stretch/>
        </p:blipFill>
        <p:spPr>
          <a:xfrm>
            <a:off x="226234" y="4169354"/>
            <a:ext cx="3390726" cy="2538950"/>
          </a:xfrm>
          <a:prstGeom prst="rect">
            <a:avLst/>
          </a:prstGeom>
          <a:ln w="15875">
            <a:solidFill>
              <a:schemeClr val="tx1"/>
            </a:solidFill>
          </a:ln>
        </p:spPr>
      </p:pic>
      <p:pic>
        <p:nvPicPr>
          <p:cNvPr id="8" name="Picture 4" descr="shra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2399" y="2117254"/>
            <a:ext cx="4660053" cy="3495040"/>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83597" y="3593158"/>
            <a:ext cx="2475999" cy="523220"/>
          </a:xfrm>
          <a:prstGeom prst="rect">
            <a:avLst/>
          </a:prstGeom>
          <a:noFill/>
        </p:spPr>
        <p:txBody>
          <a:bodyPr wrap="none" rtlCol="0">
            <a:spAutoFit/>
          </a:bodyPr>
          <a:lstStyle/>
          <a:p>
            <a:r>
              <a:rPr lang="en-US" sz="2800" dirty="0" smtClean="0"/>
              <a:t>On-The-Ground</a:t>
            </a:r>
            <a:endParaRPr lang="en-US" sz="2800" dirty="0"/>
          </a:p>
        </p:txBody>
      </p:sp>
      <p:sp>
        <p:nvSpPr>
          <p:cNvPr id="5" name="TextBox 4"/>
          <p:cNvSpPr txBox="1"/>
          <p:nvPr/>
        </p:nvSpPr>
        <p:spPr>
          <a:xfrm>
            <a:off x="4539823" y="1553290"/>
            <a:ext cx="4082629" cy="523220"/>
          </a:xfrm>
          <a:prstGeom prst="rect">
            <a:avLst/>
          </a:prstGeom>
          <a:noFill/>
        </p:spPr>
        <p:txBody>
          <a:bodyPr wrap="square" rtlCol="0">
            <a:spAutoFit/>
          </a:bodyPr>
          <a:lstStyle/>
          <a:p>
            <a:r>
              <a:rPr lang="en-US" sz="2800" dirty="0" smtClean="0"/>
              <a:t>High Resolution </a:t>
            </a:r>
            <a:r>
              <a:rPr lang="en-US" sz="2800" dirty="0"/>
              <a:t>Photos</a:t>
            </a:r>
          </a:p>
        </p:txBody>
      </p:sp>
      <p:sp>
        <p:nvSpPr>
          <p:cNvPr id="10" name="TextBox 9"/>
          <p:cNvSpPr txBox="1"/>
          <p:nvPr/>
        </p:nvSpPr>
        <p:spPr>
          <a:xfrm>
            <a:off x="5021821" y="5653038"/>
            <a:ext cx="2541208" cy="954107"/>
          </a:xfrm>
          <a:prstGeom prst="rect">
            <a:avLst/>
          </a:prstGeom>
          <a:noFill/>
        </p:spPr>
        <p:txBody>
          <a:bodyPr wrap="none" rtlCol="0">
            <a:spAutoFit/>
          </a:bodyPr>
          <a:lstStyle/>
          <a:p>
            <a:pPr algn="ctr"/>
            <a:r>
              <a:rPr lang="en-US" sz="2800" dirty="0"/>
              <a:t> 6x7 m  </a:t>
            </a:r>
            <a:r>
              <a:rPr lang="en-US" sz="2800" dirty="0" smtClean="0"/>
              <a:t>2mm</a:t>
            </a:r>
          </a:p>
          <a:p>
            <a:pPr algn="ctr"/>
            <a:r>
              <a:rPr lang="en-US" sz="2800" dirty="0" smtClean="0"/>
              <a:t>18 Million Pixels</a:t>
            </a:r>
            <a:endParaRPr lang="en-US" sz="2800" dirty="0"/>
          </a:p>
        </p:txBody>
      </p:sp>
    </p:spTree>
    <p:extLst>
      <p:ext uri="{BB962C8B-B14F-4D97-AF65-F5344CB8AC3E}">
        <p14:creationId xmlns:p14="http://schemas.microsoft.com/office/powerpoint/2010/main" val="965149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4506" y="0"/>
            <a:ext cx="4702989" cy="1151467"/>
          </a:xfrm>
        </p:spPr>
        <p:txBody>
          <a:bodyPr>
            <a:noAutofit/>
          </a:bodyPr>
          <a:lstStyle/>
          <a:p>
            <a:pPr algn="l"/>
            <a:r>
              <a:rPr lang="en-US" b="1" dirty="0">
                <a:solidFill>
                  <a:srgbClr val="000000"/>
                </a:solidFill>
              </a:rPr>
              <a:t>Upland </a:t>
            </a:r>
            <a:r>
              <a:rPr lang="en-US" b="1" dirty="0" smtClean="0">
                <a:solidFill>
                  <a:srgbClr val="000000"/>
                </a:solidFill>
              </a:rPr>
              <a:t>Assessment</a:t>
            </a:r>
            <a:endParaRPr lang="en-US" b="1" dirty="0">
              <a:solidFill>
                <a:srgbClr val="000000"/>
              </a:solidFill>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5882" t="19608" r="33236" b="19608"/>
          <a:stretch/>
        </p:blipFill>
        <p:spPr>
          <a:xfrm>
            <a:off x="226234" y="4673600"/>
            <a:ext cx="2717312" cy="2034703"/>
          </a:xfrm>
          <a:prstGeom prst="rect">
            <a:avLst/>
          </a:prstGeom>
          <a:ln w="15875">
            <a:solidFill>
              <a:schemeClr val="tx1"/>
            </a:solidFill>
          </a:ln>
        </p:spPr>
      </p:pic>
      <p:pic>
        <p:nvPicPr>
          <p:cNvPr id="8" name="Picture 4" descr="shra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05225" y="2203613"/>
            <a:ext cx="4429761" cy="3322321"/>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46890" y="4150380"/>
            <a:ext cx="2475999" cy="523220"/>
          </a:xfrm>
          <a:prstGeom prst="rect">
            <a:avLst/>
          </a:prstGeom>
          <a:noFill/>
        </p:spPr>
        <p:txBody>
          <a:bodyPr wrap="none" rtlCol="0">
            <a:spAutoFit/>
          </a:bodyPr>
          <a:lstStyle/>
          <a:p>
            <a:r>
              <a:rPr lang="en-US" sz="2800" dirty="0" smtClean="0"/>
              <a:t>On-The-Ground</a:t>
            </a:r>
            <a:endParaRPr lang="en-US" sz="2800" dirty="0"/>
          </a:p>
        </p:txBody>
      </p:sp>
      <p:sp>
        <p:nvSpPr>
          <p:cNvPr id="5" name="TextBox 4"/>
          <p:cNvSpPr txBox="1"/>
          <p:nvPr/>
        </p:nvSpPr>
        <p:spPr>
          <a:xfrm>
            <a:off x="3423573" y="1680393"/>
            <a:ext cx="4082629" cy="523220"/>
          </a:xfrm>
          <a:prstGeom prst="rect">
            <a:avLst/>
          </a:prstGeom>
          <a:noFill/>
        </p:spPr>
        <p:txBody>
          <a:bodyPr wrap="square" rtlCol="0">
            <a:spAutoFit/>
          </a:bodyPr>
          <a:lstStyle/>
          <a:p>
            <a:r>
              <a:rPr lang="en-US" sz="2800" dirty="0" smtClean="0"/>
              <a:t>High Resolution </a:t>
            </a:r>
            <a:r>
              <a:rPr lang="en-US" sz="2800" dirty="0"/>
              <a:t>Photos</a:t>
            </a:r>
          </a:p>
        </p:txBody>
      </p:sp>
      <p:sp>
        <p:nvSpPr>
          <p:cNvPr id="9" name="TextBox 8"/>
          <p:cNvSpPr txBox="1"/>
          <p:nvPr/>
        </p:nvSpPr>
        <p:spPr>
          <a:xfrm>
            <a:off x="4194283" y="5623973"/>
            <a:ext cx="2541208" cy="954107"/>
          </a:xfrm>
          <a:prstGeom prst="rect">
            <a:avLst/>
          </a:prstGeom>
          <a:noFill/>
        </p:spPr>
        <p:txBody>
          <a:bodyPr wrap="none" rtlCol="0">
            <a:spAutoFit/>
          </a:bodyPr>
          <a:lstStyle/>
          <a:p>
            <a:pPr algn="ctr"/>
            <a:r>
              <a:rPr lang="en-US" sz="2800" dirty="0"/>
              <a:t> 6x7 m  </a:t>
            </a:r>
            <a:r>
              <a:rPr lang="en-US" sz="2800" dirty="0" smtClean="0"/>
              <a:t>2mm</a:t>
            </a:r>
          </a:p>
          <a:p>
            <a:pPr algn="ctr"/>
            <a:r>
              <a:rPr lang="en-US" sz="2800" dirty="0" smtClean="0"/>
              <a:t>18 Million Pixels</a:t>
            </a:r>
            <a:endParaRPr lang="en-US" sz="2800" dirty="0"/>
          </a:p>
        </p:txBody>
      </p:sp>
      <p:pic>
        <p:nvPicPr>
          <p:cNvPr id="10" name="Picture 5" descr="shrap_ex"/>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96665" y="1011653"/>
            <a:ext cx="4429761" cy="3322321"/>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986230" y="4553628"/>
            <a:ext cx="4118186" cy="1815882"/>
          </a:xfrm>
          <a:prstGeom prst="rect">
            <a:avLst/>
          </a:prstGeom>
          <a:noFill/>
        </p:spPr>
        <p:txBody>
          <a:bodyPr wrap="square" rtlCol="0">
            <a:spAutoFit/>
          </a:bodyPr>
          <a:lstStyle/>
          <a:p>
            <a:pPr marL="285750" indent="-285750">
              <a:buFont typeface="Arial" panose="020B0604020202020204" pitchFamily="34" charset="0"/>
              <a:buChar char="•"/>
            </a:pPr>
            <a:r>
              <a:rPr lang="en-US" sz="2800" dirty="0"/>
              <a:t>	Bare Ground</a:t>
            </a:r>
          </a:p>
          <a:p>
            <a:pPr marL="342900" indent="-342900">
              <a:buFont typeface="Arial" panose="020B0604020202020204" pitchFamily="34" charset="0"/>
              <a:buChar char="•"/>
            </a:pPr>
            <a:r>
              <a:rPr lang="en-US" sz="2800" dirty="0"/>
              <a:t>	Herbaceous </a:t>
            </a:r>
          </a:p>
          <a:p>
            <a:pPr marL="342900" indent="-342900">
              <a:buFont typeface="Arial" panose="020B0604020202020204" pitchFamily="34" charset="0"/>
              <a:buChar char="•"/>
            </a:pPr>
            <a:r>
              <a:rPr lang="en-US" sz="2800" dirty="0"/>
              <a:t>	Litter</a:t>
            </a:r>
          </a:p>
          <a:p>
            <a:pPr marL="342900" indent="-342900">
              <a:buFont typeface="Arial" panose="020B0604020202020204" pitchFamily="34" charset="0"/>
              <a:buChar char="•"/>
            </a:pPr>
            <a:r>
              <a:rPr lang="en-US" sz="2800" dirty="0"/>
              <a:t>	Shrubs</a:t>
            </a:r>
          </a:p>
        </p:txBody>
      </p:sp>
      <p:cxnSp>
        <p:nvCxnSpPr>
          <p:cNvPr id="12" name="Straight Arrow Connector 11"/>
          <p:cNvCxnSpPr/>
          <p:nvPr/>
        </p:nvCxnSpPr>
        <p:spPr>
          <a:xfrm flipV="1">
            <a:off x="6629400" y="2726833"/>
            <a:ext cx="4691418" cy="1159370"/>
          </a:xfrm>
          <a:prstGeom prst="straightConnector1">
            <a:avLst/>
          </a:prstGeom>
          <a:ln w="38100">
            <a:solidFill>
              <a:schemeClr val="accent3">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977297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4" descr="shrap"/>
          <p:cNvPicPr>
            <a:picLocks noChangeAspect="1" noChangeArrowheads="1"/>
          </p:cNvPicPr>
          <p:nvPr/>
        </p:nvPicPr>
        <p:blipFill>
          <a:blip r:embed="rId3"/>
          <a:srcRect/>
          <a:stretch>
            <a:fillRect/>
          </a:stretch>
        </p:blipFill>
        <p:spPr bwMode="auto">
          <a:xfrm>
            <a:off x="1524000" y="0"/>
            <a:ext cx="9144000" cy="6858000"/>
          </a:xfrm>
          <a:prstGeom prst="rect">
            <a:avLst/>
          </a:prstGeom>
          <a:noFill/>
          <a:ln w="9525">
            <a:noFill/>
            <a:miter lim="800000"/>
            <a:headEnd/>
            <a:tailEnd/>
          </a:ln>
        </p:spPr>
      </p:pic>
      <p:sp>
        <p:nvSpPr>
          <p:cNvPr id="3" name="Rectangle 2"/>
          <p:cNvSpPr/>
          <p:nvPr/>
        </p:nvSpPr>
        <p:spPr>
          <a:xfrm>
            <a:off x="3124200" y="1447800"/>
            <a:ext cx="1524000" cy="106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 name="Picture 5" descr="nails"/>
          <p:cNvPicPr>
            <a:picLocks noChangeAspect="1" noChangeArrowheads="1"/>
          </p:cNvPicPr>
          <p:nvPr/>
        </p:nvPicPr>
        <p:blipFill>
          <a:blip r:embed="rId4"/>
          <a:srcRect/>
          <a:stretch>
            <a:fillRect/>
          </a:stretch>
        </p:blipFill>
        <p:spPr bwMode="auto">
          <a:xfrm>
            <a:off x="1524000" y="544514"/>
            <a:ext cx="9144000" cy="5767387"/>
          </a:xfrm>
          <a:prstGeom prst="rect">
            <a:avLst/>
          </a:prstGeom>
          <a:noFill/>
          <a:ln w="9525">
            <a:noFill/>
            <a:miter lim="800000"/>
            <a:headEnd/>
            <a:tailEnd/>
          </a:ln>
        </p:spPr>
      </p:pic>
    </p:spTree>
    <p:extLst>
      <p:ext uri="{BB962C8B-B14F-4D97-AF65-F5344CB8AC3E}">
        <p14:creationId xmlns:p14="http://schemas.microsoft.com/office/powerpoint/2010/main" val="3515533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rap_ex"/>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32744" y="0"/>
            <a:ext cx="9135256"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p:cNvGraphicFramePr>
            <a:graphicFrameLocks noGrp="1"/>
          </p:cNvGraphicFramePr>
          <p:nvPr>
            <p:extLst/>
          </p:nvPr>
        </p:nvGraphicFramePr>
        <p:xfrm>
          <a:off x="8140700" y="4664106"/>
          <a:ext cx="2527300" cy="2171700"/>
        </p:xfrm>
        <a:graphic>
          <a:graphicData uri="http://schemas.openxmlformats.org/drawingml/2006/table">
            <a:tbl>
              <a:tblPr firstRow="1" firstCol="1" bandRow="1">
                <a:tableStyleId>{5C22544A-7EE6-4342-B048-85BDC9FD1C3A}</a:tableStyleId>
              </a:tblPr>
              <a:tblGrid>
                <a:gridCol w="1586688"/>
                <a:gridCol w="940612"/>
              </a:tblGrid>
              <a:tr h="542925">
                <a:tc>
                  <a:txBody>
                    <a:bodyPr/>
                    <a:lstStyle/>
                    <a:p>
                      <a:pPr algn="l" rtl="0" fontAlgn="ctr"/>
                      <a:r>
                        <a:rPr lang="en-US" sz="2000" b="1" u="none" strike="noStrike" dirty="0" err="1">
                          <a:solidFill>
                            <a:schemeClr val="tx1"/>
                          </a:solidFill>
                          <a:effectLst/>
                        </a:rPr>
                        <a:t>Bareground</a:t>
                      </a:r>
                      <a:endParaRPr lang="en-US" sz="2000" b="1" i="0" u="none" strike="noStrike" dirty="0">
                        <a:solidFill>
                          <a:schemeClr val="tx1"/>
                        </a:solidFill>
                        <a:effectLst/>
                        <a:latin typeface="Calibri"/>
                      </a:endParaRPr>
                    </a:p>
                  </a:txBody>
                  <a:tcPr marL="9525" marR="9525" marT="9525" marB="0" anchor="ctr">
                    <a:solidFill>
                      <a:srgbClr val="FFFF00"/>
                    </a:solidFill>
                  </a:tcPr>
                </a:tc>
                <a:tc>
                  <a:txBody>
                    <a:bodyPr/>
                    <a:lstStyle/>
                    <a:p>
                      <a:pPr algn="r" rtl="0" fontAlgn="ctr"/>
                      <a:r>
                        <a:rPr lang="en-US" sz="2000" b="1" u="none" strike="noStrike" dirty="0">
                          <a:solidFill>
                            <a:schemeClr val="tx1"/>
                          </a:solidFill>
                          <a:effectLst/>
                        </a:rPr>
                        <a:t>99%</a:t>
                      </a:r>
                      <a:endParaRPr lang="en-US" sz="2000" b="1" i="0" u="none" strike="noStrike" dirty="0">
                        <a:solidFill>
                          <a:schemeClr val="tx1"/>
                        </a:solidFill>
                        <a:effectLst/>
                        <a:latin typeface="Calibri"/>
                      </a:endParaRPr>
                    </a:p>
                  </a:txBody>
                  <a:tcPr marL="9525" marR="9525" marT="9525" marB="0" anchor="ctr">
                    <a:solidFill>
                      <a:srgbClr val="FFFF00"/>
                    </a:solidFill>
                  </a:tcPr>
                </a:tc>
              </a:tr>
              <a:tr h="542925">
                <a:tc>
                  <a:txBody>
                    <a:bodyPr/>
                    <a:lstStyle/>
                    <a:p>
                      <a:pPr algn="l" rtl="0" fontAlgn="ctr"/>
                      <a:r>
                        <a:rPr lang="en-US" sz="2000" b="1" u="none" strike="noStrike" dirty="0">
                          <a:effectLst/>
                        </a:rPr>
                        <a:t>Herbaceous</a:t>
                      </a:r>
                      <a:endParaRPr lang="en-US" sz="2000" b="1" i="0" u="none" strike="noStrike" dirty="0">
                        <a:solidFill>
                          <a:srgbClr val="FFFFFF"/>
                        </a:solidFill>
                        <a:effectLst/>
                        <a:latin typeface="Calibri"/>
                      </a:endParaRPr>
                    </a:p>
                  </a:txBody>
                  <a:tcPr marL="9525" marR="9525" marT="9525" marB="0" anchor="ctr">
                    <a:solidFill>
                      <a:srgbClr val="00B050"/>
                    </a:solidFill>
                  </a:tcPr>
                </a:tc>
                <a:tc>
                  <a:txBody>
                    <a:bodyPr/>
                    <a:lstStyle/>
                    <a:p>
                      <a:pPr algn="r" rtl="0" fontAlgn="ctr"/>
                      <a:r>
                        <a:rPr lang="en-US" sz="2000" b="1" u="none" strike="noStrike" dirty="0">
                          <a:effectLst/>
                        </a:rPr>
                        <a:t>92%</a:t>
                      </a:r>
                      <a:endParaRPr lang="en-US" sz="2000" b="1" i="0" u="none" strike="noStrike" dirty="0">
                        <a:solidFill>
                          <a:srgbClr val="000000"/>
                        </a:solidFill>
                        <a:effectLst/>
                        <a:latin typeface="Calibri"/>
                      </a:endParaRPr>
                    </a:p>
                  </a:txBody>
                  <a:tcPr marL="9525" marR="9525" marT="9525" marB="0" anchor="ctr">
                    <a:solidFill>
                      <a:srgbClr val="00B050"/>
                    </a:solidFill>
                  </a:tcPr>
                </a:tc>
              </a:tr>
              <a:tr h="542925">
                <a:tc>
                  <a:txBody>
                    <a:bodyPr/>
                    <a:lstStyle/>
                    <a:p>
                      <a:pPr algn="l" rtl="0" fontAlgn="ctr"/>
                      <a:r>
                        <a:rPr lang="en-US" sz="2000" b="1" u="none" strike="noStrike" dirty="0">
                          <a:effectLst/>
                        </a:rPr>
                        <a:t>Litter</a:t>
                      </a:r>
                      <a:endParaRPr lang="en-US" sz="2000" b="1" i="0" u="none" strike="noStrike" dirty="0">
                        <a:solidFill>
                          <a:srgbClr val="FFFFFF"/>
                        </a:solidFill>
                        <a:effectLst/>
                        <a:latin typeface="Calibri"/>
                      </a:endParaRPr>
                    </a:p>
                  </a:txBody>
                  <a:tcPr marL="9525" marR="9525" marT="9525" marB="0" anchor="ctr">
                    <a:solidFill>
                      <a:schemeClr val="bg2">
                        <a:lumMod val="50000"/>
                      </a:schemeClr>
                    </a:solidFill>
                  </a:tcPr>
                </a:tc>
                <a:tc>
                  <a:txBody>
                    <a:bodyPr/>
                    <a:lstStyle/>
                    <a:p>
                      <a:pPr algn="r" rtl="0" fontAlgn="ctr"/>
                      <a:r>
                        <a:rPr lang="en-US" sz="2000" b="1" u="none" strike="noStrike" dirty="0">
                          <a:effectLst/>
                        </a:rPr>
                        <a:t>95%</a:t>
                      </a:r>
                      <a:endParaRPr lang="en-US" sz="2000" b="1" i="0" u="none" strike="noStrike" dirty="0">
                        <a:solidFill>
                          <a:srgbClr val="000000"/>
                        </a:solidFill>
                        <a:effectLst/>
                        <a:latin typeface="Calibri"/>
                      </a:endParaRPr>
                    </a:p>
                  </a:txBody>
                  <a:tcPr marL="9525" marR="9525" marT="9525" marB="0" anchor="ctr">
                    <a:solidFill>
                      <a:schemeClr val="bg2">
                        <a:lumMod val="50000"/>
                      </a:schemeClr>
                    </a:solidFill>
                  </a:tcPr>
                </a:tc>
              </a:tr>
              <a:tr h="542925">
                <a:tc>
                  <a:txBody>
                    <a:bodyPr/>
                    <a:lstStyle/>
                    <a:p>
                      <a:pPr algn="l" rtl="0" fontAlgn="ctr"/>
                      <a:r>
                        <a:rPr lang="en-US" sz="2000" b="1" u="none" strike="noStrike">
                          <a:effectLst/>
                        </a:rPr>
                        <a:t>Shrub</a:t>
                      </a:r>
                      <a:endParaRPr lang="en-US" sz="2000" b="1" i="0" u="none" strike="noStrike">
                        <a:solidFill>
                          <a:srgbClr val="FFFFFF"/>
                        </a:solidFill>
                        <a:effectLst/>
                        <a:latin typeface="Calibri"/>
                      </a:endParaRPr>
                    </a:p>
                  </a:txBody>
                  <a:tcPr marL="9525" marR="9525" marT="9525" marB="0" anchor="ctr">
                    <a:solidFill>
                      <a:srgbClr val="FF0000"/>
                    </a:solidFill>
                  </a:tcPr>
                </a:tc>
                <a:tc>
                  <a:txBody>
                    <a:bodyPr/>
                    <a:lstStyle/>
                    <a:p>
                      <a:pPr algn="r" rtl="0" fontAlgn="ctr"/>
                      <a:r>
                        <a:rPr lang="en-US" sz="2000" b="1" u="none" strike="noStrike" dirty="0">
                          <a:effectLst/>
                        </a:rPr>
                        <a:t>90%</a:t>
                      </a:r>
                      <a:endParaRPr lang="en-US" sz="2000" b="1" i="0" u="none" strike="noStrike" dirty="0">
                        <a:solidFill>
                          <a:srgbClr val="000000"/>
                        </a:solidFill>
                        <a:effectLst/>
                        <a:latin typeface="Calibri"/>
                      </a:endParaRPr>
                    </a:p>
                  </a:txBody>
                  <a:tcPr marL="9525" marR="9525" marT="9525" marB="0" anchor="ctr">
                    <a:solidFill>
                      <a:srgbClr val="FF0000"/>
                    </a:solidFill>
                  </a:tcPr>
                </a:tc>
              </a:tr>
            </a:tbl>
          </a:graphicData>
        </a:graphic>
      </p:graphicFrame>
      <p:pic>
        <p:nvPicPr>
          <p:cNvPr id="5" name="Picture 2"/>
          <p:cNvPicPr>
            <a:picLocks noChangeAspect="1" noChangeArrowheads="1"/>
          </p:cNvPicPr>
          <p:nvPr/>
        </p:nvPicPr>
        <p:blipFill>
          <a:blip r:embed="rId4"/>
          <a:srcRect/>
          <a:stretch>
            <a:fillRect/>
          </a:stretch>
        </p:blipFill>
        <p:spPr bwMode="auto">
          <a:xfrm>
            <a:off x="10713799" y="51809"/>
            <a:ext cx="1478201" cy="1456269"/>
          </a:xfrm>
          <a:prstGeom prst="rect">
            <a:avLst/>
          </a:prstGeom>
          <a:noFill/>
          <a:ln w="19050">
            <a:solidFill>
              <a:schemeClr val="tx1"/>
            </a:solidFill>
            <a:miter lim="800000"/>
            <a:headEnd/>
            <a:tailEnd/>
          </a:ln>
        </p:spPr>
      </p:pic>
    </p:spTree>
    <p:extLst>
      <p:ext uri="{BB962C8B-B14F-4D97-AF65-F5344CB8AC3E}">
        <p14:creationId xmlns:p14="http://schemas.microsoft.com/office/powerpoint/2010/main" val="5965241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0192" y="97811"/>
            <a:ext cx="8911616" cy="6662378"/>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2830317456"/>
              </p:ext>
            </p:extLst>
          </p:nvPr>
        </p:nvGraphicFramePr>
        <p:xfrm>
          <a:off x="7597987" y="5146040"/>
          <a:ext cx="2755900" cy="1427944"/>
        </p:xfrm>
        <a:graphic>
          <a:graphicData uri="http://schemas.openxmlformats.org/drawingml/2006/table">
            <a:tbl>
              <a:tblPr firstRow="1" firstCol="1" bandRow="1">
                <a:tableStyleId>{5C22544A-7EE6-4342-B048-85BDC9FD1C3A}</a:tableStyleId>
              </a:tblPr>
              <a:tblGrid>
                <a:gridCol w="2066925"/>
                <a:gridCol w="688975"/>
              </a:tblGrid>
              <a:tr h="306280">
                <a:tc>
                  <a:txBody>
                    <a:bodyPr/>
                    <a:lstStyle/>
                    <a:p>
                      <a:pPr marL="0" marR="0">
                        <a:lnSpc>
                          <a:spcPct val="115000"/>
                        </a:lnSpc>
                        <a:spcBef>
                          <a:spcPts val="0"/>
                        </a:spcBef>
                        <a:spcAft>
                          <a:spcPts val="0"/>
                        </a:spcAft>
                      </a:pPr>
                      <a:r>
                        <a:rPr lang="en-US" sz="1600" dirty="0" smtClean="0">
                          <a:effectLst/>
                          <a:latin typeface="+mn-lt"/>
                          <a:ea typeface="+mn-ea"/>
                          <a:cs typeface="+mn-cs"/>
                        </a:rPr>
                        <a:t>1m</a:t>
                      </a:r>
                      <a:r>
                        <a:rPr lang="en-US" sz="1600" baseline="0" dirty="0" smtClean="0">
                          <a:effectLst/>
                          <a:latin typeface="+mn-lt"/>
                          <a:ea typeface="+mn-ea"/>
                          <a:cs typeface="+mn-cs"/>
                        </a:rPr>
                        <a:t> Accuracy</a:t>
                      </a:r>
                      <a:endParaRPr lang="en-US" sz="1600" dirty="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US" sz="1600" dirty="0">
                          <a:effectLst/>
                        </a:rPr>
                        <a:t>R</a:t>
                      </a:r>
                      <a:r>
                        <a:rPr lang="en-US" sz="1600" baseline="30000" dirty="0">
                          <a:effectLst/>
                        </a:rPr>
                        <a:t>2</a:t>
                      </a:r>
                      <a:endParaRPr lang="en-US" sz="1600" dirty="0">
                        <a:effectLst/>
                        <a:latin typeface="Calibri"/>
                        <a:ea typeface="Calibri"/>
                        <a:cs typeface="Times New Roman"/>
                      </a:endParaRPr>
                    </a:p>
                  </a:txBody>
                  <a:tcPr marL="68580" marR="68580" marT="0" marB="0" anchor="b"/>
                </a:tc>
              </a:tr>
              <a:tr h="266330">
                <a:tc>
                  <a:txBody>
                    <a:bodyPr/>
                    <a:lstStyle/>
                    <a:p>
                      <a:pPr marL="0" marR="0">
                        <a:lnSpc>
                          <a:spcPct val="115000"/>
                        </a:lnSpc>
                        <a:spcBef>
                          <a:spcPts val="0"/>
                        </a:spcBef>
                        <a:spcAft>
                          <a:spcPts val="0"/>
                        </a:spcAft>
                      </a:pPr>
                      <a:r>
                        <a:rPr lang="en-US" sz="1600" dirty="0" err="1">
                          <a:effectLst/>
                        </a:rPr>
                        <a:t>Bareground</a:t>
                      </a:r>
                      <a:endParaRPr lang="en-US" sz="1600" dirty="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US" sz="1600">
                          <a:effectLst/>
                        </a:rPr>
                        <a:t>0.92</a:t>
                      </a:r>
                      <a:endParaRPr lang="en-US" sz="1600">
                        <a:effectLst/>
                        <a:latin typeface="Calibri"/>
                        <a:ea typeface="Calibri"/>
                        <a:cs typeface="Times New Roman"/>
                      </a:endParaRPr>
                    </a:p>
                  </a:txBody>
                  <a:tcPr marL="68580" marR="68580" marT="0" marB="0" anchor="b"/>
                </a:tc>
              </a:tr>
              <a:tr h="266330">
                <a:tc>
                  <a:txBody>
                    <a:bodyPr/>
                    <a:lstStyle/>
                    <a:p>
                      <a:pPr marL="0" marR="0">
                        <a:lnSpc>
                          <a:spcPct val="115000"/>
                        </a:lnSpc>
                        <a:spcBef>
                          <a:spcPts val="0"/>
                        </a:spcBef>
                        <a:spcAft>
                          <a:spcPts val="0"/>
                        </a:spcAft>
                      </a:pPr>
                      <a:r>
                        <a:rPr lang="en-US" sz="1600" dirty="0">
                          <a:effectLst/>
                        </a:rPr>
                        <a:t>Herbaceous</a:t>
                      </a:r>
                      <a:endParaRPr lang="en-US" sz="1600" dirty="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US" sz="1600">
                          <a:effectLst/>
                        </a:rPr>
                        <a:t>0.89</a:t>
                      </a:r>
                      <a:endParaRPr lang="en-US" sz="1600">
                        <a:effectLst/>
                        <a:latin typeface="Calibri"/>
                        <a:ea typeface="Calibri"/>
                        <a:cs typeface="Times New Roman"/>
                      </a:endParaRPr>
                    </a:p>
                  </a:txBody>
                  <a:tcPr marL="68580" marR="68580" marT="0" marB="0" anchor="b"/>
                </a:tc>
              </a:tr>
              <a:tr h="266330">
                <a:tc>
                  <a:txBody>
                    <a:bodyPr/>
                    <a:lstStyle/>
                    <a:p>
                      <a:pPr marL="0" marR="0">
                        <a:lnSpc>
                          <a:spcPct val="115000"/>
                        </a:lnSpc>
                        <a:spcBef>
                          <a:spcPts val="0"/>
                        </a:spcBef>
                        <a:spcAft>
                          <a:spcPts val="0"/>
                        </a:spcAft>
                      </a:pPr>
                      <a:r>
                        <a:rPr lang="en-US" sz="1600" dirty="0">
                          <a:effectLst/>
                        </a:rPr>
                        <a:t>Litter</a:t>
                      </a:r>
                      <a:endParaRPr lang="en-US" sz="1600" dirty="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US" sz="1600">
                          <a:effectLst/>
                        </a:rPr>
                        <a:t>0.85</a:t>
                      </a:r>
                      <a:endParaRPr lang="en-US" sz="1600">
                        <a:effectLst/>
                        <a:latin typeface="Calibri"/>
                        <a:ea typeface="Calibri"/>
                        <a:cs typeface="Times New Roman"/>
                      </a:endParaRPr>
                    </a:p>
                  </a:txBody>
                  <a:tcPr marL="68580" marR="68580" marT="0" marB="0" anchor="b"/>
                </a:tc>
              </a:tr>
              <a:tr h="266330">
                <a:tc>
                  <a:txBody>
                    <a:bodyPr/>
                    <a:lstStyle/>
                    <a:p>
                      <a:pPr marL="0" marR="0">
                        <a:lnSpc>
                          <a:spcPct val="115000"/>
                        </a:lnSpc>
                        <a:spcBef>
                          <a:spcPts val="0"/>
                        </a:spcBef>
                        <a:spcAft>
                          <a:spcPts val="0"/>
                        </a:spcAft>
                      </a:pPr>
                      <a:r>
                        <a:rPr lang="en-US" sz="1600">
                          <a:effectLst/>
                        </a:rPr>
                        <a:t>Shrub</a:t>
                      </a:r>
                      <a:endParaRPr lang="en-US" sz="160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US" sz="1600" dirty="0">
                          <a:effectLst/>
                        </a:rPr>
                        <a:t>0.91</a:t>
                      </a:r>
                      <a:endParaRPr lang="en-US" sz="1600" dirty="0">
                        <a:effectLst/>
                        <a:latin typeface="Calibri"/>
                        <a:ea typeface="Calibri"/>
                        <a:cs typeface="Times New Roman"/>
                      </a:endParaRPr>
                    </a:p>
                  </a:txBody>
                  <a:tcPr marL="68580" marR="68580" marT="0" marB="0" anchor="b"/>
                </a:tc>
              </a:tr>
            </a:tbl>
          </a:graphicData>
        </a:graphic>
      </p:graphicFrame>
      <p:pic>
        <p:nvPicPr>
          <p:cNvPr id="5" name="Picture 7" descr="HomerSimpson165x165_185907a"/>
          <p:cNvPicPr>
            <a:picLocks noChangeAspect="1" noChangeArrowheads="1"/>
          </p:cNvPicPr>
          <p:nvPr/>
        </p:nvPicPr>
        <p:blipFill>
          <a:blip r:embed="rId4"/>
          <a:srcRect/>
          <a:stretch>
            <a:fillRect/>
          </a:stretch>
        </p:blipFill>
        <p:spPr bwMode="auto">
          <a:xfrm>
            <a:off x="10616486" y="97811"/>
            <a:ext cx="1523328" cy="1594511"/>
          </a:xfrm>
          <a:prstGeom prst="rect">
            <a:avLst/>
          </a:prstGeom>
          <a:noFill/>
          <a:ln w="19050">
            <a:solidFill>
              <a:schemeClr val="tx1"/>
            </a:solidFill>
            <a:miter lim="800000"/>
            <a:headEnd/>
            <a:tailEnd/>
          </a:ln>
        </p:spPr>
      </p:pic>
    </p:spTree>
    <p:extLst>
      <p:ext uri="{BB962C8B-B14F-4D97-AF65-F5344CB8AC3E}">
        <p14:creationId xmlns:p14="http://schemas.microsoft.com/office/powerpoint/2010/main" val="20596249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991" y="300251"/>
            <a:ext cx="5067433" cy="6557750"/>
          </a:xfrm>
          <a:prstGeom prst="rect">
            <a:avLst/>
          </a:prstGeom>
          <a:ln w="15875">
            <a:solidFill>
              <a:schemeClr val="tx1"/>
            </a:solidFill>
          </a:ln>
        </p:spPr>
      </p:pic>
      <p:graphicFrame>
        <p:nvGraphicFramePr>
          <p:cNvPr id="3" name="Chart 2"/>
          <p:cNvGraphicFramePr/>
          <p:nvPr>
            <p:extLst>
              <p:ext uri="{D42A27DB-BD31-4B8C-83A1-F6EECF244321}">
                <p14:modId xmlns:p14="http://schemas.microsoft.com/office/powerpoint/2010/main" val="3293439011"/>
              </p:ext>
            </p:extLst>
          </p:nvPr>
        </p:nvGraphicFramePr>
        <p:xfrm>
          <a:off x="5452533" y="352213"/>
          <a:ext cx="6617547" cy="5906347"/>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1090221" y="0"/>
            <a:ext cx="3143425" cy="369332"/>
          </a:xfrm>
          <a:prstGeom prst="rect">
            <a:avLst/>
          </a:prstGeom>
          <a:noFill/>
        </p:spPr>
        <p:txBody>
          <a:bodyPr wrap="none" rtlCol="0">
            <a:spAutoFit/>
          </a:bodyPr>
          <a:lstStyle/>
          <a:p>
            <a:r>
              <a:rPr lang="en-US" b="1" dirty="0" smtClean="0"/>
              <a:t>Shrub Cover Change 1995-2010</a:t>
            </a:r>
            <a:endParaRPr lang="en-US" b="1" dirty="0"/>
          </a:p>
        </p:txBody>
      </p:sp>
      <p:pic>
        <p:nvPicPr>
          <p:cNvPr id="5" name="Picture 7" descr="HomerSimpson165x165_185907a"/>
          <p:cNvPicPr>
            <a:picLocks noChangeAspect="1" noChangeArrowheads="1"/>
          </p:cNvPicPr>
          <p:nvPr/>
        </p:nvPicPr>
        <p:blipFill>
          <a:blip r:embed="rId4"/>
          <a:srcRect/>
          <a:stretch>
            <a:fillRect/>
          </a:stretch>
        </p:blipFill>
        <p:spPr bwMode="auto">
          <a:xfrm>
            <a:off x="258560" y="504967"/>
            <a:ext cx="1091567" cy="1142574"/>
          </a:xfrm>
          <a:prstGeom prst="rect">
            <a:avLst/>
          </a:prstGeom>
          <a:noFill/>
          <a:ln w="19050">
            <a:solidFill>
              <a:schemeClr val="tx1"/>
            </a:solidFill>
            <a:miter lim="800000"/>
            <a:headEnd/>
            <a:tailEnd/>
          </a:ln>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t="4213" b="4218"/>
          <a:stretch/>
        </p:blipFill>
        <p:spPr>
          <a:xfrm>
            <a:off x="244526" y="1783176"/>
            <a:ext cx="1105601" cy="1157917"/>
          </a:xfrm>
          <a:prstGeom prst="rect">
            <a:avLst/>
          </a:prstGeom>
          <a:ln w="15875">
            <a:solidFill>
              <a:schemeClr val="tx1"/>
            </a:solidFill>
          </a:ln>
        </p:spPr>
      </p:pic>
    </p:spTree>
    <p:extLst>
      <p:ext uri="{BB962C8B-B14F-4D97-AF65-F5344CB8AC3E}">
        <p14:creationId xmlns:p14="http://schemas.microsoft.com/office/powerpoint/2010/main" val="34773326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676" y="103632"/>
            <a:ext cx="12039600" cy="6614365"/>
          </a:xfrm>
          <a:prstGeom prst="rect">
            <a:avLst/>
          </a:prstGeom>
          <a:ln w="15875">
            <a:solidFill>
              <a:schemeClr val="tx1"/>
            </a:solidFill>
          </a:ln>
        </p:spPr>
      </p:pic>
      <p:sp>
        <p:nvSpPr>
          <p:cNvPr id="5" name="Rectangle 4"/>
          <p:cNvSpPr/>
          <p:nvPr/>
        </p:nvSpPr>
        <p:spPr>
          <a:xfrm>
            <a:off x="1052513" y="6252641"/>
            <a:ext cx="10086975" cy="369332"/>
          </a:xfrm>
          <a:prstGeom prst="rect">
            <a:avLst/>
          </a:prstGeom>
        </p:spPr>
        <p:txBody>
          <a:bodyPr wrap="square">
            <a:spAutoFit/>
          </a:bodyPr>
          <a:lstStyle/>
          <a:p>
            <a:r>
              <a:rPr lang="en-US" dirty="0">
                <a:solidFill>
                  <a:srgbClr val="000000"/>
                </a:solidFill>
                <a:latin typeface="Arial" panose="020B0604020202020204" pitchFamily="34" charset="0"/>
              </a:rPr>
              <a:t>University of Idaho, Karen </a:t>
            </a:r>
            <a:r>
              <a:rPr lang="en-US" dirty="0" err="1">
                <a:solidFill>
                  <a:srgbClr val="000000"/>
                </a:solidFill>
                <a:latin typeface="Arial" panose="020B0604020202020204" pitchFamily="34" charset="0"/>
              </a:rPr>
              <a:t>Launchbaugh</a:t>
            </a:r>
            <a:r>
              <a:rPr lang="en-US" dirty="0">
                <a:solidFill>
                  <a:srgbClr val="000000"/>
                </a:solidFill>
                <a:latin typeface="Arial" panose="020B0604020202020204" pitchFamily="34" charset="0"/>
              </a:rPr>
              <a:t> and Eva Strand, with input from the SRM I&amp;E committee.</a:t>
            </a:r>
            <a:endParaRPr lang="en-US" dirty="0"/>
          </a:p>
        </p:txBody>
      </p:sp>
      <p:sp>
        <p:nvSpPr>
          <p:cNvPr id="9" name="TextBox 8"/>
          <p:cNvSpPr txBox="1"/>
          <p:nvPr/>
        </p:nvSpPr>
        <p:spPr>
          <a:xfrm>
            <a:off x="4306547" y="753899"/>
            <a:ext cx="3355534" cy="707886"/>
          </a:xfrm>
          <a:prstGeom prst="rect">
            <a:avLst/>
          </a:prstGeom>
          <a:noFill/>
        </p:spPr>
        <p:txBody>
          <a:bodyPr wrap="none" rtlCol="0">
            <a:spAutoFit/>
          </a:bodyPr>
          <a:lstStyle/>
          <a:p>
            <a:r>
              <a:rPr lang="en-US" sz="4000" b="1" dirty="0" smtClean="0">
                <a:effectLst>
                  <a:outerShdw blurRad="38100" dist="38100" dir="2700000" algn="tl">
                    <a:srgbClr val="000000">
                      <a:alpha val="43137"/>
                    </a:srgbClr>
                  </a:outerShdw>
                </a:effectLst>
              </a:rPr>
              <a:t>Food and Fiber</a:t>
            </a:r>
          </a:p>
        </p:txBody>
      </p:sp>
      <p:sp>
        <p:nvSpPr>
          <p:cNvPr id="10" name="TextBox 9"/>
          <p:cNvSpPr txBox="1"/>
          <p:nvPr/>
        </p:nvSpPr>
        <p:spPr>
          <a:xfrm>
            <a:off x="4319787" y="1404166"/>
            <a:ext cx="3329053" cy="707886"/>
          </a:xfrm>
          <a:prstGeom prst="rect">
            <a:avLst/>
          </a:prstGeom>
          <a:noFill/>
        </p:spPr>
        <p:txBody>
          <a:bodyPr wrap="none" rtlCol="0">
            <a:spAutoFit/>
          </a:bodyPr>
          <a:lstStyle/>
          <a:p>
            <a:r>
              <a:rPr lang="en-US" sz="4000" b="1" dirty="0" smtClean="0">
                <a:effectLst>
                  <a:outerShdw blurRad="38100" dist="38100" dir="2700000" algn="tl">
                    <a:srgbClr val="000000">
                      <a:alpha val="43137"/>
                    </a:srgbClr>
                  </a:outerShdw>
                </a:effectLst>
              </a:rPr>
              <a:t>Water Security</a:t>
            </a:r>
          </a:p>
        </p:txBody>
      </p:sp>
      <p:sp>
        <p:nvSpPr>
          <p:cNvPr id="11" name="TextBox 10"/>
          <p:cNvSpPr txBox="1"/>
          <p:nvPr/>
        </p:nvSpPr>
        <p:spPr>
          <a:xfrm>
            <a:off x="4513461" y="2054433"/>
            <a:ext cx="2941703" cy="707886"/>
          </a:xfrm>
          <a:prstGeom prst="rect">
            <a:avLst/>
          </a:prstGeom>
          <a:noFill/>
        </p:spPr>
        <p:txBody>
          <a:bodyPr wrap="none" rtlCol="0">
            <a:spAutoFit/>
          </a:bodyPr>
          <a:lstStyle/>
          <a:p>
            <a:r>
              <a:rPr lang="en-US" sz="4000" b="1" dirty="0" smtClean="0">
                <a:effectLst>
                  <a:outerShdw blurRad="38100" dist="38100" dir="2700000" algn="tl">
                    <a:srgbClr val="000000">
                      <a:alpha val="43137"/>
                    </a:srgbClr>
                  </a:outerShdw>
                </a:effectLst>
              </a:rPr>
              <a:t>Carbon Cycle</a:t>
            </a:r>
          </a:p>
        </p:txBody>
      </p:sp>
    </p:spTree>
    <p:extLst>
      <p:ext uri="{BB962C8B-B14F-4D97-AF65-F5344CB8AC3E}">
        <p14:creationId xmlns:p14="http://schemas.microsoft.com/office/powerpoint/2010/main" val="3783043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9808" y="151710"/>
            <a:ext cx="9553433" cy="1336956"/>
          </a:xfrm>
        </p:spPr>
        <p:txBody>
          <a:bodyPr>
            <a:normAutofit fontScale="90000"/>
          </a:bodyPr>
          <a:lstStyle/>
          <a:p>
            <a:pPr algn="ctr"/>
            <a:r>
              <a:rPr lang="en-US" b="1" dirty="0"/>
              <a:t>Riparian </a:t>
            </a:r>
            <a:r>
              <a:rPr lang="en-US" b="1" dirty="0" smtClean="0"/>
              <a:t>Assessment</a:t>
            </a:r>
            <a:br>
              <a:rPr lang="en-US" b="1" dirty="0" smtClean="0"/>
            </a:br>
            <a:r>
              <a:rPr lang="en-US" b="1" dirty="0" smtClean="0"/>
              <a:t>Focus on Important Functional Ground Cover</a:t>
            </a:r>
            <a:endParaRPr lang="en-US" b="1" dirty="0"/>
          </a:p>
        </p:txBody>
      </p:sp>
      <p:sp>
        <p:nvSpPr>
          <p:cNvPr id="3" name="TextBox 2"/>
          <p:cNvSpPr txBox="1"/>
          <p:nvPr/>
        </p:nvSpPr>
        <p:spPr>
          <a:xfrm>
            <a:off x="3616998" y="1613849"/>
            <a:ext cx="4039054" cy="3477875"/>
          </a:xfrm>
          <a:prstGeom prst="rect">
            <a:avLst/>
          </a:prstGeom>
          <a:noFill/>
        </p:spPr>
        <p:txBody>
          <a:bodyPr wrap="none" rtlCol="0">
            <a:spAutoFit/>
          </a:bodyPr>
          <a:lstStyle/>
          <a:p>
            <a:endParaRPr lang="en-US" sz="4400" dirty="0"/>
          </a:p>
          <a:p>
            <a:pPr marL="285750" indent="-285750">
              <a:buFont typeface="Arial" panose="020B0604020202020204" pitchFamily="34" charset="0"/>
              <a:buChar char="•"/>
            </a:pPr>
            <a:r>
              <a:rPr lang="en-US" sz="4400" dirty="0"/>
              <a:t>    Upland Veg.</a:t>
            </a:r>
          </a:p>
          <a:p>
            <a:pPr marL="457200" indent="-457200">
              <a:buFont typeface="Arial" panose="020B0604020202020204" pitchFamily="34" charset="0"/>
              <a:buChar char="•"/>
            </a:pPr>
            <a:r>
              <a:rPr lang="en-US" sz="4400" dirty="0"/>
              <a:t>   Bare Ground</a:t>
            </a:r>
          </a:p>
          <a:p>
            <a:pPr marL="457200" indent="-457200">
              <a:buFont typeface="Arial" panose="020B0604020202020204" pitchFamily="34" charset="0"/>
              <a:buChar char="•"/>
            </a:pPr>
            <a:r>
              <a:rPr lang="en-US" sz="4400" dirty="0"/>
              <a:t>   Riparian Veg.</a:t>
            </a:r>
          </a:p>
          <a:p>
            <a:pPr marL="457200" indent="-457200">
              <a:buFont typeface="Arial" panose="020B0604020202020204" pitchFamily="34" charset="0"/>
              <a:buChar char="•"/>
            </a:pPr>
            <a:r>
              <a:rPr lang="en-US" sz="4400" dirty="0"/>
              <a:t>   Water  </a:t>
            </a:r>
          </a:p>
        </p:txBody>
      </p:sp>
    </p:spTree>
    <p:extLst>
      <p:ext uri="{BB962C8B-B14F-4D97-AF65-F5344CB8AC3E}">
        <p14:creationId xmlns:p14="http://schemas.microsoft.com/office/powerpoint/2010/main" val="26533883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8972" y="237066"/>
            <a:ext cx="4251567" cy="6378152"/>
          </a:xfrm>
          <a:prstGeom prst="rect">
            <a:avLst/>
          </a:prstGeom>
          <a:ln w="15875">
            <a:solidFill>
              <a:sysClr val="windowText" lastClr="000000"/>
            </a:solidFill>
          </a:ln>
        </p:spPr>
      </p:pic>
      <p:grpSp>
        <p:nvGrpSpPr>
          <p:cNvPr id="4" name="Group 1"/>
          <p:cNvGrpSpPr>
            <a:grpSpLocks noChangeAspect="1"/>
          </p:cNvGrpSpPr>
          <p:nvPr/>
        </p:nvGrpSpPr>
        <p:grpSpPr bwMode="auto">
          <a:xfrm>
            <a:off x="248415" y="1692322"/>
            <a:ext cx="6409581" cy="4922896"/>
            <a:chOff x="2590800" y="1143000"/>
            <a:chExt cx="6248400" cy="4972050"/>
          </a:xfrm>
        </p:grpSpPr>
        <p:grpSp>
          <p:nvGrpSpPr>
            <p:cNvPr id="5" name="Group 9"/>
            <p:cNvGrpSpPr>
              <a:grpSpLocks/>
            </p:cNvGrpSpPr>
            <p:nvPr/>
          </p:nvGrpSpPr>
          <p:grpSpPr bwMode="auto">
            <a:xfrm>
              <a:off x="2590800" y="1143000"/>
              <a:ext cx="6248400" cy="4972050"/>
              <a:chOff x="762000" y="990600"/>
              <a:chExt cx="7239000" cy="5429250"/>
            </a:xfrm>
          </p:grpSpPr>
          <p:pic>
            <p:nvPicPr>
              <p:cNvPr id="8" name="Picture 9" descr="Rock Creek at old corral downstream  2009 1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990600"/>
                <a:ext cx="7239000" cy="542925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Freeform 8"/>
              <p:cNvSpPr/>
              <p:nvPr/>
            </p:nvSpPr>
            <p:spPr>
              <a:xfrm>
                <a:off x="764011" y="2734184"/>
                <a:ext cx="4285085" cy="1505741"/>
              </a:xfrm>
              <a:custGeom>
                <a:avLst/>
                <a:gdLst>
                  <a:gd name="connsiteX0" fmla="*/ 4284833 w 4284833"/>
                  <a:gd name="connsiteY0" fmla="*/ 39500 h 1505563"/>
                  <a:gd name="connsiteX1" fmla="*/ 4012780 w 4284833"/>
                  <a:gd name="connsiteY1" fmla="*/ 39500 h 1505563"/>
                  <a:gd name="connsiteX2" fmla="*/ 3959880 w 4284833"/>
                  <a:gd name="connsiteY2" fmla="*/ 47057 h 1505563"/>
                  <a:gd name="connsiteX3" fmla="*/ 3854082 w 4284833"/>
                  <a:gd name="connsiteY3" fmla="*/ 39500 h 1505563"/>
                  <a:gd name="connsiteX4" fmla="*/ 3778512 w 4284833"/>
                  <a:gd name="connsiteY4" fmla="*/ 24386 h 1505563"/>
                  <a:gd name="connsiteX5" fmla="*/ 3755841 w 4284833"/>
                  <a:gd name="connsiteY5" fmla="*/ 9272 h 1505563"/>
                  <a:gd name="connsiteX6" fmla="*/ 3634928 w 4284833"/>
                  <a:gd name="connsiteY6" fmla="*/ 9272 h 1505563"/>
                  <a:gd name="connsiteX7" fmla="*/ 3566915 w 4284833"/>
                  <a:gd name="connsiteY7" fmla="*/ 31943 h 1505563"/>
                  <a:gd name="connsiteX8" fmla="*/ 3544244 w 4284833"/>
                  <a:gd name="connsiteY8" fmla="*/ 39500 h 1505563"/>
                  <a:gd name="connsiteX9" fmla="*/ 3521573 w 4284833"/>
                  <a:gd name="connsiteY9" fmla="*/ 47057 h 1505563"/>
                  <a:gd name="connsiteX10" fmla="*/ 3325090 w 4284833"/>
                  <a:gd name="connsiteY10" fmla="*/ 62171 h 1505563"/>
                  <a:gd name="connsiteX11" fmla="*/ 3037923 w 4284833"/>
                  <a:gd name="connsiteY11" fmla="*/ 69728 h 1505563"/>
                  <a:gd name="connsiteX12" fmla="*/ 3015252 w 4284833"/>
                  <a:gd name="connsiteY12" fmla="*/ 77285 h 1505563"/>
                  <a:gd name="connsiteX13" fmla="*/ 2924568 w 4284833"/>
                  <a:gd name="connsiteY13" fmla="*/ 62171 h 1505563"/>
                  <a:gd name="connsiteX14" fmla="*/ 2879226 w 4284833"/>
                  <a:gd name="connsiteY14" fmla="*/ 54614 h 1505563"/>
                  <a:gd name="connsiteX15" fmla="*/ 2629844 w 4284833"/>
                  <a:gd name="connsiteY15" fmla="*/ 69728 h 1505563"/>
                  <a:gd name="connsiteX16" fmla="*/ 2554274 w 4284833"/>
                  <a:gd name="connsiteY16" fmla="*/ 92399 h 1505563"/>
                  <a:gd name="connsiteX17" fmla="*/ 2531603 w 4284833"/>
                  <a:gd name="connsiteY17" fmla="*/ 99956 h 1505563"/>
                  <a:gd name="connsiteX18" fmla="*/ 2508932 w 4284833"/>
                  <a:gd name="connsiteY18" fmla="*/ 107513 h 1505563"/>
                  <a:gd name="connsiteX19" fmla="*/ 2463590 w 4284833"/>
                  <a:gd name="connsiteY19" fmla="*/ 130184 h 1505563"/>
                  <a:gd name="connsiteX20" fmla="*/ 2440919 w 4284833"/>
                  <a:gd name="connsiteY20" fmla="*/ 145298 h 1505563"/>
                  <a:gd name="connsiteX21" fmla="*/ 2425804 w 4284833"/>
                  <a:gd name="connsiteY21" fmla="*/ 160412 h 1505563"/>
                  <a:gd name="connsiteX22" fmla="*/ 2380462 w 4284833"/>
                  <a:gd name="connsiteY22" fmla="*/ 175527 h 1505563"/>
                  <a:gd name="connsiteX23" fmla="*/ 2357791 w 4284833"/>
                  <a:gd name="connsiteY23" fmla="*/ 183084 h 1505563"/>
                  <a:gd name="connsiteX24" fmla="*/ 2335120 w 4284833"/>
                  <a:gd name="connsiteY24" fmla="*/ 190641 h 1505563"/>
                  <a:gd name="connsiteX25" fmla="*/ 2312449 w 4284833"/>
                  <a:gd name="connsiteY25" fmla="*/ 205755 h 1505563"/>
                  <a:gd name="connsiteX26" fmla="*/ 2168866 w 4284833"/>
                  <a:gd name="connsiteY26" fmla="*/ 183084 h 1505563"/>
                  <a:gd name="connsiteX27" fmla="*/ 2161309 w 4284833"/>
                  <a:gd name="connsiteY27" fmla="*/ 160412 h 1505563"/>
                  <a:gd name="connsiteX28" fmla="*/ 2138638 w 4284833"/>
                  <a:gd name="connsiteY28" fmla="*/ 152855 h 1505563"/>
                  <a:gd name="connsiteX29" fmla="*/ 2100852 w 4284833"/>
                  <a:gd name="connsiteY29" fmla="*/ 122627 h 1505563"/>
                  <a:gd name="connsiteX30" fmla="*/ 2055510 w 4284833"/>
                  <a:gd name="connsiteY30" fmla="*/ 107513 h 1505563"/>
                  <a:gd name="connsiteX31" fmla="*/ 2032839 w 4284833"/>
                  <a:gd name="connsiteY31" fmla="*/ 92399 h 1505563"/>
                  <a:gd name="connsiteX32" fmla="*/ 1987497 w 4284833"/>
                  <a:gd name="connsiteY32" fmla="*/ 77285 h 1505563"/>
                  <a:gd name="connsiteX33" fmla="*/ 1927041 w 4284833"/>
                  <a:gd name="connsiteY33" fmla="*/ 62171 h 1505563"/>
                  <a:gd name="connsiteX34" fmla="*/ 1828800 w 4284833"/>
                  <a:gd name="connsiteY34" fmla="*/ 69728 h 1505563"/>
                  <a:gd name="connsiteX35" fmla="*/ 1775900 w 4284833"/>
                  <a:gd name="connsiteY35" fmla="*/ 84842 h 1505563"/>
                  <a:gd name="connsiteX36" fmla="*/ 1745672 w 4284833"/>
                  <a:gd name="connsiteY36" fmla="*/ 122627 h 1505563"/>
                  <a:gd name="connsiteX37" fmla="*/ 1692773 w 4284833"/>
                  <a:gd name="connsiteY37" fmla="*/ 183084 h 1505563"/>
                  <a:gd name="connsiteX38" fmla="*/ 1624760 w 4284833"/>
                  <a:gd name="connsiteY38" fmla="*/ 205755 h 1505563"/>
                  <a:gd name="connsiteX39" fmla="*/ 1602089 w 4284833"/>
                  <a:gd name="connsiteY39" fmla="*/ 213312 h 1505563"/>
                  <a:gd name="connsiteX40" fmla="*/ 1496290 w 4284833"/>
                  <a:gd name="connsiteY40" fmla="*/ 311553 h 1505563"/>
                  <a:gd name="connsiteX41" fmla="*/ 1503847 w 4284833"/>
                  <a:gd name="connsiteY41" fmla="*/ 334224 h 1505563"/>
                  <a:gd name="connsiteX42" fmla="*/ 1571861 w 4284833"/>
                  <a:gd name="connsiteY42" fmla="*/ 372009 h 1505563"/>
                  <a:gd name="connsiteX43" fmla="*/ 1632317 w 4284833"/>
                  <a:gd name="connsiteY43" fmla="*/ 387123 h 1505563"/>
                  <a:gd name="connsiteX44" fmla="*/ 1677659 w 4284833"/>
                  <a:gd name="connsiteY44" fmla="*/ 402237 h 1505563"/>
                  <a:gd name="connsiteX45" fmla="*/ 1723001 w 4284833"/>
                  <a:gd name="connsiteY45" fmla="*/ 432465 h 1505563"/>
                  <a:gd name="connsiteX46" fmla="*/ 1745672 w 4284833"/>
                  <a:gd name="connsiteY46" fmla="*/ 447579 h 1505563"/>
                  <a:gd name="connsiteX47" fmla="*/ 1783457 w 4284833"/>
                  <a:gd name="connsiteY47" fmla="*/ 515593 h 1505563"/>
                  <a:gd name="connsiteX48" fmla="*/ 1768343 w 4284833"/>
                  <a:gd name="connsiteY48" fmla="*/ 560935 h 1505563"/>
                  <a:gd name="connsiteX49" fmla="*/ 1753229 w 4284833"/>
                  <a:gd name="connsiteY49" fmla="*/ 583606 h 1505563"/>
                  <a:gd name="connsiteX50" fmla="*/ 1730558 w 4284833"/>
                  <a:gd name="connsiteY50" fmla="*/ 628948 h 1505563"/>
                  <a:gd name="connsiteX51" fmla="*/ 1707887 w 4284833"/>
                  <a:gd name="connsiteY51" fmla="*/ 636505 h 1505563"/>
                  <a:gd name="connsiteX52" fmla="*/ 1670102 w 4284833"/>
                  <a:gd name="connsiteY52" fmla="*/ 666733 h 1505563"/>
                  <a:gd name="connsiteX53" fmla="*/ 1647431 w 4284833"/>
                  <a:gd name="connsiteY53" fmla="*/ 681847 h 1505563"/>
                  <a:gd name="connsiteX54" fmla="*/ 1602089 w 4284833"/>
                  <a:gd name="connsiteY54" fmla="*/ 696961 h 1505563"/>
                  <a:gd name="connsiteX55" fmla="*/ 1579418 w 4284833"/>
                  <a:gd name="connsiteY55" fmla="*/ 712075 h 1505563"/>
                  <a:gd name="connsiteX56" fmla="*/ 1488733 w 4284833"/>
                  <a:gd name="connsiteY56" fmla="*/ 719632 h 1505563"/>
                  <a:gd name="connsiteX57" fmla="*/ 1337593 w 4284833"/>
                  <a:gd name="connsiteY57" fmla="*/ 727189 h 1505563"/>
                  <a:gd name="connsiteX58" fmla="*/ 1314922 w 4284833"/>
                  <a:gd name="connsiteY58" fmla="*/ 734746 h 1505563"/>
                  <a:gd name="connsiteX59" fmla="*/ 1299808 w 4284833"/>
                  <a:gd name="connsiteY59" fmla="*/ 757417 h 1505563"/>
                  <a:gd name="connsiteX60" fmla="*/ 1262023 w 4284833"/>
                  <a:gd name="connsiteY60" fmla="*/ 787646 h 1505563"/>
                  <a:gd name="connsiteX61" fmla="*/ 1246909 w 4284833"/>
                  <a:gd name="connsiteY61" fmla="*/ 810317 h 1505563"/>
                  <a:gd name="connsiteX62" fmla="*/ 1224238 w 4284833"/>
                  <a:gd name="connsiteY62" fmla="*/ 825431 h 1505563"/>
                  <a:gd name="connsiteX63" fmla="*/ 1194009 w 4284833"/>
                  <a:gd name="connsiteY63" fmla="*/ 863216 h 1505563"/>
                  <a:gd name="connsiteX64" fmla="*/ 1171338 w 4284833"/>
                  <a:gd name="connsiteY64" fmla="*/ 946343 h 1505563"/>
                  <a:gd name="connsiteX65" fmla="*/ 1163781 w 4284833"/>
                  <a:gd name="connsiteY65" fmla="*/ 1006799 h 1505563"/>
                  <a:gd name="connsiteX66" fmla="*/ 1141110 w 4284833"/>
                  <a:gd name="connsiteY66" fmla="*/ 1089927 h 1505563"/>
                  <a:gd name="connsiteX67" fmla="*/ 1125996 w 4284833"/>
                  <a:gd name="connsiteY67" fmla="*/ 1112598 h 1505563"/>
                  <a:gd name="connsiteX68" fmla="*/ 1118439 w 4284833"/>
                  <a:gd name="connsiteY68" fmla="*/ 1135269 h 1505563"/>
                  <a:gd name="connsiteX69" fmla="*/ 1095768 w 4284833"/>
                  <a:gd name="connsiteY69" fmla="*/ 1150383 h 1505563"/>
                  <a:gd name="connsiteX70" fmla="*/ 1073097 w 4284833"/>
                  <a:gd name="connsiteY70" fmla="*/ 1173054 h 1505563"/>
                  <a:gd name="connsiteX71" fmla="*/ 1057983 w 4284833"/>
                  <a:gd name="connsiteY71" fmla="*/ 1195725 h 1505563"/>
                  <a:gd name="connsiteX72" fmla="*/ 1035312 w 4284833"/>
                  <a:gd name="connsiteY72" fmla="*/ 1218396 h 1505563"/>
                  <a:gd name="connsiteX73" fmla="*/ 1020198 w 4284833"/>
                  <a:gd name="connsiteY73" fmla="*/ 1241067 h 1505563"/>
                  <a:gd name="connsiteX74" fmla="*/ 974856 w 4284833"/>
                  <a:gd name="connsiteY74" fmla="*/ 1256181 h 1505563"/>
                  <a:gd name="connsiteX75" fmla="*/ 838829 w 4284833"/>
                  <a:gd name="connsiteY75" fmla="*/ 1271295 h 1505563"/>
                  <a:gd name="connsiteX76" fmla="*/ 748145 w 4284833"/>
                  <a:gd name="connsiteY76" fmla="*/ 1293966 h 1505563"/>
                  <a:gd name="connsiteX77" fmla="*/ 725474 w 4284833"/>
                  <a:gd name="connsiteY77" fmla="*/ 1301523 h 1505563"/>
                  <a:gd name="connsiteX78" fmla="*/ 657461 w 4284833"/>
                  <a:gd name="connsiteY78" fmla="*/ 1331751 h 1505563"/>
                  <a:gd name="connsiteX79" fmla="*/ 634790 w 4284833"/>
                  <a:gd name="connsiteY79" fmla="*/ 1339308 h 1505563"/>
                  <a:gd name="connsiteX80" fmla="*/ 566776 w 4284833"/>
                  <a:gd name="connsiteY80" fmla="*/ 1369536 h 1505563"/>
                  <a:gd name="connsiteX81" fmla="*/ 498763 w 4284833"/>
                  <a:gd name="connsiteY81" fmla="*/ 1392208 h 1505563"/>
                  <a:gd name="connsiteX82" fmla="*/ 317395 w 4284833"/>
                  <a:gd name="connsiteY82" fmla="*/ 1399765 h 1505563"/>
                  <a:gd name="connsiteX83" fmla="*/ 249381 w 4284833"/>
                  <a:gd name="connsiteY83" fmla="*/ 1407322 h 1505563"/>
                  <a:gd name="connsiteX84" fmla="*/ 204039 w 4284833"/>
                  <a:gd name="connsiteY84" fmla="*/ 1422436 h 1505563"/>
                  <a:gd name="connsiteX85" fmla="*/ 181368 w 4284833"/>
                  <a:gd name="connsiteY85" fmla="*/ 1429993 h 1505563"/>
                  <a:gd name="connsiteX86" fmla="*/ 158697 w 4284833"/>
                  <a:gd name="connsiteY86" fmla="*/ 1445107 h 1505563"/>
                  <a:gd name="connsiteX87" fmla="*/ 136026 w 4284833"/>
                  <a:gd name="connsiteY87" fmla="*/ 1452664 h 1505563"/>
                  <a:gd name="connsiteX88" fmla="*/ 120912 w 4284833"/>
                  <a:gd name="connsiteY88" fmla="*/ 1475335 h 1505563"/>
                  <a:gd name="connsiteX89" fmla="*/ 75570 w 4284833"/>
                  <a:gd name="connsiteY89" fmla="*/ 1490449 h 1505563"/>
                  <a:gd name="connsiteX90" fmla="*/ 52899 w 4284833"/>
                  <a:gd name="connsiteY90" fmla="*/ 1498006 h 1505563"/>
                  <a:gd name="connsiteX91" fmla="*/ 0 w 4284833"/>
                  <a:gd name="connsiteY91" fmla="*/ 1505563 h 150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4284833" h="1505563">
                    <a:moveTo>
                      <a:pt x="4284833" y="39500"/>
                    </a:moveTo>
                    <a:cubicBezTo>
                      <a:pt x="4163882" y="63690"/>
                      <a:pt x="4299742" y="39500"/>
                      <a:pt x="4012780" y="39500"/>
                    </a:cubicBezTo>
                    <a:cubicBezTo>
                      <a:pt x="3994968" y="39500"/>
                      <a:pt x="3977513" y="44538"/>
                      <a:pt x="3959880" y="47057"/>
                    </a:cubicBezTo>
                    <a:cubicBezTo>
                      <a:pt x="3924614" y="44538"/>
                      <a:pt x="3889262" y="43018"/>
                      <a:pt x="3854082" y="39500"/>
                    </a:cubicBezTo>
                    <a:cubicBezTo>
                      <a:pt x="3823200" y="36412"/>
                      <a:pt x="3806859" y="31473"/>
                      <a:pt x="3778512" y="24386"/>
                    </a:cubicBezTo>
                    <a:cubicBezTo>
                      <a:pt x="3770955" y="19348"/>
                      <a:pt x="3763965" y="13334"/>
                      <a:pt x="3755841" y="9272"/>
                    </a:cubicBezTo>
                    <a:cubicBezTo>
                      <a:pt x="3717562" y="-9867"/>
                      <a:pt x="3676994" y="6036"/>
                      <a:pt x="3634928" y="9272"/>
                    </a:cubicBezTo>
                    <a:lnTo>
                      <a:pt x="3566915" y="31943"/>
                    </a:lnTo>
                    <a:lnTo>
                      <a:pt x="3544244" y="39500"/>
                    </a:lnTo>
                    <a:cubicBezTo>
                      <a:pt x="3536687" y="42019"/>
                      <a:pt x="3529430" y="45747"/>
                      <a:pt x="3521573" y="47057"/>
                    </a:cubicBezTo>
                    <a:cubicBezTo>
                      <a:pt x="3432409" y="61918"/>
                      <a:pt x="3471995" y="57105"/>
                      <a:pt x="3325090" y="62171"/>
                    </a:cubicBezTo>
                    <a:lnTo>
                      <a:pt x="3037923" y="69728"/>
                    </a:lnTo>
                    <a:cubicBezTo>
                      <a:pt x="3030366" y="72247"/>
                      <a:pt x="3023218" y="77285"/>
                      <a:pt x="3015252" y="77285"/>
                    </a:cubicBezTo>
                    <a:cubicBezTo>
                      <a:pt x="2964308" y="77285"/>
                      <a:pt x="2964363" y="70130"/>
                      <a:pt x="2924568" y="62171"/>
                    </a:cubicBezTo>
                    <a:cubicBezTo>
                      <a:pt x="2909543" y="59166"/>
                      <a:pt x="2894340" y="57133"/>
                      <a:pt x="2879226" y="54614"/>
                    </a:cubicBezTo>
                    <a:cubicBezTo>
                      <a:pt x="2811782" y="57546"/>
                      <a:pt x="2705644" y="58899"/>
                      <a:pt x="2629844" y="69728"/>
                    </a:cubicBezTo>
                    <a:cubicBezTo>
                      <a:pt x="2609857" y="72583"/>
                      <a:pt x="2570051" y="87140"/>
                      <a:pt x="2554274" y="92399"/>
                    </a:cubicBezTo>
                    <a:lnTo>
                      <a:pt x="2531603" y="99956"/>
                    </a:lnTo>
                    <a:lnTo>
                      <a:pt x="2508932" y="107513"/>
                    </a:lnTo>
                    <a:cubicBezTo>
                      <a:pt x="2443960" y="150828"/>
                      <a:pt x="2526165" y="98897"/>
                      <a:pt x="2463590" y="130184"/>
                    </a:cubicBezTo>
                    <a:cubicBezTo>
                      <a:pt x="2455466" y="134246"/>
                      <a:pt x="2448011" y="139624"/>
                      <a:pt x="2440919" y="145298"/>
                    </a:cubicBezTo>
                    <a:cubicBezTo>
                      <a:pt x="2435355" y="149749"/>
                      <a:pt x="2432177" y="157226"/>
                      <a:pt x="2425804" y="160412"/>
                    </a:cubicBezTo>
                    <a:cubicBezTo>
                      <a:pt x="2411554" y="167537"/>
                      <a:pt x="2395576" y="170489"/>
                      <a:pt x="2380462" y="175527"/>
                    </a:cubicBezTo>
                    <a:lnTo>
                      <a:pt x="2357791" y="183084"/>
                    </a:lnTo>
                    <a:lnTo>
                      <a:pt x="2335120" y="190641"/>
                    </a:lnTo>
                    <a:cubicBezTo>
                      <a:pt x="2327563" y="195679"/>
                      <a:pt x="2321519" y="205278"/>
                      <a:pt x="2312449" y="205755"/>
                    </a:cubicBezTo>
                    <a:cubicBezTo>
                      <a:pt x="2203277" y="211501"/>
                      <a:pt x="2220458" y="217479"/>
                      <a:pt x="2168866" y="183084"/>
                    </a:cubicBezTo>
                    <a:cubicBezTo>
                      <a:pt x="2166347" y="175527"/>
                      <a:pt x="2166942" y="166045"/>
                      <a:pt x="2161309" y="160412"/>
                    </a:cubicBezTo>
                    <a:cubicBezTo>
                      <a:pt x="2155676" y="154779"/>
                      <a:pt x="2145469" y="156953"/>
                      <a:pt x="2138638" y="152855"/>
                    </a:cubicBezTo>
                    <a:cubicBezTo>
                      <a:pt x="2093775" y="125938"/>
                      <a:pt x="2159185" y="148553"/>
                      <a:pt x="2100852" y="122627"/>
                    </a:cubicBezTo>
                    <a:cubicBezTo>
                      <a:pt x="2086294" y="116157"/>
                      <a:pt x="2055510" y="107513"/>
                      <a:pt x="2055510" y="107513"/>
                    </a:cubicBezTo>
                    <a:cubicBezTo>
                      <a:pt x="2047953" y="102475"/>
                      <a:pt x="2041139" y="96088"/>
                      <a:pt x="2032839" y="92399"/>
                    </a:cubicBezTo>
                    <a:cubicBezTo>
                      <a:pt x="2018281" y="85929"/>
                      <a:pt x="2002611" y="82323"/>
                      <a:pt x="1987497" y="77285"/>
                    </a:cubicBezTo>
                    <a:cubicBezTo>
                      <a:pt x="1952641" y="65666"/>
                      <a:pt x="1972637" y="71290"/>
                      <a:pt x="1927041" y="62171"/>
                    </a:cubicBezTo>
                    <a:cubicBezTo>
                      <a:pt x="1894294" y="64690"/>
                      <a:pt x="1861419" y="65891"/>
                      <a:pt x="1828800" y="69728"/>
                    </a:cubicBezTo>
                    <a:cubicBezTo>
                      <a:pt x="1814133" y="71453"/>
                      <a:pt x="1790562" y="79955"/>
                      <a:pt x="1775900" y="84842"/>
                    </a:cubicBezTo>
                    <a:cubicBezTo>
                      <a:pt x="1758882" y="135897"/>
                      <a:pt x="1782484" y="80556"/>
                      <a:pt x="1745672" y="122627"/>
                    </a:cubicBezTo>
                    <a:cubicBezTo>
                      <a:pt x="1716417" y="156062"/>
                      <a:pt x="1727553" y="167626"/>
                      <a:pt x="1692773" y="183084"/>
                    </a:cubicBezTo>
                    <a:lnTo>
                      <a:pt x="1624760" y="205755"/>
                    </a:lnTo>
                    <a:lnTo>
                      <a:pt x="1602089" y="213312"/>
                    </a:lnTo>
                    <a:cubicBezTo>
                      <a:pt x="1558134" y="242615"/>
                      <a:pt x="1536994" y="254568"/>
                      <a:pt x="1496290" y="311553"/>
                    </a:cubicBezTo>
                    <a:cubicBezTo>
                      <a:pt x="1491660" y="318035"/>
                      <a:pt x="1498214" y="328591"/>
                      <a:pt x="1503847" y="334224"/>
                    </a:cubicBezTo>
                    <a:cubicBezTo>
                      <a:pt x="1524414" y="354791"/>
                      <a:pt x="1545728" y="364882"/>
                      <a:pt x="1571861" y="372009"/>
                    </a:cubicBezTo>
                    <a:cubicBezTo>
                      <a:pt x="1591901" y="377475"/>
                      <a:pt x="1612611" y="380554"/>
                      <a:pt x="1632317" y="387123"/>
                    </a:cubicBezTo>
                    <a:lnTo>
                      <a:pt x="1677659" y="402237"/>
                    </a:lnTo>
                    <a:lnTo>
                      <a:pt x="1723001" y="432465"/>
                    </a:lnTo>
                    <a:lnTo>
                      <a:pt x="1745672" y="447579"/>
                    </a:lnTo>
                    <a:cubicBezTo>
                      <a:pt x="1780319" y="499550"/>
                      <a:pt x="1770156" y="475689"/>
                      <a:pt x="1783457" y="515593"/>
                    </a:cubicBezTo>
                    <a:cubicBezTo>
                      <a:pt x="1778419" y="530707"/>
                      <a:pt x="1777180" y="547679"/>
                      <a:pt x="1768343" y="560935"/>
                    </a:cubicBezTo>
                    <a:cubicBezTo>
                      <a:pt x="1763305" y="568492"/>
                      <a:pt x="1757291" y="575482"/>
                      <a:pt x="1753229" y="583606"/>
                    </a:cubicBezTo>
                    <a:cubicBezTo>
                      <a:pt x="1744102" y="601860"/>
                      <a:pt x="1748606" y="614510"/>
                      <a:pt x="1730558" y="628948"/>
                    </a:cubicBezTo>
                    <a:cubicBezTo>
                      <a:pt x="1724338" y="633924"/>
                      <a:pt x="1715444" y="633986"/>
                      <a:pt x="1707887" y="636505"/>
                    </a:cubicBezTo>
                    <a:cubicBezTo>
                      <a:pt x="1682409" y="674722"/>
                      <a:pt x="1706604" y="648482"/>
                      <a:pt x="1670102" y="666733"/>
                    </a:cubicBezTo>
                    <a:cubicBezTo>
                      <a:pt x="1661978" y="670795"/>
                      <a:pt x="1655731" y="678158"/>
                      <a:pt x="1647431" y="681847"/>
                    </a:cubicBezTo>
                    <a:cubicBezTo>
                      <a:pt x="1632873" y="688317"/>
                      <a:pt x="1602089" y="696961"/>
                      <a:pt x="1602089" y="696961"/>
                    </a:cubicBezTo>
                    <a:cubicBezTo>
                      <a:pt x="1594532" y="701999"/>
                      <a:pt x="1588324" y="710294"/>
                      <a:pt x="1579418" y="712075"/>
                    </a:cubicBezTo>
                    <a:cubicBezTo>
                      <a:pt x="1549674" y="718024"/>
                      <a:pt x="1519007" y="717740"/>
                      <a:pt x="1488733" y="719632"/>
                    </a:cubicBezTo>
                    <a:cubicBezTo>
                      <a:pt x="1438388" y="722779"/>
                      <a:pt x="1387973" y="724670"/>
                      <a:pt x="1337593" y="727189"/>
                    </a:cubicBezTo>
                    <a:cubicBezTo>
                      <a:pt x="1330036" y="729708"/>
                      <a:pt x="1321142" y="729770"/>
                      <a:pt x="1314922" y="734746"/>
                    </a:cubicBezTo>
                    <a:cubicBezTo>
                      <a:pt x="1307830" y="740420"/>
                      <a:pt x="1305482" y="750325"/>
                      <a:pt x="1299808" y="757417"/>
                    </a:cubicBezTo>
                    <a:cubicBezTo>
                      <a:pt x="1287500" y="772802"/>
                      <a:pt x="1278859" y="776422"/>
                      <a:pt x="1262023" y="787646"/>
                    </a:cubicBezTo>
                    <a:cubicBezTo>
                      <a:pt x="1256985" y="795203"/>
                      <a:pt x="1253331" y="803895"/>
                      <a:pt x="1246909" y="810317"/>
                    </a:cubicBezTo>
                    <a:cubicBezTo>
                      <a:pt x="1240487" y="816739"/>
                      <a:pt x="1231330" y="819757"/>
                      <a:pt x="1224238" y="825431"/>
                    </a:cubicBezTo>
                    <a:cubicBezTo>
                      <a:pt x="1213407" y="834096"/>
                      <a:pt x="1199428" y="851024"/>
                      <a:pt x="1194009" y="863216"/>
                    </a:cubicBezTo>
                    <a:cubicBezTo>
                      <a:pt x="1182893" y="888227"/>
                      <a:pt x="1175521" y="919152"/>
                      <a:pt x="1171338" y="946343"/>
                    </a:cubicBezTo>
                    <a:cubicBezTo>
                      <a:pt x="1168250" y="966416"/>
                      <a:pt x="1166869" y="986726"/>
                      <a:pt x="1163781" y="1006799"/>
                    </a:cubicBezTo>
                    <a:cubicBezTo>
                      <a:pt x="1160942" y="1025252"/>
                      <a:pt x="1150558" y="1075755"/>
                      <a:pt x="1141110" y="1089927"/>
                    </a:cubicBezTo>
                    <a:cubicBezTo>
                      <a:pt x="1136072" y="1097484"/>
                      <a:pt x="1130058" y="1104474"/>
                      <a:pt x="1125996" y="1112598"/>
                    </a:cubicBezTo>
                    <a:cubicBezTo>
                      <a:pt x="1122434" y="1119723"/>
                      <a:pt x="1123415" y="1129049"/>
                      <a:pt x="1118439" y="1135269"/>
                    </a:cubicBezTo>
                    <a:cubicBezTo>
                      <a:pt x="1112765" y="1142361"/>
                      <a:pt x="1102745" y="1144569"/>
                      <a:pt x="1095768" y="1150383"/>
                    </a:cubicBezTo>
                    <a:cubicBezTo>
                      <a:pt x="1087558" y="1157225"/>
                      <a:pt x="1079939" y="1164844"/>
                      <a:pt x="1073097" y="1173054"/>
                    </a:cubicBezTo>
                    <a:cubicBezTo>
                      <a:pt x="1067283" y="1180031"/>
                      <a:pt x="1063797" y="1188748"/>
                      <a:pt x="1057983" y="1195725"/>
                    </a:cubicBezTo>
                    <a:cubicBezTo>
                      <a:pt x="1051141" y="1203935"/>
                      <a:pt x="1042154" y="1210186"/>
                      <a:pt x="1035312" y="1218396"/>
                    </a:cubicBezTo>
                    <a:cubicBezTo>
                      <a:pt x="1029498" y="1225373"/>
                      <a:pt x="1027900" y="1236253"/>
                      <a:pt x="1020198" y="1241067"/>
                    </a:cubicBezTo>
                    <a:cubicBezTo>
                      <a:pt x="1006688" y="1249511"/>
                      <a:pt x="989970" y="1251143"/>
                      <a:pt x="974856" y="1256181"/>
                    </a:cubicBezTo>
                    <a:cubicBezTo>
                      <a:pt x="916259" y="1275713"/>
                      <a:pt x="960133" y="1263208"/>
                      <a:pt x="838829" y="1271295"/>
                    </a:cubicBezTo>
                    <a:cubicBezTo>
                      <a:pt x="777772" y="1281471"/>
                      <a:pt x="808023" y="1274007"/>
                      <a:pt x="748145" y="1293966"/>
                    </a:cubicBezTo>
                    <a:lnTo>
                      <a:pt x="725474" y="1301523"/>
                    </a:lnTo>
                    <a:cubicBezTo>
                      <a:pt x="689547" y="1325474"/>
                      <a:pt x="711419" y="1313765"/>
                      <a:pt x="657461" y="1331751"/>
                    </a:cubicBezTo>
                    <a:lnTo>
                      <a:pt x="634790" y="1339308"/>
                    </a:lnTo>
                    <a:cubicBezTo>
                      <a:pt x="598863" y="1363260"/>
                      <a:pt x="620736" y="1351550"/>
                      <a:pt x="566776" y="1369536"/>
                    </a:cubicBezTo>
                    <a:lnTo>
                      <a:pt x="498763" y="1392208"/>
                    </a:lnTo>
                    <a:cubicBezTo>
                      <a:pt x="441360" y="1411342"/>
                      <a:pt x="377851" y="1397246"/>
                      <a:pt x="317395" y="1399765"/>
                    </a:cubicBezTo>
                    <a:cubicBezTo>
                      <a:pt x="294724" y="1402284"/>
                      <a:pt x="271749" y="1402848"/>
                      <a:pt x="249381" y="1407322"/>
                    </a:cubicBezTo>
                    <a:cubicBezTo>
                      <a:pt x="233759" y="1410446"/>
                      <a:pt x="219153" y="1417398"/>
                      <a:pt x="204039" y="1422436"/>
                    </a:cubicBezTo>
                    <a:lnTo>
                      <a:pt x="181368" y="1429993"/>
                    </a:lnTo>
                    <a:cubicBezTo>
                      <a:pt x="173811" y="1435031"/>
                      <a:pt x="166821" y="1441045"/>
                      <a:pt x="158697" y="1445107"/>
                    </a:cubicBezTo>
                    <a:cubicBezTo>
                      <a:pt x="151572" y="1448669"/>
                      <a:pt x="142246" y="1447688"/>
                      <a:pt x="136026" y="1452664"/>
                    </a:cubicBezTo>
                    <a:cubicBezTo>
                      <a:pt x="128934" y="1458338"/>
                      <a:pt x="128614" y="1470521"/>
                      <a:pt x="120912" y="1475335"/>
                    </a:cubicBezTo>
                    <a:cubicBezTo>
                      <a:pt x="107402" y="1483779"/>
                      <a:pt x="90684" y="1485411"/>
                      <a:pt x="75570" y="1490449"/>
                    </a:cubicBezTo>
                    <a:cubicBezTo>
                      <a:pt x="68013" y="1492968"/>
                      <a:pt x="60785" y="1496879"/>
                      <a:pt x="52899" y="1498006"/>
                    </a:cubicBezTo>
                    <a:lnTo>
                      <a:pt x="0" y="1505563"/>
                    </a:ln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0" name="Freeform 9"/>
              <p:cNvSpPr/>
              <p:nvPr/>
            </p:nvSpPr>
            <p:spPr>
              <a:xfrm>
                <a:off x="3914987" y="2864728"/>
                <a:ext cx="1843935" cy="2968562"/>
              </a:xfrm>
              <a:custGeom>
                <a:avLst/>
                <a:gdLst>
                  <a:gd name="connsiteX0" fmla="*/ 1843914 w 1843914"/>
                  <a:gd name="connsiteY0" fmla="*/ 0 h 2969911"/>
                  <a:gd name="connsiteX1" fmla="*/ 1571861 w 1843914"/>
                  <a:gd name="connsiteY1" fmla="*/ 15114 h 2969911"/>
                  <a:gd name="connsiteX2" fmla="*/ 1526519 w 1843914"/>
                  <a:gd name="connsiteY2" fmla="*/ 30228 h 2969911"/>
                  <a:gd name="connsiteX3" fmla="*/ 1518962 w 1843914"/>
                  <a:gd name="connsiteY3" fmla="*/ 52900 h 2969911"/>
                  <a:gd name="connsiteX4" fmla="*/ 1284694 w 1843914"/>
                  <a:gd name="connsiteY4" fmla="*/ 98242 h 2969911"/>
                  <a:gd name="connsiteX5" fmla="*/ 1178896 w 1843914"/>
                  <a:gd name="connsiteY5" fmla="*/ 105799 h 2969911"/>
                  <a:gd name="connsiteX6" fmla="*/ 1110882 w 1843914"/>
                  <a:gd name="connsiteY6" fmla="*/ 113356 h 2969911"/>
                  <a:gd name="connsiteX7" fmla="*/ 974856 w 1843914"/>
                  <a:gd name="connsiteY7" fmla="*/ 120913 h 2969911"/>
                  <a:gd name="connsiteX8" fmla="*/ 952185 w 1843914"/>
                  <a:gd name="connsiteY8" fmla="*/ 136027 h 2969911"/>
                  <a:gd name="connsiteX9" fmla="*/ 937071 w 1843914"/>
                  <a:gd name="connsiteY9" fmla="*/ 158698 h 2969911"/>
                  <a:gd name="connsiteX10" fmla="*/ 914400 w 1843914"/>
                  <a:gd name="connsiteY10" fmla="*/ 181369 h 2969911"/>
                  <a:gd name="connsiteX11" fmla="*/ 921957 w 1843914"/>
                  <a:gd name="connsiteY11" fmla="*/ 241825 h 2969911"/>
                  <a:gd name="connsiteX12" fmla="*/ 937071 w 1843914"/>
                  <a:gd name="connsiteY12" fmla="*/ 287167 h 2969911"/>
                  <a:gd name="connsiteX13" fmla="*/ 929514 w 1843914"/>
                  <a:gd name="connsiteY13" fmla="*/ 340067 h 2969911"/>
                  <a:gd name="connsiteX14" fmla="*/ 884172 w 1843914"/>
                  <a:gd name="connsiteY14" fmla="*/ 362738 h 2969911"/>
                  <a:gd name="connsiteX15" fmla="*/ 853944 w 1843914"/>
                  <a:gd name="connsiteY15" fmla="*/ 377852 h 2969911"/>
                  <a:gd name="connsiteX16" fmla="*/ 808601 w 1843914"/>
                  <a:gd name="connsiteY16" fmla="*/ 408080 h 2969911"/>
                  <a:gd name="connsiteX17" fmla="*/ 785930 w 1843914"/>
                  <a:gd name="connsiteY17" fmla="*/ 415637 h 2969911"/>
                  <a:gd name="connsiteX18" fmla="*/ 740588 w 1843914"/>
                  <a:gd name="connsiteY18" fmla="*/ 445865 h 2969911"/>
                  <a:gd name="connsiteX19" fmla="*/ 695246 w 1843914"/>
                  <a:gd name="connsiteY19" fmla="*/ 491207 h 2969911"/>
                  <a:gd name="connsiteX20" fmla="*/ 702803 w 1843914"/>
                  <a:gd name="connsiteY20" fmla="*/ 581891 h 2969911"/>
                  <a:gd name="connsiteX21" fmla="*/ 717917 w 1843914"/>
                  <a:gd name="connsiteY21" fmla="*/ 604562 h 2969911"/>
                  <a:gd name="connsiteX22" fmla="*/ 763259 w 1843914"/>
                  <a:gd name="connsiteY22" fmla="*/ 619676 h 2969911"/>
                  <a:gd name="connsiteX23" fmla="*/ 785930 w 1843914"/>
                  <a:gd name="connsiteY23" fmla="*/ 634790 h 2969911"/>
                  <a:gd name="connsiteX24" fmla="*/ 801044 w 1843914"/>
                  <a:gd name="connsiteY24" fmla="*/ 649905 h 2969911"/>
                  <a:gd name="connsiteX25" fmla="*/ 823716 w 1843914"/>
                  <a:gd name="connsiteY25" fmla="*/ 657462 h 2969911"/>
                  <a:gd name="connsiteX26" fmla="*/ 869058 w 1843914"/>
                  <a:gd name="connsiteY26" fmla="*/ 687690 h 2969911"/>
                  <a:gd name="connsiteX27" fmla="*/ 891729 w 1843914"/>
                  <a:gd name="connsiteY27" fmla="*/ 695247 h 2969911"/>
                  <a:gd name="connsiteX28" fmla="*/ 1042869 w 1843914"/>
                  <a:gd name="connsiteY28" fmla="*/ 710361 h 2969911"/>
                  <a:gd name="connsiteX29" fmla="*/ 1050426 w 1843914"/>
                  <a:gd name="connsiteY29" fmla="*/ 770817 h 2969911"/>
                  <a:gd name="connsiteX30" fmla="*/ 1080654 w 1843914"/>
                  <a:gd name="connsiteY30" fmla="*/ 816159 h 2969911"/>
                  <a:gd name="connsiteX31" fmla="*/ 1095768 w 1843914"/>
                  <a:gd name="connsiteY31" fmla="*/ 838830 h 2969911"/>
                  <a:gd name="connsiteX32" fmla="*/ 1080654 w 1843914"/>
                  <a:gd name="connsiteY32" fmla="*/ 921957 h 2969911"/>
                  <a:gd name="connsiteX33" fmla="*/ 1073097 w 1843914"/>
                  <a:gd name="connsiteY33" fmla="*/ 944628 h 2969911"/>
                  <a:gd name="connsiteX34" fmla="*/ 1057983 w 1843914"/>
                  <a:gd name="connsiteY34" fmla="*/ 959743 h 2969911"/>
                  <a:gd name="connsiteX35" fmla="*/ 1050426 w 1843914"/>
                  <a:gd name="connsiteY35" fmla="*/ 982414 h 2969911"/>
                  <a:gd name="connsiteX36" fmla="*/ 1005084 w 1843914"/>
                  <a:gd name="connsiteY36" fmla="*/ 1005085 h 2969911"/>
                  <a:gd name="connsiteX37" fmla="*/ 967299 w 1843914"/>
                  <a:gd name="connsiteY37" fmla="*/ 1035313 h 2969911"/>
                  <a:gd name="connsiteX38" fmla="*/ 952185 w 1843914"/>
                  <a:gd name="connsiteY38" fmla="*/ 1057984 h 2969911"/>
                  <a:gd name="connsiteX39" fmla="*/ 906843 w 1843914"/>
                  <a:gd name="connsiteY39" fmla="*/ 1088212 h 2969911"/>
                  <a:gd name="connsiteX40" fmla="*/ 891729 w 1843914"/>
                  <a:gd name="connsiteY40" fmla="*/ 1110883 h 2969911"/>
                  <a:gd name="connsiteX41" fmla="*/ 846387 w 1843914"/>
                  <a:gd name="connsiteY41" fmla="*/ 1125997 h 2969911"/>
                  <a:gd name="connsiteX42" fmla="*/ 838830 w 1843914"/>
                  <a:gd name="connsiteY42" fmla="*/ 1148668 h 2969911"/>
                  <a:gd name="connsiteX43" fmla="*/ 801044 w 1843914"/>
                  <a:gd name="connsiteY43" fmla="*/ 1186453 h 2969911"/>
                  <a:gd name="connsiteX44" fmla="*/ 793487 w 1843914"/>
                  <a:gd name="connsiteY44" fmla="*/ 1209124 h 2969911"/>
                  <a:gd name="connsiteX45" fmla="*/ 748145 w 1843914"/>
                  <a:gd name="connsiteY45" fmla="*/ 1224238 h 2969911"/>
                  <a:gd name="connsiteX46" fmla="*/ 710360 w 1843914"/>
                  <a:gd name="connsiteY46" fmla="*/ 1254467 h 2969911"/>
                  <a:gd name="connsiteX47" fmla="*/ 702803 w 1843914"/>
                  <a:gd name="connsiteY47" fmla="*/ 1277138 h 2969911"/>
                  <a:gd name="connsiteX48" fmla="*/ 710360 w 1843914"/>
                  <a:gd name="connsiteY48" fmla="*/ 1307366 h 2969911"/>
                  <a:gd name="connsiteX49" fmla="*/ 748145 w 1843914"/>
                  <a:gd name="connsiteY49" fmla="*/ 1345151 h 2969911"/>
                  <a:gd name="connsiteX50" fmla="*/ 763259 w 1843914"/>
                  <a:gd name="connsiteY50" fmla="*/ 1390493 h 2969911"/>
                  <a:gd name="connsiteX51" fmla="*/ 778373 w 1843914"/>
                  <a:gd name="connsiteY51" fmla="*/ 1435835 h 2969911"/>
                  <a:gd name="connsiteX52" fmla="*/ 801044 w 1843914"/>
                  <a:gd name="connsiteY52" fmla="*/ 1450949 h 2969911"/>
                  <a:gd name="connsiteX53" fmla="*/ 831273 w 1843914"/>
                  <a:gd name="connsiteY53" fmla="*/ 1496291 h 2969911"/>
                  <a:gd name="connsiteX54" fmla="*/ 853944 w 1843914"/>
                  <a:gd name="connsiteY54" fmla="*/ 1518962 h 2969911"/>
                  <a:gd name="connsiteX55" fmla="*/ 869058 w 1843914"/>
                  <a:gd name="connsiteY55" fmla="*/ 1541633 h 2969911"/>
                  <a:gd name="connsiteX56" fmla="*/ 906843 w 1843914"/>
                  <a:gd name="connsiteY56" fmla="*/ 1602090 h 2969911"/>
                  <a:gd name="connsiteX57" fmla="*/ 914400 w 1843914"/>
                  <a:gd name="connsiteY57" fmla="*/ 1624761 h 2969911"/>
                  <a:gd name="connsiteX58" fmla="*/ 974856 w 1843914"/>
                  <a:gd name="connsiteY58" fmla="*/ 1677660 h 2969911"/>
                  <a:gd name="connsiteX59" fmla="*/ 997527 w 1843914"/>
                  <a:gd name="connsiteY59" fmla="*/ 1700331 h 2969911"/>
                  <a:gd name="connsiteX60" fmla="*/ 1065540 w 1843914"/>
                  <a:gd name="connsiteY60" fmla="*/ 1738116 h 2969911"/>
                  <a:gd name="connsiteX61" fmla="*/ 1103325 w 1843914"/>
                  <a:gd name="connsiteY61" fmla="*/ 1768344 h 2969911"/>
                  <a:gd name="connsiteX62" fmla="*/ 1133554 w 1843914"/>
                  <a:gd name="connsiteY62" fmla="*/ 1806129 h 2969911"/>
                  <a:gd name="connsiteX63" fmla="*/ 1156225 w 1843914"/>
                  <a:gd name="connsiteY63" fmla="*/ 1821243 h 2969911"/>
                  <a:gd name="connsiteX64" fmla="*/ 1186453 w 1843914"/>
                  <a:gd name="connsiteY64" fmla="*/ 1866586 h 2969911"/>
                  <a:gd name="connsiteX65" fmla="*/ 1224238 w 1843914"/>
                  <a:gd name="connsiteY65" fmla="*/ 1934599 h 2969911"/>
                  <a:gd name="connsiteX66" fmla="*/ 1254466 w 1843914"/>
                  <a:gd name="connsiteY66" fmla="*/ 1964827 h 2969911"/>
                  <a:gd name="connsiteX67" fmla="*/ 1277137 w 1843914"/>
                  <a:gd name="connsiteY67" fmla="*/ 1987498 h 2969911"/>
                  <a:gd name="connsiteX68" fmla="*/ 1322479 w 1843914"/>
                  <a:gd name="connsiteY68" fmla="*/ 2017726 h 2969911"/>
                  <a:gd name="connsiteX69" fmla="*/ 1352707 w 1843914"/>
                  <a:gd name="connsiteY69" fmla="*/ 2055511 h 2969911"/>
                  <a:gd name="connsiteX70" fmla="*/ 1390492 w 1843914"/>
                  <a:gd name="connsiteY70" fmla="*/ 2123524 h 2969911"/>
                  <a:gd name="connsiteX71" fmla="*/ 1420721 w 1843914"/>
                  <a:gd name="connsiteY71" fmla="*/ 2161309 h 2969911"/>
                  <a:gd name="connsiteX72" fmla="*/ 1428278 w 1843914"/>
                  <a:gd name="connsiteY72" fmla="*/ 2183981 h 2969911"/>
                  <a:gd name="connsiteX73" fmla="*/ 1428278 w 1843914"/>
                  <a:gd name="connsiteY73" fmla="*/ 2395577 h 2969911"/>
                  <a:gd name="connsiteX74" fmla="*/ 1413163 w 1843914"/>
                  <a:gd name="connsiteY74" fmla="*/ 2440919 h 2969911"/>
                  <a:gd name="connsiteX75" fmla="*/ 1405606 w 1843914"/>
                  <a:gd name="connsiteY75" fmla="*/ 2471148 h 2969911"/>
                  <a:gd name="connsiteX76" fmla="*/ 1382935 w 1843914"/>
                  <a:gd name="connsiteY76" fmla="*/ 2539161 h 2969911"/>
                  <a:gd name="connsiteX77" fmla="*/ 1352707 w 1843914"/>
                  <a:gd name="connsiteY77" fmla="*/ 2584503 h 2969911"/>
                  <a:gd name="connsiteX78" fmla="*/ 1337593 w 1843914"/>
                  <a:gd name="connsiteY78" fmla="*/ 2607174 h 2969911"/>
                  <a:gd name="connsiteX79" fmla="*/ 1314922 w 1843914"/>
                  <a:gd name="connsiteY79" fmla="*/ 2622288 h 2969911"/>
                  <a:gd name="connsiteX80" fmla="*/ 1292251 w 1843914"/>
                  <a:gd name="connsiteY80" fmla="*/ 2644959 h 2969911"/>
                  <a:gd name="connsiteX81" fmla="*/ 1246909 w 1843914"/>
                  <a:gd name="connsiteY81" fmla="*/ 2675187 h 2969911"/>
                  <a:gd name="connsiteX82" fmla="*/ 1163782 w 1843914"/>
                  <a:gd name="connsiteY82" fmla="*/ 2652516 h 2969911"/>
                  <a:gd name="connsiteX83" fmla="*/ 1133554 w 1843914"/>
                  <a:gd name="connsiteY83" fmla="*/ 2607174 h 2969911"/>
                  <a:gd name="connsiteX84" fmla="*/ 1125997 w 1843914"/>
                  <a:gd name="connsiteY84" fmla="*/ 2584503 h 2969911"/>
                  <a:gd name="connsiteX85" fmla="*/ 1103325 w 1843914"/>
                  <a:gd name="connsiteY85" fmla="*/ 2576946 h 2969911"/>
                  <a:gd name="connsiteX86" fmla="*/ 1080654 w 1843914"/>
                  <a:gd name="connsiteY86" fmla="*/ 2531604 h 2969911"/>
                  <a:gd name="connsiteX87" fmla="*/ 1057983 w 1843914"/>
                  <a:gd name="connsiteY87" fmla="*/ 2486262 h 2969911"/>
                  <a:gd name="connsiteX88" fmla="*/ 1012641 w 1843914"/>
                  <a:gd name="connsiteY88" fmla="*/ 2471148 h 2969911"/>
                  <a:gd name="connsiteX89" fmla="*/ 959742 w 1843914"/>
                  <a:gd name="connsiteY89" fmla="*/ 2493819 h 2969911"/>
                  <a:gd name="connsiteX90" fmla="*/ 937071 w 1843914"/>
                  <a:gd name="connsiteY90" fmla="*/ 2539161 h 2969911"/>
                  <a:gd name="connsiteX91" fmla="*/ 921957 w 1843914"/>
                  <a:gd name="connsiteY91" fmla="*/ 2561832 h 2969911"/>
                  <a:gd name="connsiteX92" fmla="*/ 899286 w 1843914"/>
                  <a:gd name="connsiteY92" fmla="*/ 2629845 h 2969911"/>
                  <a:gd name="connsiteX93" fmla="*/ 891729 w 1843914"/>
                  <a:gd name="connsiteY93" fmla="*/ 2652516 h 2969911"/>
                  <a:gd name="connsiteX94" fmla="*/ 884172 w 1843914"/>
                  <a:gd name="connsiteY94" fmla="*/ 2675187 h 2969911"/>
                  <a:gd name="connsiteX95" fmla="*/ 838830 w 1843914"/>
                  <a:gd name="connsiteY95" fmla="*/ 2697858 h 2969911"/>
                  <a:gd name="connsiteX96" fmla="*/ 755702 w 1843914"/>
                  <a:gd name="connsiteY96" fmla="*/ 2682744 h 2969911"/>
                  <a:gd name="connsiteX97" fmla="*/ 710360 w 1843914"/>
                  <a:gd name="connsiteY97" fmla="*/ 2652516 h 2969911"/>
                  <a:gd name="connsiteX98" fmla="*/ 687689 w 1843914"/>
                  <a:gd name="connsiteY98" fmla="*/ 2637402 h 2969911"/>
                  <a:gd name="connsiteX99" fmla="*/ 680132 w 1843914"/>
                  <a:gd name="connsiteY99" fmla="*/ 2614731 h 2969911"/>
                  <a:gd name="connsiteX100" fmla="*/ 634790 w 1843914"/>
                  <a:gd name="connsiteY100" fmla="*/ 2584503 h 2969911"/>
                  <a:gd name="connsiteX101" fmla="*/ 574334 w 1843914"/>
                  <a:gd name="connsiteY101" fmla="*/ 2592060 h 2969911"/>
                  <a:gd name="connsiteX102" fmla="*/ 536549 w 1843914"/>
                  <a:gd name="connsiteY102" fmla="*/ 2629845 h 2969911"/>
                  <a:gd name="connsiteX103" fmla="*/ 513878 w 1843914"/>
                  <a:gd name="connsiteY103" fmla="*/ 2644959 h 2969911"/>
                  <a:gd name="connsiteX104" fmla="*/ 498763 w 1843914"/>
                  <a:gd name="connsiteY104" fmla="*/ 2667630 h 2969911"/>
                  <a:gd name="connsiteX105" fmla="*/ 476092 w 1843914"/>
                  <a:gd name="connsiteY105" fmla="*/ 2682744 h 2969911"/>
                  <a:gd name="connsiteX106" fmla="*/ 468535 w 1843914"/>
                  <a:gd name="connsiteY106" fmla="*/ 2705415 h 2969911"/>
                  <a:gd name="connsiteX107" fmla="*/ 453421 w 1843914"/>
                  <a:gd name="connsiteY107" fmla="*/ 2728086 h 2969911"/>
                  <a:gd name="connsiteX108" fmla="*/ 445864 w 1843914"/>
                  <a:gd name="connsiteY108" fmla="*/ 2750757 h 2969911"/>
                  <a:gd name="connsiteX109" fmla="*/ 423193 w 1843914"/>
                  <a:gd name="connsiteY109" fmla="*/ 2765871 h 2969911"/>
                  <a:gd name="connsiteX110" fmla="*/ 370294 w 1843914"/>
                  <a:gd name="connsiteY110" fmla="*/ 2780986 h 2969911"/>
                  <a:gd name="connsiteX111" fmla="*/ 324952 w 1843914"/>
                  <a:gd name="connsiteY111" fmla="*/ 2796100 h 2969911"/>
                  <a:gd name="connsiteX112" fmla="*/ 294724 w 1843914"/>
                  <a:gd name="connsiteY112" fmla="*/ 2803657 h 2969911"/>
                  <a:gd name="connsiteX113" fmla="*/ 249382 w 1843914"/>
                  <a:gd name="connsiteY113" fmla="*/ 2818771 h 2969911"/>
                  <a:gd name="connsiteX114" fmla="*/ 226711 w 1843914"/>
                  <a:gd name="connsiteY114" fmla="*/ 2833885 h 2969911"/>
                  <a:gd name="connsiteX115" fmla="*/ 173811 w 1843914"/>
                  <a:gd name="connsiteY115" fmla="*/ 2841442 h 2969911"/>
                  <a:gd name="connsiteX116" fmla="*/ 151140 w 1843914"/>
                  <a:gd name="connsiteY116" fmla="*/ 2848999 h 2969911"/>
                  <a:gd name="connsiteX117" fmla="*/ 105798 w 1843914"/>
                  <a:gd name="connsiteY117" fmla="*/ 2871670 h 2969911"/>
                  <a:gd name="connsiteX118" fmla="*/ 83127 w 1843914"/>
                  <a:gd name="connsiteY118" fmla="*/ 2886784 h 2969911"/>
                  <a:gd name="connsiteX119" fmla="*/ 30228 w 1843914"/>
                  <a:gd name="connsiteY119" fmla="*/ 2954797 h 2969911"/>
                  <a:gd name="connsiteX120" fmla="*/ 0 w 1843914"/>
                  <a:gd name="connsiteY120" fmla="*/ 2969911 h 296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843914" h="2969911">
                    <a:moveTo>
                      <a:pt x="1843914" y="0"/>
                    </a:moveTo>
                    <a:cubicBezTo>
                      <a:pt x="1712838" y="26215"/>
                      <a:pt x="1920417" y="-13147"/>
                      <a:pt x="1571861" y="15114"/>
                    </a:cubicBezTo>
                    <a:cubicBezTo>
                      <a:pt x="1555982" y="16402"/>
                      <a:pt x="1526519" y="30228"/>
                      <a:pt x="1526519" y="30228"/>
                    </a:cubicBezTo>
                    <a:cubicBezTo>
                      <a:pt x="1524000" y="37785"/>
                      <a:pt x="1524595" y="47267"/>
                      <a:pt x="1518962" y="52900"/>
                    </a:cubicBezTo>
                    <a:cubicBezTo>
                      <a:pt x="1456765" y="115098"/>
                      <a:pt x="1364064" y="93833"/>
                      <a:pt x="1284694" y="98242"/>
                    </a:cubicBezTo>
                    <a:cubicBezTo>
                      <a:pt x="1249393" y="100203"/>
                      <a:pt x="1214119" y="102736"/>
                      <a:pt x="1178896" y="105799"/>
                    </a:cubicBezTo>
                    <a:cubicBezTo>
                      <a:pt x="1156171" y="107775"/>
                      <a:pt x="1133631" y="111671"/>
                      <a:pt x="1110882" y="113356"/>
                    </a:cubicBezTo>
                    <a:cubicBezTo>
                      <a:pt x="1065594" y="116711"/>
                      <a:pt x="1020198" y="118394"/>
                      <a:pt x="974856" y="120913"/>
                    </a:cubicBezTo>
                    <a:cubicBezTo>
                      <a:pt x="967299" y="125951"/>
                      <a:pt x="958607" y="129605"/>
                      <a:pt x="952185" y="136027"/>
                    </a:cubicBezTo>
                    <a:cubicBezTo>
                      <a:pt x="945763" y="142449"/>
                      <a:pt x="942885" y="151721"/>
                      <a:pt x="937071" y="158698"/>
                    </a:cubicBezTo>
                    <a:cubicBezTo>
                      <a:pt x="930229" y="166908"/>
                      <a:pt x="921957" y="173812"/>
                      <a:pt x="914400" y="181369"/>
                    </a:cubicBezTo>
                    <a:cubicBezTo>
                      <a:pt x="916919" y="201521"/>
                      <a:pt x="917702" y="221967"/>
                      <a:pt x="921957" y="241825"/>
                    </a:cubicBezTo>
                    <a:cubicBezTo>
                      <a:pt x="925295" y="257403"/>
                      <a:pt x="937071" y="287167"/>
                      <a:pt x="937071" y="287167"/>
                    </a:cubicBezTo>
                    <a:cubicBezTo>
                      <a:pt x="934552" y="304800"/>
                      <a:pt x="936748" y="323790"/>
                      <a:pt x="929514" y="340067"/>
                    </a:cubicBezTo>
                    <a:cubicBezTo>
                      <a:pt x="923819" y="352881"/>
                      <a:pt x="894757" y="358201"/>
                      <a:pt x="884172" y="362738"/>
                    </a:cubicBezTo>
                    <a:cubicBezTo>
                      <a:pt x="873818" y="367176"/>
                      <a:pt x="863604" y="372056"/>
                      <a:pt x="853944" y="377852"/>
                    </a:cubicBezTo>
                    <a:cubicBezTo>
                      <a:pt x="838368" y="387198"/>
                      <a:pt x="825834" y="402336"/>
                      <a:pt x="808601" y="408080"/>
                    </a:cubicBezTo>
                    <a:lnTo>
                      <a:pt x="785930" y="415637"/>
                    </a:lnTo>
                    <a:cubicBezTo>
                      <a:pt x="770816" y="425713"/>
                      <a:pt x="753432" y="433021"/>
                      <a:pt x="740588" y="445865"/>
                    </a:cubicBezTo>
                    <a:lnTo>
                      <a:pt x="695246" y="491207"/>
                    </a:lnTo>
                    <a:cubicBezTo>
                      <a:pt x="697765" y="521435"/>
                      <a:pt x="696854" y="552147"/>
                      <a:pt x="702803" y="581891"/>
                    </a:cubicBezTo>
                    <a:cubicBezTo>
                      <a:pt x="704584" y="590797"/>
                      <a:pt x="710215" y="599748"/>
                      <a:pt x="717917" y="604562"/>
                    </a:cubicBezTo>
                    <a:cubicBezTo>
                      <a:pt x="731427" y="613006"/>
                      <a:pt x="763259" y="619676"/>
                      <a:pt x="763259" y="619676"/>
                    </a:cubicBezTo>
                    <a:cubicBezTo>
                      <a:pt x="770816" y="624714"/>
                      <a:pt x="778838" y="629116"/>
                      <a:pt x="785930" y="634790"/>
                    </a:cubicBezTo>
                    <a:cubicBezTo>
                      <a:pt x="791494" y="639241"/>
                      <a:pt x="794934" y="646239"/>
                      <a:pt x="801044" y="649905"/>
                    </a:cubicBezTo>
                    <a:cubicBezTo>
                      <a:pt x="807875" y="654004"/>
                      <a:pt x="816159" y="654943"/>
                      <a:pt x="823716" y="657462"/>
                    </a:cubicBezTo>
                    <a:cubicBezTo>
                      <a:pt x="838830" y="667538"/>
                      <a:pt x="851825" y="681946"/>
                      <a:pt x="869058" y="687690"/>
                    </a:cubicBezTo>
                    <a:cubicBezTo>
                      <a:pt x="876615" y="690209"/>
                      <a:pt x="883918" y="693685"/>
                      <a:pt x="891729" y="695247"/>
                    </a:cubicBezTo>
                    <a:cubicBezTo>
                      <a:pt x="937486" y="704398"/>
                      <a:pt x="999990" y="707063"/>
                      <a:pt x="1042869" y="710361"/>
                    </a:cubicBezTo>
                    <a:cubicBezTo>
                      <a:pt x="1045388" y="730513"/>
                      <a:pt x="1043595" y="751691"/>
                      <a:pt x="1050426" y="770817"/>
                    </a:cubicBezTo>
                    <a:cubicBezTo>
                      <a:pt x="1056535" y="787924"/>
                      <a:pt x="1070578" y="801045"/>
                      <a:pt x="1080654" y="816159"/>
                    </a:cubicBezTo>
                    <a:lnTo>
                      <a:pt x="1095768" y="838830"/>
                    </a:lnTo>
                    <a:cubicBezTo>
                      <a:pt x="1092399" y="859043"/>
                      <a:pt x="1085935" y="900833"/>
                      <a:pt x="1080654" y="921957"/>
                    </a:cubicBezTo>
                    <a:cubicBezTo>
                      <a:pt x="1078722" y="929685"/>
                      <a:pt x="1077195" y="937797"/>
                      <a:pt x="1073097" y="944628"/>
                    </a:cubicBezTo>
                    <a:cubicBezTo>
                      <a:pt x="1069431" y="950738"/>
                      <a:pt x="1063021" y="954705"/>
                      <a:pt x="1057983" y="959743"/>
                    </a:cubicBezTo>
                    <a:cubicBezTo>
                      <a:pt x="1055464" y="967300"/>
                      <a:pt x="1055402" y="976194"/>
                      <a:pt x="1050426" y="982414"/>
                    </a:cubicBezTo>
                    <a:cubicBezTo>
                      <a:pt x="1039772" y="995732"/>
                      <a:pt x="1020019" y="1000107"/>
                      <a:pt x="1005084" y="1005085"/>
                    </a:cubicBezTo>
                    <a:cubicBezTo>
                      <a:pt x="961769" y="1070057"/>
                      <a:pt x="1019445" y="993597"/>
                      <a:pt x="967299" y="1035313"/>
                    </a:cubicBezTo>
                    <a:cubicBezTo>
                      <a:pt x="960207" y="1040987"/>
                      <a:pt x="959020" y="1052003"/>
                      <a:pt x="952185" y="1057984"/>
                    </a:cubicBezTo>
                    <a:cubicBezTo>
                      <a:pt x="938515" y="1069946"/>
                      <a:pt x="906843" y="1088212"/>
                      <a:pt x="906843" y="1088212"/>
                    </a:cubicBezTo>
                    <a:cubicBezTo>
                      <a:pt x="901805" y="1095769"/>
                      <a:pt x="899431" y="1106069"/>
                      <a:pt x="891729" y="1110883"/>
                    </a:cubicBezTo>
                    <a:cubicBezTo>
                      <a:pt x="878219" y="1119327"/>
                      <a:pt x="846387" y="1125997"/>
                      <a:pt x="846387" y="1125997"/>
                    </a:cubicBezTo>
                    <a:cubicBezTo>
                      <a:pt x="843868" y="1133554"/>
                      <a:pt x="843610" y="1142295"/>
                      <a:pt x="838830" y="1148668"/>
                    </a:cubicBezTo>
                    <a:cubicBezTo>
                      <a:pt x="828142" y="1162918"/>
                      <a:pt x="801044" y="1186453"/>
                      <a:pt x="801044" y="1186453"/>
                    </a:cubicBezTo>
                    <a:cubicBezTo>
                      <a:pt x="798525" y="1194010"/>
                      <a:pt x="799969" y="1204494"/>
                      <a:pt x="793487" y="1209124"/>
                    </a:cubicBezTo>
                    <a:cubicBezTo>
                      <a:pt x="780523" y="1218384"/>
                      <a:pt x="748145" y="1224238"/>
                      <a:pt x="748145" y="1224238"/>
                    </a:cubicBezTo>
                    <a:cubicBezTo>
                      <a:pt x="737846" y="1231104"/>
                      <a:pt x="717540" y="1242500"/>
                      <a:pt x="710360" y="1254467"/>
                    </a:cubicBezTo>
                    <a:cubicBezTo>
                      <a:pt x="706262" y="1261298"/>
                      <a:pt x="705322" y="1269581"/>
                      <a:pt x="702803" y="1277138"/>
                    </a:cubicBezTo>
                    <a:cubicBezTo>
                      <a:pt x="705322" y="1287214"/>
                      <a:pt x="704599" y="1298724"/>
                      <a:pt x="710360" y="1307366"/>
                    </a:cubicBezTo>
                    <a:cubicBezTo>
                      <a:pt x="754023" y="1372860"/>
                      <a:pt x="714558" y="1269581"/>
                      <a:pt x="748145" y="1345151"/>
                    </a:cubicBezTo>
                    <a:cubicBezTo>
                      <a:pt x="754615" y="1359709"/>
                      <a:pt x="758221" y="1375379"/>
                      <a:pt x="763259" y="1390493"/>
                    </a:cubicBezTo>
                    <a:lnTo>
                      <a:pt x="778373" y="1435835"/>
                    </a:lnTo>
                    <a:cubicBezTo>
                      <a:pt x="781245" y="1444451"/>
                      <a:pt x="793487" y="1445911"/>
                      <a:pt x="801044" y="1450949"/>
                    </a:cubicBezTo>
                    <a:lnTo>
                      <a:pt x="831273" y="1496291"/>
                    </a:lnTo>
                    <a:cubicBezTo>
                      <a:pt x="837201" y="1505183"/>
                      <a:pt x="847102" y="1510752"/>
                      <a:pt x="853944" y="1518962"/>
                    </a:cubicBezTo>
                    <a:cubicBezTo>
                      <a:pt x="859758" y="1525939"/>
                      <a:pt x="864020" y="1534076"/>
                      <a:pt x="869058" y="1541633"/>
                    </a:cubicBezTo>
                    <a:cubicBezTo>
                      <a:pt x="887044" y="1595592"/>
                      <a:pt x="870916" y="1578139"/>
                      <a:pt x="906843" y="1602090"/>
                    </a:cubicBezTo>
                    <a:cubicBezTo>
                      <a:pt x="909362" y="1609647"/>
                      <a:pt x="910838" y="1617636"/>
                      <a:pt x="914400" y="1624761"/>
                    </a:cubicBezTo>
                    <a:cubicBezTo>
                      <a:pt x="930144" y="1656248"/>
                      <a:pt x="940850" y="1654989"/>
                      <a:pt x="974856" y="1677660"/>
                    </a:cubicBezTo>
                    <a:cubicBezTo>
                      <a:pt x="983748" y="1683588"/>
                      <a:pt x="989091" y="1693770"/>
                      <a:pt x="997527" y="1700331"/>
                    </a:cubicBezTo>
                    <a:cubicBezTo>
                      <a:pt x="1036504" y="1730647"/>
                      <a:pt x="1031334" y="1726714"/>
                      <a:pt x="1065540" y="1738116"/>
                    </a:cubicBezTo>
                    <a:cubicBezTo>
                      <a:pt x="1095642" y="1783268"/>
                      <a:pt x="1062768" y="1744011"/>
                      <a:pt x="1103325" y="1768344"/>
                    </a:cubicBezTo>
                    <a:cubicBezTo>
                      <a:pt x="1122024" y="1779563"/>
                      <a:pt x="1118105" y="1790680"/>
                      <a:pt x="1133554" y="1806129"/>
                    </a:cubicBezTo>
                    <a:cubicBezTo>
                      <a:pt x="1139976" y="1812551"/>
                      <a:pt x="1148668" y="1816205"/>
                      <a:pt x="1156225" y="1821243"/>
                    </a:cubicBezTo>
                    <a:cubicBezTo>
                      <a:pt x="1181225" y="1896244"/>
                      <a:pt x="1139280" y="1781674"/>
                      <a:pt x="1186453" y="1866586"/>
                    </a:cubicBezTo>
                    <a:cubicBezTo>
                      <a:pt x="1232685" y="1949806"/>
                      <a:pt x="1171694" y="1882055"/>
                      <a:pt x="1224238" y="1934599"/>
                    </a:cubicBezTo>
                    <a:cubicBezTo>
                      <a:pt x="1238632" y="1977782"/>
                      <a:pt x="1219920" y="1941796"/>
                      <a:pt x="1254466" y="1964827"/>
                    </a:cubicBezTo>
                    <a:cubicBezTo>
                      <a:pt x="1263358" y="1970755"/>
                      <a:pt x="1268701" y="1980937"/>
                      <a:pt x="1277137" y="1987498"/>
                    </a:cubicBezTo>
                    <a:cubicBezTo>
                      <a:pt x="1291475" y="1998650"/>
                      <a:pt x="1322479" y="2017726"/>
                      <a:pt x="1322479" y="2017726"/>
                    </a:cubicBezTo>
                    <a:cubicBezTo>
                      <a:pt x="1339497" y="2068780"/>
                      <a:pt x="1315896" y="2013441"/>
                      <a:pt x="1352707" y="2055511"/>
                    </a:cubicBezTo>
                    <a:cubicBezTo>
                      <a:pt x="1408304" y="2119051"/>
                      <a:pt x="1368003" y="2078547"/>
                      <a:pt x="1390492" y="2123524"/>
                    </a:cubicBezTo>
                    <a:cubicBezTo>
                      <a:pt x="1400026" y="2142592"/>
                      <a:pt x="1406662" y="2147251"/>
                      <a:pt x="1420721" y="2161309"/>
                    </a:cubicBezTo>
                    <a:cubicBezTo>
                      <a:pt x="1423240" y="2168866"/>
                      <a:pt x="1426346" y="2176253"/>
                      <a:pt x="1428278" y="2183981"/>
                    </a:cubicBezTo>
                    <a:cubicBezTo>
                      <a:pt x="1446840" y="2258229"/>
                      <a:pt x="1438057" y="2301052"/>
                      <a:pt x="1428278" y="2395577"/>
                    </a:cubicBezTo>
                    <a:cubicBezTo>
                      <a:pt x="1426639" y="2411424"/>
                      <a:pt x="1418201" y="2425805"/>
                      <a:pt x="1413163" y="2440919"/>
                    </a:cubicBezTo>
                    <a:cubicBezTo>
                      <a:pt x="1409878" y="2450772"/>
                      <a:pt x="1408590" y="2461200"/>
                      <a:pt x="1405606" y="2471148"/>
                    </a:cubicBezTo>
                    <a:lnTo>
                      <a:pt x="1382935" y="2539161"/>
                    </a:lnTo>
                    <a:cubicBezTo>
                      <a:pt x="1377191" y="2556394"/>
                      <a:pt x="1362783" y="2569389"/>
                      <a:pt x="1352707" y="2584503"/>
                    </a:cubicBezTo>
                    <a:cubicBezTo>
                      <a:pt x="1347669" y="2592060"/>
                      <a:pt x="1345150" y="2602136"/>
                      <a:pt x="1337593" y="2607174"/>
                    </a:cubicBezTo>
                    <a:cubicBezTo>
                      <a:pt x="1330036" y="2612212"/>
                      <a:pt x="1321899" y="2616474"/>
                      <a:pt x="1314922" y="2622288"/>
                    </a:cubicBezTo>
                    <a:cubicBezTo>
                      <a:pt x="1306712" y="2629130"/>
                      <a:pt x="1300687" y="2638398"/>
                      <a:pt x="1292251" y="2644959"/>
                    </a:cubicBezTo>
                    <a:cubicBezTo>
                      <a:pt x="1277913" y="2656111"/>
                      <a:pt x="1246909" y="2675187"/>
                      <a:pt x="1246909" y="2675187"/>
                    </a:cubicBezTo>
                    <a:cubicBezTo>
                      <a:pt x="1218834" y="2671678"/>
                      <a:pt x="1184839" y="2676581"/>
                      <a:pt x="1163782" y="2652516"/>
                    </a:cubicBezTo>
                    <a:cubicBezTo>
                      <a:pt x="1151820" y="2638846"/>
                      <a:pt x="1143630" y="2622288"/>
                      <a:pt x="1133554" y="2607174"/>
                    </a:cubicBezTo>
                    <a:cubicBezTo>
                      <a:pt x="1129135" y="2600546"/>
                      <a:pt x="1131630" y="2590136"/>
                      <a:pt x="1125997" y="2584503"/>
                    </a:cubicBezTo>
                    <a:cubicBezTo>
                      <a:pt x="1120364" y="2578870"/>
                      <a:pt x="1110882" y="2579465"/>
                      <a:pt x="1103325" y="2576946"/>
                    </a:cubicBezTo>
                    <a:cubicBezTo>
                      <a:pt x="1084330" y="2519962"/>
                      <a:pt x="1109953" y="2590202"/>
                      <a:pt x="1080654" y="2531604"/>
                    </a:cubicBezTo>
                    <a:cubicBezTo>
                      <a:pt x="1073542" y="2517380"/>
                      <a:pt x="1073734" y="2496106"/>
                      <a:pt x="1057983" y="2486262"/>
                    </a:cubicBezTo>
                    <a:cubicBezTo>
                      <a:pt x="1044473" y="2477818"/>
                      <a:pt x="1012641" y="2471148"/>
                      <a:pt x="1012641" y="2471148"/>
                    </a:cubicBezTo>
                    <a:cubicBezTo>
                      <a:pt x="989516" y="2476929"/>
                      <a:pt x="977138" y="2476423"/>
                      <a:pt x="959742" y="2493819"/>
                    </a:cubicBezTo>
                    <a:cubicBezTo>
                      <a:pt x="938085" y="2515476"/>
                      <a:pt x="949364" y="2514576"/>
                      <a:pt x="937071" y="2539161"/>
                    </a:cubicBezTo>
                    <a:cubicBezTo>
                      <a:pt x="933009" y="2547285"/>
                      <a:pt x="925646" y="2553532"/>
                      <a:pt x="921957" y="2561832"/>
                    </a:cubicBezTo>
                    <a:lnTo>
                      <a:pt x="899286" y="2629845"/>
                    </a:lnTo>
                    <a:lnTo>
                      <a:pt x="891729" y="2652516"/>
                    </a:lnTo>
                    <a:cubicBezTo>
                      <a:pt x="889210" y="2660073"/>
                      <a:pt x="890800" y="2670768"/>
                      <a:pt x="884172" y="2675187"/>
                    </a:cubicBezTo>
                    <a:cubicBezTo>
                      <a:pt x="854873" y="2694720"/>
                      <a:pt x="870117" y="2687429"/>
                      <a:pt x="838830" y="2697858"/>
                    </a:cubicBezTo>
                    <a:cubicBezTo>
                      <a:pt x="825655" y="2696211"/>
                      <a:pt x="775995" y="2694018"/>
                      <a:pt x="755702" y="2682744"/>
                    </a:cubicBezTo>
                    <a:cubicBezTo>
                      <a:pt x="739823" y="2673922"/>
                      <a:pt x="725474" y="2662592"/>
                      <a:pt x="710360" y="2652516"/>
                    </a:cubicBezTo>
                    <a:lnTo>
                      <a:pt x="687689" y="2637402"/>
                    </a:lnTo>
                    <a:cubicBezTo>
                      <a:pt x="685170" y="2629845"/>
                      <a:pt x="685765" y="2620364"/>
                      <a:pt x="680132" y="2614731"/>
                    </a:cubicBezTo>
                    <a:cubicBezTo>
                      <a:pt x="667288" y="2601887"/>
                      <a:pt x="634790" y="2584503"/>
                      <a:pt x="634790" y="2584503"/>
                    </a:cubicBezTo>
                    <a:cubicBezTo>
                      <a:pt x="614638" y="2587022"/>
                      <a:pt x="593927" y="2586716"/>
                      <a:pt x="574334" y="2592060"/>
                    </a:cubicBezTo>
                    <a:cubicBezTo>
                      <a:pt x="546625" y="2599617"/>
                      <a:pt x="554182" y="2612212"/>
                      <a:pt x="536549" y="2629845"/>
                    </a:cubicBezTo>
                    <a:cubicBezTo>
                      <a:pt x="530127" y="2636267"/>
                      <a:pt x="521435" y="2639921"/>
                      <a:pt x="513878" y="2644959"/>
                    </a:cubicBezTo>
                    <a:cubicBezTo>
                      <a:pt x="508840" y="2652516"/>
                      <a:pt x="505185" y="2661208"/>
                      <a:pt x="498763" y="2667630"/>
                    </a:cubicBezTo>
                    <a:cubicBezTo>
                      <a:pt x="492341" y="2674052"/>
                      <a:pt x="481766" y="2675652"/>
                      <a:pt x="476092" y="2682744"/>
                    </a:cubicBezTo>
                    <a:cubicBezTo>
                      <a:pt x="471116" y="2688964"/>
                      <a:pt x="472097" y="2698290"/>
                      <a:pt x="468535" y="2705415"/>
                    </a:cubicBezTo>
                    <a:cubicBezTo>
                      <a:pt x="464473" y="2713539"/>
                      <a:pt x="457483" y="2719962"/>
                      <a:pt x="453421" y="2728086"/>
                    </a:cubicBezTo>
                    <a:cubicBezTo>
                      <a:pt x="449859" y="2735211"/>
                      <a:pt x="450840" y="2744537"/>
                      <a:pt x="445864" y="2750757"/>
                    </a:cubicBezTo>
                    <a:cubicBezTo>
                      <a:pt x="440190" y="2757849"/>
                      <a:pt x="431317" y="2761809"/>
                      <a:pt x="423193" y="2765871"/>
                    </a:cubicBezTo>
                    <a:cubicBezTo>
                      <a:pt x="410499" y="2772218"/>
                      <a:pt x="382394" y="2777356"/>
                      <a:pt x="370294" y="2780986"/>
                    </a:cubicBezTo>
                    <a:cubicBezTo>
                      <a:pt x="355034" y="2785564"/>
                      <a:pt x="340066" y="2791062"/>
                      <a:pt x="324952" y="2796100"/>
                    </a:cubicBezTo>
                    <a:cubicBezTo>
                      <a:pt x="315099" y="2799384"/>
                      <a:pt x="304672" y="2800673"/>
                      <a:pt x="294724" y="2803657"/>
                    </a:cubicBezTo>
                    <a:cubicBezTo>
                      <a:pt x="279464" y="2808235"/>
                      <a:pt x="249382" y="2818771"/>
                      <a:pt x="249382" y="2818771"/>
                    </a:cubicBezTo>
                    <a:cubicBezTo>
                      <a:pt x="241825" y="2823809"/>
                      <a:pt x="235410" y="2831275"/>
                      <a:pt x="226711" y="2833885"/>
                    </a:cubicBezTo>
                    <a:cubicBezTo>
                      <a:pt x="209650" y="2839003"/>
                      <a:pt x="191277" y="2837949"/>
                      <a:pt x="173811" y="2841442"/>
                    </a:cubicBezTo>
                    <a:cubicBezTo>
                      <a:pt x="166000" y="2843004"/>
                      <a:pt x="158697" y="2846480"/>
                      <a:pt x="151140" y="2848999"/>
                    </a:cubicBezTo>
                    <a:cubicBezTo>
                      <a:pt x="86168" y="2892314"/>
                      <a:pt x="168373" y="2840383"/>
                      <a:pt x="105798" y="2871670"/>
                    </a:cubicBezTo>
                    <a:cubicBezTo>
                      <a:pt x="97674" y="2875732"/>
                      <a:pt x="90684" y="2881746"/>
                      <a:pt x="83127" y="2886784"/>
                    </a:cubicBezTo>
                    <a:cubicBezTo>
                      <a:pt x="71117" y="2904800"/>
                      <a:pt x="51537" y="2940591"/>
                      <a:pt x="30228" y="2954797"/>
                    </a:cubicBezTo>
                    <a:cubicBezTo>
                      <a:pt x="-21873" y="2989531"/>
                      <a:pt x="24840" y="2945071"/>
                      <a:pt x="0" y="2969911"/>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sp>
          <p:nvSpPr>
            <p:cNvPr id="6" name="Freeform 5"/>
            <p:cNvSpPr/>
            <p:nvPr/>
          </p:nvSpPr>
          <p:spPr>
            <a:xfrm>
              <a:off x="5911131" y="2531768"/>
              <a:ext cx="482515" cy="257119"/>
            </a:xfrm>
            <a:custGeom>
              <a:avLst/>
              <a:gdLst>
                <a:gd name="connsiteX0" fmla="*/ 377851 w 483649"/>
                <a:gd name="connsiteY0" fmla="*/ 256939 h 256939"/>
                <a:gd name="connsiteX1" fmla="*/ 408079 w 483649"/>
                <a:gd name="connsiteY1" fmla="*/ 181369 h 256939"/>
                <a:gd name="connsiteX2" fmla="*/ 362737 w 483649"/>
                <a:gd name="connsiteY2" fmla="*/ 166255 h 256939"/>
                <a:gd name="connsiteX3" fmla="*/ 302281 w 483649"/>
                <a:gd name="connsiteY3" fmla="*/ 173812 h 256939"/>
                <a:gd name="connsiteX4" fmla="*/ 219154 w 483649"/>
                <a:gd name="connsiteY4" fmla="*/ 158698 h 256939"/>
                <a:gd name="connsiteX5" fmla="*/ 128469 w 483649"/>
                <a:gd name="connsiteY5" fmla="*/ 181369 h 256939"/>
                <a:gd name="connsiteX6" fmla="*/ 105798 w 483649"/>
                <a:gd name="connsiteY6" fmla="*/ 188926 h 256939"/>
                <a:gd name="connsiteX7" fmla="*/ 15114 w 483649"/>
                <a:gd name="connsiteY7" fmla="*/ 181369 h 256939"/>
                <a:gd name="connsiteX8" fmla="*/ 0 w 483649"/>
                <a:gd name="connsiteY8" fmla="*/ 158698 h 256939"/>
                <a:gd name="connsiteX9" fmla="*/ 15114 w 483649"/>
                <a:gd name="connsiteY9" fmla="*/ 113356 h 256939"/>
                <a:gd name="connsiteX10" fmla="*/ 60456 w 483649"/>
                <a:gd name="connsiteY10" fmla="*/ 98242 h 256939"/>
                <a:gd name="connsiteX11" fmla="*/ 128469 w 483649"/>
                <a:gd name="connsiteY11" fmla="*/ 83128 h 256939"/>
                <a:gd name="connsiteX12" fmla="*/ 423193 w 483649"/>
                <a:gd name="connsiteY12" fmla="*/ 75571 h 256939"/>
                <a:gd name="connsiteX13" fmla="*/ 476092 w 483649"/>
                <a:gd name="connsiteY13" fmla="*/ 22671 h 256939"/>
                <a:gd name="connsiteX14" fmla="*/ 483649 w 483649"/>
                <a:gd name="connsiteY14" fmla="*/ 0 h 256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3649" h="256939">
                  <a:moveTo>
                    <a:pt x="377851" y="256939"/>
                  </a:moveTo>
                  <a:cubicBezTo>
                    <a:pt x="416809" y="249147"/>
                    <a:pt x="454693" y="254620"/>
                    <a:pt x="408079" y="181369"/>
                  </a:cubicBezTo>
                  <a:cubicBezTo>
                    <a:pt x="399526" y="167928"/>
                    <a:pt x="362737" y="166255"/>
                    <a:pt x="362737" y="166255"/>
                  </a:cubicBezTo>
                  <a:cubicBezTo>
                    <a:pt x="342585" y="168774"/>
                    <a:pt x="322590" y="173812"/>
                    <a:pt x="302281" y="173812"/>
                  </a:cubicBezTo>
                  <a:cubicBezTo>
                    <a:pt x="259556" y="173812"/>
                    <a:pt x="251037" y="169326"/>
                    <a:pt x="219154" y="158698"/>
                  </a:cubicBezTo>
                  <a:cubicBezTo>
                    <a:pt x="158096" y="168874"/>
                    <a:pt x="188347" y="161410"/>
                    <a:pt x="128469" y="181369"/>
                  </a:cubicBezTo>
                  <a:lnTo>
                    <a:pt x="105798" y="188926"/>
                  </a:lnTo>
                  <a:cubicBezTo>
                    <a:pt x="75570" y="186407"/>
                    <a:pt x="44280" y="189702"/>
                    <a:pt x="15114" y="181369"/>
                  </a:cubicBezTo>
                  <a:cubicBezTo>
                    <a:pt x="6381" y="178874"/>
                    <a:pt x="0" y="167780"/>
                    <a:pt x="0" y="158698"/>
                  </a:cubicBezTo>
                  <a:cubicBezTo>
                    <a:pt x="0" y="142766"/>
                    <a:pt x="10076" y="128470"/>
                    <a:pt x="15114" y="113356"/>
                  </a:cubicBezTo>
                  <a:cubicBezTo>
                    <a:pt x="20152" y="98242"/>
                    <a:pt x="45342" y="103280"/>
                    <a:pt x="60456" y="98242"/>
                  </a:cubicBezTo>
                  <a:cubicBezTo>
                    <a:pt x="85962" y="89740"/>
                    <a:pt x="97777" y="84492"/>
                    <a:pt x="128469" y="83128"/>
                  </a:cubicBezTo>
                  <a:cubicBezTo>
                    <a:pt x="226646" y="78765"/>
                    <a:pt x="324952" y="78090"/>
                    <a:pt x="423193" y="75571"/>
                  </a:cubicBezTo>
                  <a:cubicBezTo>
                    <a:pt x="463097" y="62270"/>
                    <a:pt x="441445" y="74642"/>
                    <a:pt x="476092" y="22671"/>
                  </a:cubicBezTo>
                  <a:cubicBezTo>
                    <a:pt x="480511" y="16043"/>
                    <a:pt x="483649" y="0"/>
                    <a:pt x="483649" y="0"/>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7" name="Freeform 6"/>
            <p:cNvSpPr/>
            <p:nvPr/>
          </p:nvSpPr>
          <p:spPr>
            <a:xfrm>
              <a:off x="6756400" y="2531768"/>
              <a:ext cx="1272244" cy="340641"/>
            </a:xfrm>
            <a:custGeom>
              <a:avLst/>
              <a:gdLst>
                <a:gd name="connsiteX0" fmla="*/ 158697 w 1270705"/>
                <a:gd name="connsiteY0" fmla="*/ 340066 h 340066"/>
                <a:gd name="connsiteX1" fmla="*/ 438307 w 1270705"/>
                <a:gd name="connsiteY1" fmla="*/ 332509 h 340066"/>
                <a:gd name="connsiteX2" fmla="*/ 460978 w 1270705"/>
                <a:gd name="connsiteY2" fmla="*/ 324952 h 340066"/>
                <a:gd name="connsiteX3" fmla="*/ 513877 w 1270705"/>
                <a:gd name="connsiteY3" fmla="*/ 309838 h 340066"/>
                <a:gd name="connsiteX4" fmla="*/ 581891 w 1270705"/>
                <a:gd name="connsiteY4" fmla="*/ 287167 h 340066"/>
                <a:gd name="connsiteX5" fmla="*/ 1163781 w 1270705"/>
                <a:gd name="connsiteY5" fmla="*/ 279610 h 340066"/>
                <a:gd name="connsiteX6" fmla="*/ 1209124 w 1270705"/>
                <a:gd name="connsiteY6" fmla="*/ 264496 h 340066"/>
                <a:gd name="connsiteX7" fmla="*/ 1231795 w 1270705"/>
                <a:gd name="connsiteY7" fmla="*/ 256939 h 340066"/>
                <a:gd name="connsiteX8" fmla="*/ 1269580 w 1270705"/>
                <a:gd name="connsiteY8" fmla="*/ 219154 h 340066"/>
                <a:gd name="connsiteX9" fmla="*/ 1224238 w 1270705"/>
                <a:gd name="connsiteY9" fmla="*/ 204040 h 340066"/>
                <a:gd name="connsiteX10" fmla="*/ 1201567 w 1270705"/>
                <a:gd name="connsiteY10" fmla="*/ 196483 h 340066"/>
                <a:gd name="connsiteX11" fmla="*/ 1035312 w 1270705"/>
                <a:gd name="connsiteY11" fmla="*/ 204040 h 340066"/>
                <a:gd name="connsiteX12" fmla="*/ 1057983 w 1270705"/>
                <a:gd name="connsiteY12" fmla="*/ 188926 h 340066"/>
                <a:gd name="connsiteX13" fmla="*/ 1073097 w 1270705"/>
                <a:gd name="connsiteY13" fmla="*/ 166255 h 340066"/>
                <a:gd name="connsiteX14" fmla="*/ 906843 w 1270705"/>
                <a:gd name="connsiteY14" fmla="*/ 151141 h 340066"/>
                <a:gd name="connsiteX15" fmla="*/ 808601 w 1270705"/>
                <a:gd name="connsiteY15" fmla="*/ 158698 h 340066"/>
                <a:gd name="connsiteX16" fmla="*/ 612119 w 1270705"/>
                <a:gd name="connsiteY16" fmla="*/ 151141 h 340066"/>
                <a:gd name="connsiteX17" fmla="*/ 536548 w 1270705"/>
                <a:gd name="connsiteY17" fmla="*/ 143584 h 340066"/>
                <a:gd name="connsiteX18" fmla="*/ 370294 w 1270705"/>
                <a:gd name="connsiteY18" fmla="*/ 136027 h 340066"/>
                <a:gd name="connsiteX19" fmla="*/ 211596 w 1270705"/>
                <a:gd name="connsiteY19" fmla="*/ 143584 h 340066"/>
                <a:gd name="connsiteX20" fmla="*/ 166254 w 1270705"/>
                <a:gd name="connsiteY20" fmla="*/ 158698 h 340066"/>
                <a:gd name="connsiteX21" fmla="*/ 98241 w 1270705"/>
                <a:gd name="connsiteY21" fmla="*/ 151141 h 340066"/>
                <a:gd name="connsiteX22" fmla="*/ 90684 w 1270705"/>
                <a:gd name="connsiteY22" fmla="*/ 128470 h 340066"/>
                <a:gd name="connsiteX23" fmla="*/ 158697 w 1270705"/>
                <a:gd name="connsiteY23" fmla="*/ 90685 h 340066"/>
                <a:gd name="connsiteX24" fmla="*/ 188925 w 1270705"/>
                <a:gd name="connsiteY24" fmla="*/ 83128 h 340066"/>
                <a:gd name="connsiteX25" fmla="*/ 211596 w 1270705"/>
                <a:gd name="connsiteY25" fmla="*/ 75571 h 340066"/>
                <a:gd name="connsiteX26" fmla="*/ 204039 w 1270705"/>
                <a:gd name="connsiteY26" fmla="*/ 37785 h 340066"/>
                <a:gd name="connsiteX27" fmla="*/ 181368 w 1270705"/>
                <a:gd name="connsiteY27" fmla="*/ 22671 h 340066"/>
                <a:gd name="connsiteX28" fmla="*/ 113355 w 1270705"/>
                <a:gd name="connsiteY28" fmla="*/ 7557 h 340066"/>
                <a:gd name="connsiteX29" fmla="*/ 45342 w 1270705"/>
                <a:gd name="connsiteY29" fmla="*/ 0 h 340066"/>
                <a:gd name="connsiteX30" fmla="*/ 22671 w 1270705"/>
                <a:gd name="connsiteY30" fmla="*/ 15114 h 340066"/>
                <a:gd name="connsiteX31" fmla="*/ 0 w 1270705"/>
                <a:gd name="connsiteY31" fmla="*/ 7557 h 34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70705" h="340066">
                  <a:moveTo>
                    <a:pt x="158697" y="340066"/>
                  </a:moveTo>
                  <a:cubicBezTo>
                    <a:pt x="251900" y="337547"/>
                    <a:pt x="345186" y="337165"/>
                    <a:pt x="438307" y="332509"/>
                  </a:cubicBezTo>
                  <a:cubicBezTo>
                    <a:pt x="446263" y="332111"/>
                    <a:pt x="453319" y="327140"/>
                    <a:pt x="460978" y="324952"/>
                  </a:cubicBezTo>
                  <a:cubicBezTo>
                    <a:pt x="527401" y="305974"/>
                    <a:pt x="459520" y="327957"/>
                    <a:pt x="513877" y="309838"/>
                  </a:cubicBezTo>
                  <a:cubicBezTo>
                    <a:pt x="542156" y="290985"/>
                    <a:pt x="539637" y="288185"/>
                    <a:pt x="581891" y="287167"/>
                  </a:cubicBezTo>
                  <a:cubicBezTo>
                    <a:pt x="775814" y="282494"/>
                    <a:pt x="969818" y="282129"/>
                    <a:pt x="1163781" y="279610"/>
                  </a:cubicBezTo>
                  <a:lnTo>
                    <a:pt x="1209124" y="264496"/>
                  </a:lnTo>
                  <a:lnTo>
                    <a:pt x="1231795" y="256939"/>
                  </a:lnTo>
                  <a:cubicBezTo>
                    <a:pt x="1233109" y="256063"/>
                    <a:pt x="1278342" y="230106"/>
                    <a:pt x="1269580" y="219154"/>
                  </a:cubicBezTo>
                  <a:cubicBezTo>
                    <a:pt x="1259628" y="206714"/>
                    <a:pt x="1239352" y="209078"/>
                    <a:pt x="1224238" y="204040"/>
                  </a:cubicBezTo>
                  <a:lnTo>
                    <a:pt x="1201567" y="196483"/>
                  </a:lnTo>
                  <a:cubicBezTo>
                    <a:pt x="1146149" y="199002"/>
                    <a:pt x="1090711" y="206956"/>
                    <a:pt x="1035312" y="204040"/>
                  </a:cubicBezTo>
                  <a:cubicBezTo>
                    <a:pt x="1026242" y="203563"/>
                    <a:pt x="1051561" y="195348"/>
                    <a:pt x="1057983" y="188926"/>
                  </a:cubicBezTo>
                  <a:cubicBezTo>
                    <a:pt x="1064405" y="182504"/>
                    <a:pt x="1068059" y="173812"/>
                    <a:pt x="1073097" y="166255"/>
                  </a:cubicBezTo>
                  <a:cubicBezTo>
                    <a:pt x="1007302" y="155289"/>
                    <a:pt x="991971" y="151141"/>
                    <a:pt x="906843" y="151141"/>
                  </a:cubicBezTo>
                  <a:cubicBezTo>
                    <a:pt x="873999" y="151141"/>
                    <a:pt x="841348" y="156179"/>
                    <a:pt x="808601" y="158698"/>
                  </a:cubicBezTo>
                  <a:lnTo>
                    <a:pt x="612119" y="151141"/>
                  </a:lnTo>
                  <a:cubicBezTo>
                    <a:pt x="586842" y="149737"/>
                    <a:pt x="561815" y="145163"/>
                    <a:pt x="536548" y="143584"/>
                  </a:cubicBezTo>
                  <a:cubicBezTo>
                    <a:pt x="481181" y="140124"/>
                    <a:pt x="425712" y="138546"/>
                    <a:pt x="370294" y="136027"/>
                  </a:cubicBezTo>
                  <a:cubicBezTo>
                    <a:pt x="317395" y="138546"/>
                    <a:pt x="264231" y="137736"/>
                    <a:pt x="211596" y="143584"/>
                  </a:cubicBezTo>
                  <a:cubicBezTo>
                    <a:pt x="195762" y="145343"/>
                    <a:pt x="166254" y="158698"/>
                    <a:pt x="166254" y="158698"/>
                  </a:cubicBezTo>
                  <a:cubicBezTo>
                    <a:pt x="143583" y="156179"/>
                    <a:pt x="119420" y="159613"/>
                    <a:pt x="98241" y="151141"/>
                  </a:cubicBezTo>
                  <a:cubicBezTo>
                    <a:pt x="90845" y="148183"/>
                    <a:pt x="86054" y="134952"/>
                    <a:pt x="90684" y="128470"/>
                  </a:cubicBezTo>
                  <a:cubicBezTo>
                    <a:pt x="104563" y="109040"/>
                    <a:pt x="135497" y="97313"/>
                    <a:pt x="158697" y="90685"/>
                  </a:cubicBezTo>
                  <a:cubicBezTo>
                    <a:pt x="168683" y="87832"/>
                    <a:pt x="178939" y="85981"/>
                    <a:pt x="188925" y="83128"/>
                  </a:cubicBezTo>
                  <a:cubicBezTo>
                    <a:pt x="196584" y="80940"/>
                    <a:pt x="204039" y="78090"/>
                    <a:pt x="211596" y="75571"/>
                  </a:cubicBezTo>
                  <a:cubicBezTo>
                    <a:pt x="209077" y="62976"/>
                    <a:pt x="210412" y="48937"/>
                    <a:pt x="204039" y="37785"/>
                  </a:cubicBezTo>
                  <a:cubicBezTo>
                    <a:pt x="199533" y="29899"/>
                    <a:pt x="189492" y="26733"/>
                    <a:pt x="181368" y="22671"/>
                  </a:cubicBezTo>
                  <a:cubicBezTo>
                    <a:pt x="162764" y="13369"/>
                    <a:pt x="130770" y="10459"/>
                    <a:pt x="113355" y="7557"/>
                  </a:cubicBezTo>
                  <a:cubicBezTo>
                    <a:pt x="60456" y="-10076"/>
                    <a:pt x="83127" y="-12595"/>
                    <a:pt x="45342" y="0"/>
                  </a:cubicBezTo>
                  <a:cubicBezTo>
                    <a:pt x="37785" y="5038"/>
                    <a:pt x="31630" y="13621"/>
                    <a:pt x="22671" y="15114"/>
                  </a:cubicBezTo>
                  <a:cubicBezTo>
                    <a:pt x="14814" y="16424"/>
                    <a:pt x="0" y="7557"/>
                    <a:pt x="0" y="7557"/>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sp>
        <p:nvSpPr>
          <p:cNvPr id="11" name="Title 1"/>
          <p:cNvSpPr>
            <a:spLocks noGrp="1"/>
          </p:cNvSpPr>
          <p:nvPr>
            <p:ph type="title"/>
          </p:nvPr>
        </p:nvSpPr>
        <p:spPr>
          <a:xfrm>
            <a:off x="248414" y="88711"/>
            <a:ext cx="6409581" cy="1336956"/>
          </a:xfrm>
        </p:spPr>
        <p:txBody>
          <a:bodyPr>
            <a:normAutofit fontScale="90000"/>
          </a:bodyPr>
          <a:lstStyle/>
          <a:p>
            <a:pPr algn="ctr"/>
            <a:r>
              <a:rPr lang="en-US" b="1" dirty="0" smtClean="0"/>
              <a:t>Assess Within the </a:t>
            </a:r>
            <a:br>
              <a:rPr lang="en-US" b="1" dirty="0" smtClean="0"/>
            </a:br>
            <a:r>
              <a:rPr lang="en-US" b="1" dirty="0" smtClean="0"/>
              <a:t>Potential Riparian Area (PRA)</a:t>
            </a:r>
            <a:endParaRPr lang="en-US" b="1" dirty="0"/>
          </a:p>
        </p:txBody>
      </p:sp>
    </p:spTree>
    <p:extLst>
      <p:ext uri="{BB962C8B-B14F-4D97-AF65-F5344CB8AC3E}">
        <p14:creationId xmlns:p14="http://schemas.microsoft.com/office/powerpoint/2010/main" val="5927082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44918" y="4401821"/>
            <a:ext cx="10302165" cy="2190065"/>
            <a:chOff x="1001971" y="4401821"/>
            <a:chExt cx="10302165" cy="2190065"/>
          </a:xfrm>
        </p:grpSpPr>
        <p:sp>
          <p:nvSpPr>
            <p:cNvPr id="3" name="TextBox 14"/>
            <p:cNvSpPr txBox="1">
              <a:spLocks noChangeArrowheads="1"/>
            </p:cNvSpPr>
            <p:nvPr/>
          </p:nvSpPr>
          <p:spPr bwMode="auto">
            <a:xfrm>
              <a:off x="1001971" y="4501950"/>
              <a:ext cx="11620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dirty="0">
                  <a:latin typeface="Calibri" pitchFamily="34" charset="0"/>
                </a:rPr>
                <a:t>Water </a:t>
              </a:r>
            </a:p>
            <a:p>
              <a:pPr algn="ctr" eaLnBrk="1" hangingPunct="1"/>
              <a:r>
                <a:rPr lang="en-US" sz="2800" dirty="0">
                  <a:latin typeface="Calibri" pitchFamily="34" charset="0"/>
                </a:rPr>
                <a:t>Table </a:t>
              </a:r>
            </a:p>
          </p:txBody>
        </p:sp>
        <p:sp>
          <p:nvSpPr>
            <p:cNvPr id="4" name="Up Arrow 3"/>
            <p:cNvSpPr/>
            <p:nvPr/>
          </p:nvSpPr>
          <p:spPr>
            <a:xfrm>
              <a:off x="1340110" y="5613986"/>
              <a:ext cx="485775" cy="977900"/>
            </a:xfrm>
            <a:prstGeom prst="up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TextBox 20"/>
            <p:cNvSpPr txBox="1">
              <a:spLocks noChangeArrowheads="1"/>
            </p:cNvSpPr>
            <p:nvPr/>
          </p:nvSpPr>
          <p:spPr bwMode="auto">
            <a:xfrm>
              <a:off x="7133591" y="4649611"/>
              <a:ext cx="1570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dirty="0">
                  <a:latin typeface="Calibri" pitchFamily="34" charset="0"/>
                </a:rPr>
                <a:t>Sediment</a:t>
              </a:r>
            </a:p>
          </p:txBody>
        </p:sp>
        <p:sp>
          <p:nvSpPr>
            <p:cNvPr id="7" name="Up Arrow 6"/>
            <p:cNvSpPr/>
            <p:nvPr/>
          </p:nvSpPr>
          <p:spPr>
            <a:xfrm rot="10800000">
              <a:off x="7675721" y="5562683"/>
              <a:ext cx="485775" cy="979487"/>
            </a:xfrm>
            <a:prstGeom prst="up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extBox 14"/>
            <p:cNvSpPr txBox="1">
              <a:spLocks noChangeArrowheads="1"/>
            </p:cNvSpPr>
            <p:nvPr/>
          </p:nvSpPr>
          <p:spPr bwMode="auto">
            <a:xfrm>
              <a:off x="3108969" y="4753742"/>
              <a:ext cx="7233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dirty="0">
                  <a:latin typeface="Calibri" pitchFamily="34" charset="0"/>
                </a:rPr>
                <a:t>PFC</a:t>
              </a:r>
            </a:p>
          </p:txBody>
        </p:sp>
        <p:sp>
          <p:nvSpPr>
            <p:cNvPr id="10" name="Up Arrow 9"/>
            <p:cNvSpPr/>
            <p:nvPr/>
          </p:nvSpPr>
          <p:spPr>
            <a:xfrm>
              <a:off x="3227753" y="5612038"/>
              <a:ext cx="485775" cy="977900"/>
            </a:xfrm>
            <a:prstGeom prst="up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TextBox 14"/>
            <p:cNvSpPr txBox="1">
              <a:spLocks noChangeArrowheads="1"/>
            </p:cNvSpPr>
            <p:nvPr/>
          </p:nvSpPr>
          <p:spPr bwMode="auto">
            <a:xfrm>
              <a:off x="4685179" y="4511001"/>
              <a:ext cx="190218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dirty="0">
                  <a:latin typeface="Calibri" pitchFamily="34" charset="0"/>
                </a:rPr>
                <a:t>Fish </a:t>
              </a:r>
            </a:p>
            <a:p>
              <a:pPr algn="ctr" eaLnBrk="1" hangingPunct="1"/>
              <a:r>
                <a:rPr lang="en-US" sz="2800" dirty="0">
                  <a:latin typeface="Calibri" pitchFamily="34" charset="0"/>
                </a:rPr>
                <a:t>Populations</a:t>
              </a:r>
            </a:p>
          </p:txBody>
        </p:sp>
        <p:sp>
          <p:nvSpPr>
            <p:cNvPr id="12" name="Up Arrow 11"/>
            <p:cNvSpPr/>
            <p:nvPr/>
          </p:nvSpPr>
          <p:spPr>
            <a:xfrm>
              <a:off x="5385628" y="5595323"/>
              <a:ext cx="485775" cy="977900"/>
            </a:xfrm>
            <a:prstGeom prst="up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Box 20"/>
            <p:cNvSpPr txBox="1">
              <a:spLocks noChangeArrowheads="1"/>
            </p:cNvSpPr>
            <p:nvPr/>
          </p:nvSpPr>
          <p:spPr bwMode="auto">
            <a:xfrm>
              <a:off x="9251266" y="4401821"/>
              <a:ext cx="205287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dirty="0">
                  <a:latin typeface="Calibri" pitchFamily="34" charset="0"/>
                </a:rPr>
                <a:t>Water</a:t>
              </a:r>
            </a:p>
            <a:p>
              <a:pPr algn="ctr" eaLnBrk="1" hangingPunct="1"/>
              <a:r>
                <a:rPr lang="en-US" sz="2800" dirty="0">
                  <a:latin typeface="Calibri" pitchFamily="34" charset="0"/>
                </a:rPr>
                <a:t>Temperature</a:t>
              </a:r>
            </a:p>
          </p:txBody>
        </p:sp>
        <p:sp>
          <p:nvSpPr>
            <p:cNvPr id="14" name="Up Arrow 13"/>
            <p:cNvSpPr/>
            <p:nvPr/>
          </p:nvSpPr>
          <p:spPr>
            <a:xfrm rot="10800000">
              <a:off x="10015496" y="5486144"/>
              <a:ext cx="485775" cy="979487"/>
            </a:xfrm>
            <a:prstGeom prst="up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5" name="Freeform 14"/>
          <p:cNvSpPr/>
          <p:nvPr/>
        </p:nvSpPr>
        <p:spPr>
          <a:xfrm>
            <a:off x="1888067" y="956734"/>
            <a:ext cx="8204200" cy="1481667"/>
          </a:xfrm>
          <a:custGeom>
            <a:avLst/>
            <a:gdLst>
              <a:gd name="connsiteX0" fmla="*/ 135466 w 8204200"/>
              <a:gd name="connsiteY0" fmla="*/ 67734 h 1481667"/>
              <a:gd name="connsiteX1" fmla="*/ 270933 w 8204200"/>
              <a:gd name="connsiteY1" fmla="*/ 93134 h 1481667"/>
              <a:gd name="connsiteX2" fmla="*/ 440266 w 8204200"/>
              <a:gd name="connsiteY2" fmla="*/ 186267 h 1481667"/>
              <a:gd name="connsiteX3" fmla="*/ 660400 w 8204200"/>
              <a:gd name="connsiteY3" fmla="*/ 203200 h 1481667"/>
              <a:gd name="connsiteX4" fmla="*/ 931333 w 8204200"/>
              <a:gd name="connsiteY4" fmla="*/ 118534 h 1481667"/>
              <a:gd name="connsiteX5" fmla="*/ 1075266 w 8204200"/>
              <a:gd name="connsiteY5" fmla="*/ 203200 h 1481667"/>
              <a:gd name="connsiteX6" fmla="*/ 1320800 w 8204200"/>
              <a:gd name="connsiteY6" fmla="*/ 245534 h 1481667"/>
              <a:gd name="connsiteX7" fmla="*/ 1397000 w 8204200"/>
              <a:gd name="connsiteY7" fmla="*/ 228600 h 1481667"/>
              <a:gd name="connsiteX8" fmla="*/ 1540933 w 8204200"/>
              <a:gd name="connsiteY8" fmla="*/ 177800 h 1481667"/>
              <a:gd name="connsiteX9" fmla="*/ 1710266 w 8204200"/>
              <a:gd name="connsiteY9" fmla="*/ 118534 h 1481667"/>
              <a:gd name="connsiteX10" fmla="*/ 1769533 w 8204200"/>
              <a:gd name="connsiteY10" fmla="*/ 118534 h 1481667"/>
              <a:gd name="connsiteX11" fmla="*/ 1913466 w 8204200"/>
              <a:gd name="connsiteY11" fmla="*/ 169334 h 1481667"/>
              <a:gd name="connsiteX12" fmla="*/ 2023533 w 8204200"/>
              <a:gd name="connsiteY12" fmla="*/ 245534 h 1481667"/>
              <a:gd name="connsiteX13" fmla="*/ 2116666 w 8204200"/>
              <a:gd name="connsiteY13" fmla="*/ 262467 h 1481667"/>
              <a:gd name="connsiteX14" fmla="*/ 2218266 w 8204200"/>
              <a:gd name="connsiteY14" fmla="*/ 254000 h 1481667"/>
              <a:gd name="connsiteX15" fmla="*/ 2336800 w 8204200"/>
              <a:gd name="connsiteY15" fmla="*/ 304800 h 1481667"/>
              <a:gd name="connsiteX16" fmla="*/ 2396066 w 8204200"/>
              <a:gd name="connsiteY16" fmla="*/ 347134 h 1481667"/>
              <a:gd name="connsiteX17" fmla="*/ 2446866 w 8204200"/>
              <a:gd name="connsiteY17" fmla="*/ 381000 h 1481667"/>
              <a:gd name="connsiteX18" fmla="*/ 2514600 w 8204200"/>
              <a:gd name="connsiteY18" fmla="*/ 516467 h 1481667"/>
              <a:gd name="connsiteX19" fmla="*/ 2565400 w 8204200"/>
              <a:gd name="connsiteY19" fmla="*/ 609600 h 1481667"/>
              <a:gd name="connsiteX20" fmla="*/ 2616200 w 8204200"/>
              <a:gd name="connsiteY20" fmla="*/ 728134 h 1481667"/>
              <a:gd name="connsiteX21" fmla="*/ 2709333 w 8204200"/>
              <a:gd name="connsiteY21" fmla="*/ 872067 h 1481667"/>
              <a:gd name="connsiteX22" fmla="*/ 2853266 w 8204200"/>
              <a:gd name="connsiteY22" fmla="*/ 939800 h 1481667"/>
              <a:gd name="connsiteX23" fmla="*/ 2971800 w 8204200"/>
              <a:gd name="connsiteY23" fmla="*/ 939800 h 1481667"/>
              <a:gd name="connsiteX24" fmla="*/ 3048000 w 8204200"/>
              <a:gd name="connsiteY24" fmla="*/ 939800 h 1481667"/>
              <a:gd name="connsiteX25" fmla="*/ 3141133 w 8204200"/>
              <a:gd name="connsiteY25" fmla="*/ 939800 h 1481667"/>
              <a:gd name="connsiteX26" fmla="*/ 3276600 w 8204200"/>
              <a:gd name="connsiteY26" fmla="*/ 922867 h 1481667"/>
              <a:gd name="connsiteX27" fmla="*/ 3420533 w 8204200"/>
              <a:gd name="connsiteY27" fmla="*/ 922867 h 1481667"/>
              <a:gd name="connsiteX28" fmla="*/ 3505200 w 8204200"/>
              <a:gd name="connsiteY28" fmla="*/ 838200 h 1481667"/>
              <a:gd name="connsiteX29" fmla="*/ 3581400 w 8204200"/>
              <a:gd name="connsiteY29" fmla="*/ 770467 h 1481667"/>
              <a:gd name="connsiteX30" fmla="*/ 3708400 w 8204200"/>
              <a:gd name="connsiteY30" fmla="*/ 694267 h 1481667"/>
              <a:gd name="connsiteX31" fmla="*/ 3835400 w 8204200"/>
              <a:gd name="connsiteY31" fmla="*/ 592667 h 1481667"/>
              <a:gd name="connsiteX32" fmla="*/ 3928533 w 8204200"/>
              <a:gd name="connsiteY32" fmla="*/ 499534 h 1481667"/>
              <a:gd name="connsiteX33" fmla="*/ 3987800 w 8204200"/>
              <a:gd name="connsiteY33" fmla="*/ 457200 h 1481667"/>
              <a:gd name="connsiteX34" fmla="*/ 4140200 w 8204200"/>
              <a:gd name="connsiteY34" fmla="*/ 372534 h 1481667"/>
              <a:gd name="connsiteX35" fmla="*/ 4233333 w 8204200"/>
              <a:gd name="connsiteY35" fmla="*/ 347134 h 1481667"/>
              <a:gd name="connsiteX36" fmla="*/ 4326466 w 8204200"/>
              <a:gd name="connsiteY36" fmla="*/ 330200 h 1481667"/>
              <a:gd name="connsiteX37" fmla="*/ 4495800 w 8204200"/>
              <a:gd name="connsiteY37" fmla="*/ 330200 h 1481667"/>
              <a:gd name="connsiteX38" fmla="*/ 4563533 w 8204200"/>
              <a:gd name="connsiteY38" fmla="*/ 381000 h 1481667"/>
              <a:gd name="connsiteX39" fmla="*/ 4588933 w 8204200"/>
              <a:gd name="connsiteY39" fmla="*/ 440267 h 1481667"/>
              <a:gd name="connsiteX40" fmla="*/ 4682066 w 8204200"/>
              <a:gd name="connsiteY40" fmla="*/ 567267 h 1481667"/>
              <a:gd name="connsiteX41" fmla="*/ 4766733 w 8204200"/>
              <a:gd name="connsiteY41" fmla="*/ 626534 h 1481667"/>
              <a:gd name="connsiteX42" fmla="*/ 4902200 w 8204200"/>
              <a:gd name="connsiteY42" fmla="*/ 643467 h 1481667"/>
              <a:gd name="connsiteX43" fmla="*/ 4978400 w 8204200"/>
              <a:gd name="connsiteY43" fmla="*/ 643467 h 1481667"/>
              <a:gd name="connsiteX44" fmla="*/ 5037666 w 8204200"/>
              <a:gd name="connsiteY44" fmla="*/ 635000 h 1481667"/>
              <a:gd name="connsiteX45" fmla="*/ 5105400 w 8204200"/>
              <a:gd name="connsiteY45" fmla="*/ 592667 h 1481667"/>
              <a:gd name="connsiteX46" fmla="*/ 5207000 w 8204200"/>
              <a:gd name="connsiteY46" fmla="*/ 541867 h 1481667"/>
              <a:gd name="connsiteX47" fmla="*/ 5334000 w 8204200"/>
              <a:gd name="connsiteY47" fmla="*/ 423334 h 1481667"/>
              <a:gd name="connsiteX48" fmla="*/ 5537200 w 8204200"/>
              <a:gd name="connsiteY48" fmla="*/ 372534 h 1481667"/>
              <a:gd name="connsiteX49" fmla="*/ 5621866 w 8204200"/>
              <a:gd name="connsiteY49" fmla="*/ 397934 h 1481667"/>
              <a:gd name="connsiteX50" fmla="*/ 5799666 w 8204200"/>
              <a:gd name="connsiteY50" fmla="*/ 397934 h 1481667"/>
              <a:gd name="connsiteX51" fmla="*/ 6019800 w 8204200"/>
              <a:gd name="connsiteY51" fmla="*/ 364067 h 1481667"/>
              <a:gd name="connsiteX52" fmla="*/ 6070600 w 8204200"/>
              <a:gd name="connsiteY52" fmla="*/ 304800 h 1481667"/>
              <a:gd name="connsiteX53" fmla="*/ 6087533 w 8204200"/>
              <a:gd name="connsiteY53" fmla="*/ 279400 h 1481667"/>
              <a:gd name="connsiteX54" fmla="*/ 6096000 w 8204200"/>
              <a:gd name="connsiteY54" fmla="*/ 254000 h 1481667"/>
              <a:gd name="connsiteX55" fmla="*/ 6189133 w 8204200"/>
              <a:gd name="connsiteY55" fmla="*/ 186267 h 1481667"/>
              <a:gd name="connsiteX56" fmla="*/ 6273800 w 8204200"/>
              <a:gd name="connsiteY56" fmla="*/ 160867 h 1481667"/>
              <a:gd name="connsiteX57" fmla="*/ 6383866 w 8204200"/>
              <a:gd name="connsiteY57" fmla="*/ 160867 h 1481667"/>
              <a:gd name="connsiteX58" fmla="*/ 6587066 w 8204200"/>
              <a:gd name="connsiteY58" fmla="*/ 160867 h 1481667"/>
              <a:gd name="connsiteX59" fmla="*/ 6764866 w 8204200"/>
              <a:gd name="connsiteY59" fmla="*/ 127000 h 1481667"/>
              <a:gd name="connsiteX60" fmla="*/ 6917266 w 8204200"/>
              <a:gd name="connsiteY60" fmla="*/ 76200 h 1481667"/>
              <a:gd name="connsiteX61" fmla="*/ 7027333 w 8204200"/>
              <a:gd name="connsiteY61" fmla="*/ 84667 h 1481667"/>
              <a:gd name="connsiteX62" fmla="*/ 7095066 w 8204200"/>
              <a:gd name="connsiteY62" fmla="*/ 84667 h 1481667"/>
              <a:gd name="connsiteX63" fmla="*/ 7281333 w 8204200"/>
              <a:gd name="connsiteY63" fmla="*/ 0 h 1481667"/>
              <a:gd name="connsiteX64" fmla="*/ 7501466 w 8204200"/>
              <a:gd name="connsiteY64" fmla="*/ 25400 h 1481667"/>
              <a:gd name="connsiteX65" fmla="*/ 7687733 w 8204200"/>
              <a:gd name="connsiteY65" fmla="*/ 0 h 1481667"/>
              <a:gd name="connsiteX66" fmla="*/ 7747000 w 8204200"/>
              <a:gd name="connsiteY66" fmla="*/ 0 h 1481667"/>
              <a:gd name="connsiteX67" fmla="*/ 7840133 w 8204200"/>
              <a:gd name="connsiteY67" fmla="*/ 50800 h 1481667"/>
              <a:gd name="connsiteX68" fmla="*/ 7941733 w 8204200"/>
              <a:gd name="connsiteY68" fmla="*/ 42334 h 1481667"/>
              <a:gd name="connsiteX69" fmla="*/ 8017933 w 8204200"/>
              <a:gd name="connsiteY69" fmla="*/ 42334 h 1481667"/>
              <a:gd name="connsiteX70" fmla="*/ 8187266 w 8204200"/>
              <a:gd name="connsiteY70" fmla="*/ 67734 h 1481667"/>
              <a:gd name="connsiteX71" fmla="*/ 8204200 w 8204200"/>
              <a:gd name="connsiteY71" fmla="*/ 186267 h 1481667"/>
              <a:gd name="connsiteX72" fmla="*/ 8195733 w 8204200"/>
              <a:gd name="connsiteY72" fmla="*/ 321734 h 1481667"/>
              <a:gd name="connsiteX73" fmla="*/ 8195733 w 8204200"/>
              <a:gd name="connsiteY73" fmla="*/ 465667 h 1481667"/>
              <a:gd name="connsiteX74" fmla="*/ 8161866 w 8204200"/>
              <a:gd name="connsiteY74" fmla="*/ 601134 h 1481667"/>
              <a:gd name="connsiteX75" fmla="*/ 8068733 w 8204200"/>
              <a:gd name="connsiteY75" fmla="*/ 626534 h 1481667"/>
              <a:gd name="connsiteX76" fmla="*/ 7840133 w 8204200"/>
              <a:gd name="connsiteY76" fmla="*/ 584200 h 1481667"/>
              <a:gd name="connsiteX77" fmla="*/ 7789333 w 8204200"/>
              <a:gd name="connsiteY77" fmla="*/ 609600 h 1481667"/>
              <a:gd name="connsiteX78" fmla="*/ 7611533 w 8204200"/>
              <a:gd name="connsiteY78" fmla="*/ 609600 h 1481667"/>
              <a:gd name="connsiteX79" fmla="*/ 7366000 w 8204200"/>
              <a:gd name="connsiteY79" fmla="*/ 558800 h 1481667"/>
              <a:gd name="connsiteX80" fmla="*/ 7230533 w 8204200"/>
              <a:gd name="connsiteY80" fmla="*/ 499534 h 1481667"/>
              <a:gd name="connsiteX81" fmla="*/ 7061200 w 8204200"/>
              <a:gd name="connsiteY81" fmla="*/ 491067 h 1481667"/>
              <a:gd name="connsiteX82" fmla="*/ 6976533 w 8204200"/>
              <a:gd name="connsiteY82" fmla="*/ 516467 h 1481667"/>
              <a:gd name="connsiteX83" fmla="*/ 6815666 w 8204200"/>
              <a:gd name="connsiteY83" fmla="*/ 584200 h 1481667"/>
              <a:gd name="connsiteX84" fmla="*/ 6739466 w 8204200"/>
              <a:gd name="connsiteY84" fmla="*/ 626534 h 1481667"/>
              <a:gd name="connsiteX85" fmla="*/ 6578600 w 8204200"/>
              <a:gd name="connsiteY85" fmla="*/ 694267 h 1481667"/>
              <a:gd name="connsiteX86" fmla="*/ 6510866 w 8204200"/>
              <a:gd name="connsiteY86" fmla="*/ 719667 h 1481667"/>
              <a:gd name="connsiteX87" fmla="*/ 6485466 w 8204200"/>
              <a:gd name="connsiteY87" fmla="*/ 728134 h 1481667"/>
              <a:gd name="connsiteX88" fmla="*/ 6460066 w 8204200"/>
              <a:gd name="connsiteY88" fmla="*/ 728134 h 1481667"/>
              <a:gd name="connsiteX89" fmla="*/ 6265333 w 8204200"/>
              <a:gd name="connsiteY89" fmla="*/ 736600 h 1481667"/>
              <a:gd name="connsiteX90" fmla="*/ 6070600 w 8204200"/>
              <a:gd name="connsiteY90" fmla="*/ 745067 h 1481667"/>
              <a:gd name="connsiteX91" fmla="*/ 5994400 w 8204200"/>
              <a:gd name="connsiteY91" fmla="*/ 753534 h 1481667"/>
              <a:gd name="connsiteX92" fmla="*/ 5875866 w 8204200"/>
              <a:gd name="connsiteY92" fmla="*/ 787400 h 1481667"/>
              <a:gd name="connsiteX93" fmla="*/ 5765800 w 8204200"/>
              <a:gd name="connsiteY93" fmla="*/ 855134 h 1481667"/>
              <a:gd name="connsiteX94" fmla="*/ 5664200 w 8204200"/>
              <a:gd name="connsiteY94" fmla="*/ 948267 h 1481667"/>
              <a:gd name="connsiteX95" fmla="*/ 5630333 w 8204200"/>
              <a:gd name="connsiteY95" fmla="*/ 1016000 h 1481667"/>
              <a:gd name="connsiteX96" fmla="*/ 5562600 w 8204200"/>
              <a:gd name="connsiteY96" fmla="*/ 1100667 h 1481667"/>
              <a:gd name="connsiteX97" fmla="*/ 5503333 w 8204200"/>
              <a:gd name="connsiteY97" fmla="*/ 1151467 h 1481667"/>
              <a:gd name="connsiteX98" fmla="*/ 5435600 w 8204200"/>
              <a:gd name="connsiteY98" fmla="*/ 1176867 h 1481667"/>
              <a:gd name="connsiteX99" fmla="*/ 5325533 w 8204200"/>
              <a:gd name="connsiteY99" fmla="*/ 1202267 h 1481667"/>
              <a:gd name="connsiteX100" fmla="*/ 5257800 w 8204200"/>
              <a:gd name="connsiteY100" fmla="*/ 1202267 h 1481667"/>
              <a:gd name="connsiteX101" fmla="*/ 5080000 w 8204200"/>
              <a:gd name="connsiteY101" fmla="*/ 1210734 h 1481667"/>
              <a:gd name="connsiteX102" fmla="*/ 5003800 w 8204200"/>
              <a:gd name="connsiteY102" fmla="*/ 1210734 h 1481667"/>
              <a:gd name="connsiteX103" fmla="*/ 4859866 w 8204200"/>
              <a:gd name="connsiteY103" fmla="*/ 1168400 h 1481667"/>
              <a:gd name="connsiteX104" fmla="*/ 4732866 w 8204200"/>
              <a:gd name="connsiteY104" fmla="*/ 1066800 h 1481667"/>
              <a:gd name="connsiteX105" fmla="*/ 4605866 w 8204200"/>
              <a:gd name="connsiteY105" fmla="*/ 965200 h 1481667"/>
              <a:gd name="connsiteX106" fmla="*/ 4512733 w 8204200"/>
              <a:gd name="connsiteY106" fmla="*/ 863600 h 1481667"/>
              <a:gd name="connsiteX107" fmla="*/ 4394200 w 8204200"/>
              <a:gd name="connsiteY107" fmla="*/ 889000 h 1481667"/>
              <a:gd name="connsiteX108" fmla="*/ 4258733 w 8204200"/>
              <a:gd name="connsiteY108" fmla="*/ 990600 h 1481667"/>
              <a:gd name="connsiteX109" fmla="*/ 4207933 w 8204200"/>
              <a:gd name="connsiteY109" fmla="*/ 1049867 h 1481667"/>
              <a:gd name="connsiteX110" fmla="*/ 4174066 w 8204200"/>
              <a:gd name="connsiteY110" fmla="*/ 1126067 h 1481667"/>
              <a:gd name="connsiteX111" fmla="*/ 4064000 w 8204200"/>
              <a:gd name="connsiteY111" fmla="*/ 1227667 h 1481667"/>
              <a:gd name="connsiteX112" fmla="*/ 3970866 w 8204200"/>
              <a:gd name="connsiteY112" fmla="*/ 1278467 h 1481667"/>
              <a:gd name="connsiteX113" fmla="*/ 3835400 w 8204200"/>
              <a:gd name="connsiteY113" fmla="*/ 1371600 h 1481667"/>
              <a:gd name="connsiteX114" fmla="*/ 3742266 w 8204200"/>
              <a:gd name="connsiteY114" fmla="*/ 1413934 h 1481667"/>
              <a:gd name="connsiteX115" fmla="*/ 3725333 w 8204200"/>
              <a:gd name="connsiteY115" fmla="*/ 1413934 h 1481667"/>
              <a:gd name="connsiteX116" fmla="*/ 3674533 w 8204200"/>
              <a:gd name="connsiteY116" fmla="*/ 1422400 h 1481667"/>
              <a:gd name="connsiteX117" fmla="*/ 3581400 w 8204200"/>
              <a:gd name="connsiteY117" fmla="*/ 1447800 h 1481667"/>
              <a:gd name="connsiteX118" fmla="*/ 3471333 w 8204200"/>
              <a:gd name="connsiteY118" fmla="*/ 1456267 h 1481667"/>
              <a:gd name="connsiteX119" fmla="*/ 3327400 w 8204200"/>
              <a:gd name="connsiteY119" fmla="*/ 1473200 h 1481667"/>
              <a:gd name="connsiteX120" fmla="*/ 3175000 w 8204200"/>
              <a:gd name="connsiteY120" fmla="*/ 1481667 h 1481667"/>
              <a:gd name="connsiteX121" fmla="*/ 2963333 w 8204200"/>
              <a:gd name="connsiteY121" fmla="*/ 1481667 h 1481667"/>
              <a:gd name="connsiteX122" fmla="*/ 2785533 w 8204200"/>
              <a:gd name="connsiteY122" fmla="*/ 1464734 h 1481667"/>
              <a:gd name="connsiteX123" fmla="*/ 2650066 w 8204200"/>
              <a:gd name="connsiteY123" fmla="*/ 1363134 h 1481667"/>
              <a:gd name="connsiteX124" fmla="*/ 2540000 w 8204200"/>
              <a:gd name="connsiteY124" fmla="*/ 1236134 h 1481667"/>
              <a:gd name="connsiteX125" fmla="*/ 2294466 w 8204200"/>
              <a:gd name="connsiteY125" fmla="*/ 1066800 h 1481667"/>
              <a:gd name="connsiteX126" fmla="*/ 2252133 w 8204200"/>
              <a:gd name="connsiteY126" fmla="*/ 948267 h 1481667"/>
              <a:gd name="connsiteX127" fmla="*/ 2074333 w 8204200"/>
              <a:gd name="connsiteY127" fmla="*/ 821267 h 1481667"/>
              <a:gd name="connsiteX128" fmla="*/ 1938866 w 8204200"/>
              <a:gd name="connsiteY128" fmla="*/ 812800 h 1481667"/>
              <a:gd name="connsiteX129" fmla="*/ 1854200 w 8204200"/>
              <a:gd name="connsiteY129" fmla="*/ 812800 h 1481667"/>
              <a:gd name="connsiteX130" fmla="*/ 1718733 w 8204200"/>
              <a:gd name="connsiteY130" fmla="*/ 804334 h 1481667"/>
              <a:gd name="connsiteX131" fmla="*/ 1617133 w 8204200"/>
              <a:gd name="connsiteY131" fmla="*/ 804334 h 1481667"/>
              <a:gd name="connsiteX132" fmla="*/ 1422400 w 8204200"/>
              <a:gd name="connsiteY132" fmla="*/ 745067 h 1481667"/>
              <a:gd name="connsiteX133" fmla="*/ 1193800 w 8204200"/>
              <a:gd name="connsiteY133" fmla="*/ 736600 h 1481667"/>
              <a:gd name="connsiteX134" fmla="*/ 1083733 w 8204200"/>
              <a:gd name="connsiteY134" fmla="*/ 745067 h 1481667"/>
              <a:gd name="connsiteX135" fmla="*/ 999066 w 8204200"/>
              <a:gd name="connsiteY135" fmla="*/ 745067 h 1481667"/>
              <a:gd name="connsiteX136" fmla="*/ 804333 w 8204200"/>
              <a:gd name="connsiteY136" fmla="*/ 753534 h 1481667"/>
              <a:gd name="connsiteX137" fmla="*/ 677333 w 8204200"/>
              <a:gd name="connsiteY137" fmla="*/ 711200 h 1481667"/>
              <a:gd name="connsiteX138" fmla="*/ 592666 w 8204200"/>
              <a:gd name="connsiteY138" fmla="*/ 711200 h 1481667"/>
              <a:gd name="connsiteX139" fmla="*/ 355600 w 8204200"/>
              <a:gd name="connsiteY139" fmla="*/ 651934 h 1481667"/>
              <a:gd name="connsiteX140" fmla="*/ 254000 w 8204200"/>
              <a:gd name="connsiteY140" fmla="*/ 618067 h 1481667"/>
              <a:gd name="connsiteX141" fmla="*/ 127000 w 8204200"/>
              <a:gd name="connsiteY141" fmla="*/ 584200 h 1481667"/>
              <a:gd name="connsiteX142" fmla="*/ 16933 w 8204200"/>
              <a:gd name="connsiteY142" fmla="*/ 516467 h 1481667"/>
              <a:gd name="connsiteX143" fmla="*/ 0 w 8204200"/>
              <a:gd name="connsiteY143" fmla="*/ 406400 h 1481667"/>
              <a:gd name="connsiteX144" fmla="*/ 8466 w 8204200"/>
              <a:gd name="connsiteY144" fmla="*/ 287867 h 1481667"/>
              <a:gd name="connsiteX145" fmla="*/ 8466 w 8204200"/>
              <a:gd name="connsiteY145" fmla="*/ 152400 h 1481667"/>
              <a:gd name="connsiteX146" fmla="*/ 25400 w 8204200"/>
              <a:gd name="connsiteY146" fmla="*/ 84667 h 1481667"/>
              <a:gd name="connsiteX147" fmla="*/ 135466 w 8204200"/>
              <a:gd name="connsiteY147" fmla="*/ 67734 h 1481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8204200" h="1481667">
                <a:moveTo>
                  <a:pt x="135466" y="67734"/>
                </a:moveTo>
                <a:lnTo>
                  <a:pt x="270933" y="93134"/>
                </a:lnTo>
                <a:lnTo>
                  <a:pt x="440266" y="186267"/>
                </a:lnTo>
                <a:lnTo>
                  <a:pt x="660400" y="203200"/>
                </a:lnTo>
                <a:lnTo>
                  <a:pt x="931333" y="118534"/>
                </a:lnTo>
                <a:lnTo>
                  <a:pt x="1075266" y="203200"/>
                </a:lnTo>
                <a:lnTo>
                  <a:pt x="1320800" y="245534"/>
                </a:lnTo>
                <a:lnTo>
                  <a:pt x="1397000" y="228600"/>
                </a:lnTo>
                <a:lnTo>
                  <a:pt x="1540933" y="177800"/>
                </a:lnTo>
                <a:lnTo>
                  <a:pt x="1710266" y="118534"/>
                </a:lnTo>
                <a:lnTo>
                  <a:pt x="1769533" y="118534"/>
                </a:lnTo>
                <a:lnTo>
                  <a:pt x="1913466" y="169334"/>
                </a:lnTo>
                <a:lnTo>
                  <a:pt x="2023533" y="245534"/>
                </a:lnTo>
                <a:lnTo>
                  <a:pt x="2116666" y="262467"/>
                </a:lnTo>
                <a:lnTo>
                  <a:pt x="2218266" y="254000"/>
                </a:lnTo>
                <a:lnTo>
                  <a:pt x="2336800" y="304800"/>
                </a:lnTo>
                <a:lnTo>
                  <a:pt x="2396066" y="347134"/>
                </a:lnTo>
                <a:lnTo>
                  <a:pt x="2446866" y="381000"/>
                </a:lnTo>
                <a:lnTo>
                  <a:pt x="2514600" y="516467"/>
                </a:lnTo>
                <a:lnTo>
                  <a:pt x="2565400" y="609600"/>
                </a:lnTo>
                <a:lnTo>
                  <a:pt x="2616200" y="728134"/>
                </a:lnTo>
                <a:lnTo>
                  <a:pt x="2709333" y="872067"/>
                </a:lnTo>
                <a:lnTo>
                  <a:pt x="2853266" y="939800"/>
                </a:lnTo>
                <a:lnTo>
                  <a:pt x="2971800" y="939800"/>
                </a:lnTo>
                <a:lnTo>
                  <a:pt x="3048000" y="939800"/>
                </a:lnTo>
                <a:lnTo>
                  <a:pt x="3141133" y="939800"/>
                </a:lnTo>
                <a:lnTo>
                  <a:pt x="3276600" y="922867"/>
                </a:lnTo>
                <a:lnTo>
                  <a:pt x="3420533" y="922867"/>
                </a:lnTo>
                <a:lnTo>
                  <a:pt x="3505200" y="838200"/>
                </a:lnTo>
                <a:lnTo>
                  <a:pt x="3581400" y="770467"/>
                </a:lnTo>
                <a:lnTo>
                  <a:pt x="3708400" y="694267"/>
                </a:lnTo>
                <a:lnTo>
                  <a:pt x="3835400" y="592667"/>
                </a:lnTo>
                <a:lnTo>
                  <a:pt x="3928533" y="499534"/>
                </a:lnTo>
                <a:lnTo>
                  <a:pt x="3987800" y="457200"/>
                </a:lnTo>
                <a:lnTo>
                  <a:pt x="4140200" y="372534"/>
                </a:lnTo>
                <a:lnTo>
                  <a:pt x="4233333" y="347134"/>
                </a:lnTo>
                <a:lnTo>
                  <a:pt x="4326466" y="330200"/>
                </a:lnTo>
                <a:lnTo>
                  <a:pt x="4495800" y="330200"/>
                </a:lnTo>
                <a:cubicBezTo>
                  <a:pt x="4557209" y="382837"/>
                  <a:pt x="4529047" y="381000"/>
                  <a:pt x="4563533" y="381000"/>
                </a:cubicBezTo>
                <a:lnTo>
                  <a:pt x="4588933" y="440267"/>
                </a:lnTo>
                <a:lnTo>
                  <a:pt x="4682066" y="567267"/>
                </a:lnTo>
                <a:cubicBezTo>
                  <a:pt x="4747320" y="632521"/>
                  <a:pt x="4713394" y="626534"/>
                  <a:pt x="4766733" y="626534"/>
                </a:cubicBezTo>
                <a:lnTo>
                  <a:pt x="4902200" y="643467"/>
                </a:lnTo>
                <a:lnTo>
                  <a:pt x="4978400" y="643467"/>
                </a:lnTo>
                <a:lnTo>
                  <a:pt x="5037666" y="635000"/>
                </a:lnTo>
                <a:lnTo>
                  <a:pt x="5105400" y="592667"/>
                </a:lnTo>
                <a:lnTo>
                  <a:pt x="5207000" y="541867"/>
                </a:lnTo>
                <a:lnTo>
                  <a:pt x="5334000" y="423334"/>
                </a:lnTo>
                <a:lnTo>
                  <a:pt x="5537200" y="372534"/>
                </a:lnTo>
                <a:cubicBezTo>
                  <a:pt x="5610218" y="399916"/>
                  <a:pt x="5580820" y="397934"/>
                  <a:pt x="5621866" y="397934"/>
                </a:cubicBezTo>
                <a:lnTo>
                  <a:pt x="5799666" y="397934"/>
                </a:lnTo>
                <a:lnTo>
                  <a:pt x="6019800" y="364067"/>
                </a:lnTo>
                <a:cubicBezTo>
                  <a:pt x="6036733" y="344311"/>
                  <a:pt x="6054346" y="325118"/>
                  <a:pt x="6070600" y="304800"/>
                </a:cubicBezTo>
                <a:cubicBezTo>
                  <a:pt x="6076957" y="296854"/>
                  <a:pt x="6082982" y="288501"/>
                  <a:pt x="6087533" y="279400"/>
                </a:cubicBezTo>
                <a:cubicBezTo>
                  <a:pt x="6091524" y="271418"/>
                  <a:pt x="6096000" y="254000"/>
                  <a:pt x="6096000" y="254000"/>
                </a:cubicBezTo>
                <a:lnTo>
                  <a:pt x="6189133" y="186267"/>
                </a:lnTo>
                <a:lnTo>
                  <a:pt x="6273800" y="160867"/>
                </a:lnTo>
                <a:lnTo>
                  <a:pt x="6383866" y="160867"/>
                </a:lnTo>
                <a:lnTo>
                  <a:pt x="6587066" y="160867"/>
                </a:lnTo>
                <a:lnTo>
                  <a:pt x="6764866" y="127000"/>
                </a:lnTo>
                <a:lnTo>
                  <a:pt x="6917266" y="76200"/>
                </a:lnTo>
                <a:cubicBezTo>
                  <a:pt x="7010358" y="85509"/>
                  <a:pt x="6973570" y="84667"/>
                  <a:pt x="7027333" y="84667"/>
                </a:cubicBezTo>
                <a:lnTo>
                  <a:pt x="7095066" y="84667"/>
                </a:lnTo>
                <a:lnTo>
                  <a:pt x="7281333" y="0"/>
                </a:lnTo>
                <a:lnTo>
                  <a:pt x="7501466" y="25400"/>
                </a:lnTo>
                <a:lnTo>
                  <a:pt x="7687733" y="0"/>
                </a:lnTo>
                <a:lnTo>
                  <a:pt x="7747000" y="0"/>
                </a:lnTo>
                <a:lnTo>
                  <a:pt x="7840133" y="50800"/>
                </a:lnTo>
                <a:lnTo>
                  <a:pt x="7941733" y="42334"/>
                </a:lnTo>
                <a:lnTo>
                  <a:pt x="8017933" y="42334"/>
                </a:lnTo>
                <a:lnTo>
                  <a:pt x="8187266" y="67734"/>
                </a:lnTo>
                <a:lnTo>
                  <a:pt x="8204200" y="186267"/>
                </a:lnTo>
                <a:lnTo>
                  <a:pt x="8195733" y="321734"/>
                </a:lnTo>
                <a:lnTo>
                  <a:pt x="8195733" y="465667"/>
                </a:lnTo>
                <a:lnTo>
                  <a:pt x="8161866" y="601134"/>
                </a:lnTo>
                <a:lnTo>
                  <a:pt x="8068733" y="626534"/>
                </a:lnTo>
                <a:lnTo>
                  <a:pt x="7840133" y="584200"/>
                </a:lnTo>
                <a:lnTo>
                  <a:pt x="7789333" y="609600"/>
                </a:lnTo>
                <a:lnTo>
                  <a:pt x="7611533" y="609600"/>
                </a:lnTo>
                <a:lnTo>
                  <a:pt x="7366000" y="558800"/>
                </a:lnTo>
                <a:lnTo>
                  <a:pt x="7230533" y="499534"/>
                </a:lnTo>
                <a:lnTo>
                  <a:pt x="7061200" y="491067"/>
                </a:lnTo>
                <a:lnTo>
                  <a:pt x="6976533" y="516467"/>
                </a:lnTo>
                <a:lnTo>
                  <a:pt x="6815666" y="584200"/>
                </a:lnTo>
                <a:cubicBezTo>
                  <a:pt x="6744363" y="619852"/>
                  <a:pt x="6765782" y="600218"/>
                  <a:pt x="6739466" y="626534"/>
                </a:cubicBezTo>
                <a:lnTo>
                  <a:pt x="6578600" y="694267"/>
                </a:lnTo>
                <a:lnTo>
                  <a:pt x="6510866" y="719667"/>
                </a:lnTo>
                <a:cubicBezTo>
                  <a:pt x="6502479" y="722717"/>
                  <a:pt x="6494269" y="726667"/>
                  <a:pt x="6485466" y="728134"/>
                </a:cubicBezTo>
                <a:cubicBezTo>
                  <a:pt x="6477115" y="729526"/>
                  <a:pt x="6468533" y="728134"/>
                  <a:pt x="6460066" y="728134"/>
                </a:cubicBezTo>
                <a:lnTo>
                  <a:pt x="6265333" y="736600"/>
                </a:lnTo>
                <a:lnTo>
                  <a:pt x="6070600" y="745067"/>
                </a:lnTo>
                <a:lnTo>
                  <a:pt x="5994400" y="753534"/>
                </a:lnTo>
                <a:lnTo>
                  <a:pt x="5875866" y="787400"/>
                </a:lnTo>
                <a:lnTo>
                  <a:pt x="5765800" y="855134"/>
                </a:lnTo>
                <a:lnTo>
                  <a:pt x="5664200" y="948267"/>
                </a:lnTo>
                <a:lnTo>
                  <a:pt x="5630333" y="1016000"/>
                </a:lnTo>
                <a:lnTo>
                  <a:pt x="5562600" y="1100667"/>
                </a:lnTo>
                <a:lnTo>
                  <a:pt x="5503333" y="1151467"/>
                </a:lnTo>
                <a:lnTo>
                  <a:pt x="5435600" y="1176867"/>
                </a:lnTo>
                <a:cubicBezTo>
                  <a:pt x="5354653" y="1207222"/>
                  <a:pt x="5391979" y="1202267"/>
                  <a:pt x="5325533" y="1202267"/>
                </a:cubicBezTo>
                <a:lnTo>
                  <a:pt x="5257800" y="1202267"/>
                </a:lnTo>
                <a:lnTo>
                  <a:pt x="5080000" y="1210734"/>
                </a:lnTo>
                <a:lnTo>
                  <a:pt x="5003800" y="1210734"/>
                </a:lnTo>
                <a:lnTo>
                  <a:pt x="4859866" y="1168400"/>
                </a:lnTo>
                <a:lnTo>
                  <a:pt x="4732866" y="1066800"/>
                </a:lnTo>
                <a:lnTo>
                  <a:pt x="4605866" y="965200"/>
                </a:lnTo>
                <a:lnTo>
                  <a:pt x="4512733" y="863600"/>
                </a:lnTo>
                <a:lnTo>
                  <a:pt x="4394200" y="889000"/>
                </a:lnTo>
                <a:lnTo>
                  <a:pt x="4258733" y="990600"/>
                </a:lnTo>
                <a:lnTo>
                  <a:pt x="4207933" y="1049867"/>
                </a:lnTo>
                <a:lnTo>
                  <a:pt x="4174066" y="1126067"/>
                </a:lnTo>
                <a:lnTo>
                  <a:pt x="4064000" y="1227667"/>
                </a:lnTo>
                <a:lnTo>
                  <a:pt x="3970866" y="1278467"/>
                </a:lnTo>
                <a:lnTo>
                  <a:pt x="3835400" y="1371600"/>
                </a:lnTo>
                <a:cubicBezTo>
                  <a:pt x="3821721" y="1378439"/>
                  <a:pt x="3769680" y="1408451"/>
                  <a:pt x="3742266" y="1413934"/>
                </a:cubicBezTo>
                <a:cubicBezTo>
                  <a:pt x="3736731" y="1415041"/>
                  <a:pt x="3730977" y="1413934"/>
                  <a:pt x="3725333" y="1413934"/>
                </a:cubicBezTo>
                <a:lnTo>
                  <a:pt x="3674533" y="1422400"/>
                </a:lnTo>
                <a:cubicBezTo>
                  <a:pt x="3598872" y="1450773"/>
                  <a:pt x="3630913" y="1447800"/>
                  <a:pt x="3581400" y="1447800"/>
                </a:cubicBezTo>
                <a:lnTo>
                  <a:pt x="3471333" y="1456267"/>
                </a:lnTo>
                <a:lnTo>
                  <a:pt x="3327400" y="1473200"/>
                </a:lnTo>
                <a:lnTo>
                  <a:pt x="3175000" y="1481667"/>
                </a:lnTo>
                <a:lnTo>
                  <a:pt x="2963333" y="1481667"/>
                </a:lnTo>
                <a:lnTo>
                  <a:pt x="2785533" y="1464734"/>
                </a:lnTo>
                <a:lnTo>
                  <a:pt x="2650066" y="1363134"/>
                </a:lnTo>
                <a:lnTo>
                  <a:pt x="2540000" y="1236134"/>
                </a:lnTo>
                <a:lnTo>
                  <a:pt x="2294466" y="1066800"/>
                </a:lnTo>
                <a:lnTo>
                  <a:pt x="2252133" y="948267"/>
                </a:lnTo>
                <a:lnTo>
                  <a:pt x="2074333" y="821267"/>
                </a:lnTo>
                <a:lnTo>
                  <a:pt x="1938866" y="812800"/>
                </a:lnTo>
                <a:lnTo>
                  <a:pt x="1854200" y="812800"/>
                </a:lnTo>
                <a:lnTo>
                  <a:pt x="1718733" y="804334"/>
                </a:lnTo>
                <a:lnTo>
                  <a:pt x="1617133" y="804334"/>
                </a:lnTo>
                <a:lnTo>
                  <a:pt x="1422400" y="745067"/>
                </a:lnTo>
                <a:lnTo>
                  <a:pt x="1193800" y="736600"/>
                </a:lnTo>
                <a:cubicBezTo>
                  <a:pt x="1106380" y="746314"/>
                  <a:pt x="1143156" y="745067"/>
                  <a:pt x="1083733" y="745067"/>
                </a:cubicBezTo>
                <a:lnTo>
                  <a:pt x="999066" y="745067"/>
                </a:lnTo>
                <a:lnTo>
                  <a:pt x="804333" y="753534"/>
                </a:lnTo>
                <a:lnTo>
                  <a:pt x="677333" y="711200"/>
                </a:lnTo>
                <a:lnTo>
                  <a:pt x="592666" y="711200"/>
                </a:lnTo>
                <a:lnTo>
                  <a:pt x="355600" y="651934"/>
                </a:lnTo>
                <a:lnTo>
                  <a:pt x="254000" y="618067"/>
                </a:lnTo>
                <a:lnTo>
                  <a:pt x="127000" y="584200"/>
                </a:lnTo>
                <a:lnTo>
                  <a:pt x="16933" y="516467"/>
                </a:lnTo>
                <a:lnTo>
                  <a:pt x="0" y="406400"/>
                </a:lnTo>
                <a:lnTo>
                  <a:pt x="8466" y="287867"/>
                </a:lnTo>
                <a:lnTo>
                  <a:pt x="8466" y="152400"/>
                </a:lnTo>
                <a:lnTo>
                  <a:pt x="25400" y="84667"/>
                </a:lnTo>
                <a:lnTo>
                  <a:pt x="135466" y="67734"/>
                </a:ln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reeform 16"/>
          <p:cNvSpPr/>
          <p:nvPr/>
        </p:nvSpPr>
        <p:spPr>
          <a:xfrm>
            <a:off x="1896533" y="956734"/>
            <a:ext cx="8204200" cy="1481667"/>
          </a:xfrm>
          <a:custGeom>
            <a:avLst/>
            <a:gdLst>
              <a:gd name="connsiteX0" fmla="*/ 135466 w 8204200"/>
              <a:gd name="connsiteY0" fmla="*/ 67734 h 1481667"/>
              <a:gd name="connsiteX1" fmla="*/ 270933 w 8204200"/>
              <a:gd name="connsiteY1" fmla="*/ 93134 h 1481667"/>
              <a:gd name="connsiteX2" fmla="*/ 440266 w 8204200"/>
              <a:gd name="connsiteY2" fmla="*/ 186267 h 1481667"/>
              <a:gd name="connsiteX3" fmla="*/ 660400 w 8204200"/>
              <a:gd name="connsiteY3" fmla="*/ 203200 h 1481667"/>
              <a:gd name="connsiteX4" fmla="*/ 931333 w 8204200"/>
              <a:gd name="connsiteY4" fmla="*/ 118534 h 1481667"/>
              <a:gd name="connsiteX5" fmla="*/ 1075266 w 8204200"/>
              <a:gd name="connsiteY5" fmla="*/ 203200 h 1481667"/>
              <a:gd name="connsiteX6" fmla="*/ 1320800 w 8204200"/>
              <a:gd name="connsiteY6" fmla="*/ 245534 h 1481667"/>
              <a:gd name="connsiteX7" fmla="*/ 1397000 w 8204200"/>
              <a:gd name="connsiteY7" fmla="*/ 228600 h 1481667"/>
              <a:gd name="connsiteX8" fmla="*/ 1540933 w 8204200"/>
              <a:gd name="connsiteY8" fmla="*/ 177800 h 1481667"/>
              <a:gd name="connsiteX9" fmla="*/ 1710266 w 8204200"/>
              <a:gd name="connsiteY9" fmla="*/ 118534 h 1481667"/>
              <a:gd name="connsiteX10" fmla="*/ 1769533 w 8204200"/>
              <a:gd name="connsiteY10" fmla="*/ 118534 h 1481667"/>
              <a:gd name="connsiteX11" fmla="*/ 1913466 w 8204200"/>
              <a:gd name="connsiteY11" fmla="*/ 169334 h 1481667"/>
              <a:gd name="connsiteX12" fmla="*/ 2023533 w 8204200"/>
              <a:gd name="connsiteY12" fmla="*/ 245534 h 1481667"/>
              <a:gd name="connsiteX13" fmla="*/ 2116666 w 8204200"/>
              <a:gd name="connsiteY13" fmla="*/ 262467 h 1481667"/>
              <a:gd name="connsiteX14" fmla="*/ 2218266 w 8204200"/>
              <a:gd name="connsiteY14" fmla="*/ 254000 h 1481667"/>
              <a:gd name="connsiteX15" fmla="*/ 2336800 w 8204200"/>
              <a:gd name="connsiteY15" fmla="*/ 304800 h 1481667"/>
              <a:gd name="connsiteX16" fmla="*/ 2396066 w 8204200"/>
              <a:gd name="connsiteY16" fmla="*/ 347134 h 1481667"/>
              <a:gd name="connsiteX17" fmla="*/ 2446866 w 8204200"/>
              <a:gd name="connsiteY17" fmla="*/ 381000 h 1481667"/>
              <a:gd name="connsiteX18" fmla="*/ 2514600 w 8204200"/>
              <a:gd name="connsiteY18" fmla="*/ 516467 h 1481667"/>
              <a:gd name="connsiteX19" fmla="*/ 2565400 w 8204200"/>
              <a:gd name="connsiteY19" fmla="*/ 609600 h 1481667"/>
              <a:gd name="connsiteX20" fmla="*/ 2616200 w 8204200"/>
              <a:gd name="connsiteY20" fmla="*/ 728134 h 1481667"/>
              <a:gd name="connsiteX21" fmla="*/ 2709333 w 8204200"/>
              <a:gd name="connsiteY21" fmla="*/ 872067 h 1481667"/>
              <a:gd name="connsiteX22" fmla="*/ 2853266 w 8204200"/>
              <a:gd name="connsiteY22" fmla="*/ 939800 h 1481667"/>
              <a:gd name="connsiteX23" fmla="*/ 2971800 w 8204200"/>
              <a:gd name="connsiteY23" fmla="*/ 939800 h 1481667"/>
              <a:gd name="connsiteX24" fmla="*/ 3048000 w 8204200"/>
              <a:gd name="connsiteY24" fmla="*/ 939800 h 1481667"/>
              <a:gd name="connsiteX25" fmla="*/ 3141133 w 8204200"/>
              <a:gd name="connsiteY25" fmla="*/ 939800 h 1481667"/>
              <a:gd name="connsiteX26" fmla="*/ 3276600 w 8204200"/>
              <a:gd name="connsiteY26" fmla="*/ 922867 h 1481667"/>
              <a:gd name="connsiteX27" fmla="*/ 3420533 w 8204200"/>
              <a:gd name="connsiteY27" fmla="*/ 922867 h 1481667"/>
              <a:gd name="connsiteX28" fmla="*/ 3505200 w 8204200"/>
              <a:gd name="connsiteY28" fmla="*/ 838200 h 1481667"/>
              <a:gd name="connsiteX29" fmla="*/ 3581400 w 8204200"/>
              <a:gd name="connsiteY29" fmla="*/ 770467 h 1481667"/>
              <a:gd name="connsiteX30" fmla="*/ 3708400 w 8204200"/>
              <a:gd name="connsiteY30" fmla="*/ 694267 h 1481667"/>
              <a:gd name="connsiteX31" fmla="*/ 3835400 w 8204200"/>
              <a:gd name="connsiteY31" fmla="*/ 592667 h 1481667"/>
              <a:gd name="connsiteX32" fmla="*/ 3928533 w 8204200"/>
              <a:gd name="connsiteY32" fmla="*/ 499534 h 1481667"/>
              <a:gd name="connsiteX33" fmla="*/ 3987800 w 8204200"/>
              <a:gd name="connsiteY33" fmla="*/ 457200 h 1481667"/>
              <a:gd name="connsiteX34" fmla="*/ 4140200 w 8204200"/>
              <a:gd name="connsiteY34" fmla="*/ 372534 h 1481667"/>
              <a:gd name="connsiteX35" fmla="*/ 4233333 w 8204200"/>
              <a:gd name="connsiteY35" fmla="*/ 347134 h 1481667"/>
              <a:gd name="connsiteX36" fmla="*/ 4326466 w 8204200"/>
              <a:gd name="connsiteY36" fmla="*/ 330200 h 1481667"/>
              <a:gd name="connsiteX37" fmla="*/ 4495800 w 8204200"/>
              <a:gd name="connsiteY37" fmla="*/ 330200 h 1481667"/>
              <a:gd name="connsiteX38" fmla="*/ 4563533 w 8204200"/>
              <a:gd name="connsiteY38" fmla="*/ 381000 h 1481667"/>
              <a:gd name="connsiteX39" fmla="*/ 4588933 w 8204200"/>
              <a:gd name="connsiteY39" fmla="*/ 440267 h 1481667"/>
              <a:gd name="connsiteX40" fmla="*/ 4682066 w 8204200"/>
              <a:gd name="connsiteY40" fmla="*/ 567267 h 1481667"/>
              <a:gd name="connsiteX41" fmla="*/ 4766733 w 8204200"/>
              <a:gd name="connsiteY41" fmla="*/ 626534 h 1481667"/>
              <a:gd name="connsiteX42" fmla="*/ 4902200 w 8204200"/>
              <a:gd name="connsiteY42" fmla="*/ 643467 h 1481667"/>
              <a:gd name="connsiteX43" fmla="*/ 4978400 w 8204200"/>
              <a:gd name="connsiteY43" fmla="*/ 643467 h 1481667"/>
              <a:gd name="connsiteX44" fmla="*/ 5037666 w 8204200"/>
              <a:gd name="connsiteY44" fmla="*/ 635000 h 1481667"/>
              <a:gd name="connsiteX45" fmla="*/ 5105400 w 8204200"/>
              <a:gd name="connsiteY45" fmla="*/ 592667 h 1481667"/>
              <a:gd name="connsiteX46" fmla="*/ 5207000 w 8204200"/>
              <a:gd name="connsiteY46" fmla="*/ 541867 h 1481667"/>
              <a:gd name="connsiteX47" fmla="*/ 5334000 w 8204200"/>
              <a:gd name="connsiteY47" fmla="*/ 423334 h 1481667"/>
              <a:gd name="connsiteX48" fmla="*/ 5537200 w 8204200"/>
              <a:gd name="connsiteY48" fmla="*/ 372534 h 1481667"/>
              <a:gd name="connsiteX49" fmla="*/ 5621866 w 8204200"/>
              <a:gd name="connsiteY49" fmla="*/ 397934 h 1481667"/>
              <a:gd name="connsiteX50" fmla="*/ 5799666 w 8204200"/>
              <a:gd name="connsiteY50" fmla="*/ 397934 h 1481667"/>
              <a:gd name="connsiteX51" fmla="*/ 6019800 w 8204200"/>
              <a:gd name="connsiteY51" fmla="*/ 364067 h 1481667"/>
              <a:gd name="connsiteX52" fmla="*/ 6070600 w 8204200"/>
              <a:gd name="connsiteY52" fmla="*/ 304800 h 1481667"/>
              <a:gd name="connsiteX53" fmla="*/ 6087533 w 8204200"/>
              <a:gd name="connsiteY53" fmla="*/ 279400 h 1481667"/>
              <a:gd name="connsiteX54" fmla="*/ 6096000 w 8204200"/>
              <a:gd name="connsiteY54" fmla="*/ 254000 h 1481667"/>
              <a:gd name="connsiteX55" fmla="*/ 6189133 w 8204200"/>
              <a:gd name="connsiteY55" fmla="*/ 186267 h 1481667"/>
              <a:gd name="connsiteX56" fmla="*/ 6273800 w 8204200"/>
              <a:gd name="connsiteY56" fmla="*/ 160867 h 1481667"/>
              <a:gd name="connsiteX57" fmla="*/ 6383866 w 8204200"/>
              <a:gd name="connsiteY57" fmla="*/ 160867 h 1481667"/>
              <a:gd name="connsiteX58" fmla="*/ 6587066 w 8204200"/>
              <a:gd name="connsiteY58" fmla="*/ 160867 h 1481667"/>
              <a:gd name="connsiteX59" fmla="*/ 6764866 w 8204200"/>
              <a:gd name="connsiteY59" fmla="*/ 127000 h 1481667"/>
              <a:gd name="connsiteX60" fmla="*/ 6917266 w 8204200"/>
              <a:gd name="connsiteY60" fmla="*/ 76200 h 1481667"/>
              <a:gd name="connsiteX61" fmla="*/ 7027333 w 8204200"/>
              <a:gd name="connsiteY61" fmla="*/ 84667 h 1481667"/>
              <a:gd name="connsiteX62" fmla="*/ 7095066 w 8204200"/>
              <a:gd name="connsiteY62" fmla="*/ 84667 h 1481667"/>
              <a:gd name="connsiteX63" fmla="*/ 7281333 w 8204200"/>
              <a:gd name="connsiteY63" fmla="*/ 0 h 1481667"/>
              <a:gd name="connsiteX64" fmla="*/ 7501466 w 8204200"/>
              <a:gd name="connsiteY64" fmla="*/ 25400 h 1481667"/>
              <a:gd name="connsiteX65" fmla="*/ 7687733 w 8204200"/>
              <a:gd name="connsiteY65" fmla="*/ 0 h 1481667"/>
              <a:gd name="connsiteX66" fmla="*/ 7747000 w 8204200"/>
              <a:gd name="connsiteY66" fmla="*/ 0 h 1481667"/>
              <a:gd name="connsiteX67" fmla="*/ 7840133 w 8204200"/>
              <a:gd name="connsiteY67" fmla="*/ 50800 h 1481667"/>
              <a:gd name="connsiteX68" fmla="*/ 7941733 w 8204200"/>
              <a:gd name="connsiteY68" fmla="*/ 42334 h 1481667"/>
              <a:gd name="connsiteX69" fmla="*/ 8017933 w 8204200"/>
              <a:gd name="connsiteY69" fmla="*/ 42334 h 1481667"/>
              <a:gd name="connsiteX70" fmla="*/ 8187266 w 8204200"/>
              <a:gd name="connsiteY70" fmla="*/ 67734 h 1481667"/>
              <a:gd name="connsiteX71" fmla="*/ 8204200 w 8204200"/>
              <a:gd name="connsiteY71" fmla="*/ 186267 h 1481667"/>
              <a:gd name="connsiteX72" fmla="*/ 8195733 w 8204200"/>
              <a:gd name="connsiteY72" fmla="*/ 321734 h 1481667"/>
              <a:gd name="connsiteX73" fmla="*/ 8195733 w 8204200"/>
              <a:gd name="connsiteY73" fmla="*/ 465667 h 1481667"/>
              <a:gd name="connsiteX74" fmla="*/ 8161866 w 8204200"/>
              <a:gd name="connsiteY74" fmla="*/ 601134 h 1481667"/>
              <a:gd name="connsiteX75" fmla="*/ 8068733 w 8204200"/>
              <a:gd name="connsiteY75" fmla="*/ 626534 h 1481667"/>
              <a:gd name="connsiteX76" fmla="*/ 7840133 w 8204200"/>
              <a:gd name="connsiteY76" fmla="*/ 584200 h 1481667"/>
              <a:gd name="connsiteX77" fmla="*/ 7789333 w 8204200"/>
              <a:gd name="connsiteY77" fmla="*/ 609600 h 1481667"/>
              <a:gd name="connsiteX78" fmla="*/ 7611533 w 8204200"/>
              <a:gd name="connsiteY78" fmla="*/ 609600 h 1481667"/>
              <a:gd name="connsiteX79" fmla="*/ 7366000 w 8204200"/>
              <a:gd name="connsiteY79" fmla="*/ 558800 h 1481667"/>
              <a:gd name="connsiteX80" fmla="*/ 7230533 w 8204200"/>
              <a:gd name="connsiteY80" fmla="*/ 499534 h 1481667"/>
              <a:gd name="connsiteX81" fmla="*/ 7061200 w 8204200"/>
              <a:gd name="connsiteY81" fmla="*/ 491067 h 1481667"/>
              <a:gd name="connsiteX82" fmla="*/ 6976533 w 8204200"/>
              <a:gd name="connsiteY82" fmla="*/ 516467 h 1481667"/>
              <a:gd name="connsiteX83" fmla="*/ 6815666 w 8204200"/>
              <a:gd name="connsiteY83" fmla="*/ 584200 h 1481667"/>
              <a:gd name="connsiteX84" fmla="*/ 6739466 w 8204200"/>
              <a:gd name="connsiteY84" fmla="*/ 626534 h 1481667"/>
              <a:gd name="connsiteX85" fmla="*/ 6578600 w 8204200"/>
              <a:gd name="connsiteY85" fmla="*/ 694267 h 1481667"/>
              <a:gd name="connsiteX86" fmla="*/ 6510866 w 8204200"/>
              <a:gd name="connsiteY86" fmla="*/ 719667 h 1481667"/>
              <a:gd name="connsiteX87" fmla="*/ 6485466 w 8204200"/>
              <a:gd name="connsiteY87" fmla="*/ 728134 h 1481667"/>
              <a:gd name="connsiteX88" fmla="*/ 6460066 w 8204200"/>
              <a:gd name="connsiteY88" fmla="*/ 728134 h 1481667"/>
              <a:gd name="connsiteX89" fmla="*/ 6265333 w 8204200"/>
              <a:gd name="connsiteY89" fmla="*/ 736600 h 1481667"/>
              <a:gd name="connsiteX90" fmla="*/ 6070600 w 8204200"/>
              <a:gd name="connsiteY90" fmla="*/ 745067 h 1481667"/>
              <a:gd name="connsiteX91" fmla="*/ 5994400 w 8204200"/>
              <a:gd name="connsiteY91" fmla="*/ 753534 h 1481667"/>
              <a:gd name="connsiteX92" fmla="*/ 5875866 w 8204200"/>
              <a:gd name="connsiteY92" fmla="*/ 787400 h 1481667"/>
              <a:gd name="connsiteX93" fmla="*/ 5765800 w 8204200"/>
              <a:gd name="connsiteY93" fmla="*/ 855134 h 1481667"/>
              <a:gd name="connsiteX94" fmla="*/ 5664200 w 8204200"/>
              <a:gd name="connsiteY94" fmla="*/ 948267 h 1481667"/>
              <a:gd name="connsiteX95" fmla="*/ 5630333 w 8204200"/>
              <a:gd name="connsiteY95" fmla="*/ 1016000 h 1481667"/>
              <a:gd name="connsiteX96" fmla="*/ 5562600 w 8204200"/>
              <a:gd name="connsiteY96" fmla="*/ 1100667 h 1481667"/>
              <a:gd name="connsiteX97" fmla="*/ 5503333 w 8204200"/>
              <a:gd name="connsiteY97" fmla="*/ 1151467 h 1481667"/>
              <a:gd name="connsiteX98" fmla="*/ 5435600 w 8204200"/>
              <a:gd name="connsiteY98" fmla="*/ 1176867 h 1481667"/>
              <a:gd name="connsiteX99" fmla="*/ 5325533 w 8204200"/>
              <a:gd name="connsiteY99" fmla="*/ 1202267 h 1481667"/>
              <a:gd name="connsiteX100" fmla="*/ 5257800 w 8204200"/>
              <a:gd name="connsiteY100" fmla="*/ 1202267 h 1481667"/>
              <a:gd name="connsiteX101" fmla="*/ 5080000 w 8204200"/>
              <a:gd name="connsiteY101" fmla="*/ 1210734 h 1481667"/>
              <a:gd name="connsiteX102" fmla="*/ 5003800 w 8204200"/>
              <a:gd name="connsiteY102" fmla="*/ 1210734 h 1481667"/>
              <a:gd name="connsiteX103" fmla="*/ 4859866 w 8204200"/>
              <a:gd name="connsiteY103" fmla="*/ 1168400 h 1481667"/>
              <a:gd name="connsiteX104" fmla="*/ 4732866 w 8204200"/>
              <a:gd name="connsiteY104" fmla="*/ 1066800 h 1481667"/>
              <a:gd name="connsiteX105" fmla="*/ 4605866 w 8204200"/>
              <a:gd name="connsiteY105" fmla="*/ 965200 h 1481667"/>
              <a:gd name="connsiteX106" fmla="*/ 4512733 w 8204200"/>
              <a:gd name="connsiteY106" fmla="*/ 863600 h 1481667"/>
              <a:gd name="connsiteX107" fmla="*/ 4394200 w 8204200"/>
              <a:gd name="connsiteY107" fmla="*/ 889000 h 1481667"/>
              <a:gd name="connsiteX108" fmla="*/ 4258733 w 8204200"/>
              <a:gd name="connsiteY108" fmla="*/ 990600 h 1481667"/>
              <a:gd name="connsiteX109" fmla="*/ 4207933 w 8204200"/>
              <a:gd name="connsiteY109" fmla="*/ 1049867 h 1481667"/>
              <a:gd name="connsiteX110" fmla="*/ 4174066 w 8204200"/>
              <a:gd name="connsiteY110" fmla="*/ 1126067 h 1481667"/>
              <a:gd name="connsiteX111" fmla="*/ 4064000 w 8204200"/>
              <a:gd name="connsiteY111" fmla="*/ 1227667 h 1481667"/>
              <a:gd name="connsiteX112" fmla="*/ 3970866 w 8204200"/>
              <a:gd name="connsiteY112" fmla="*/ 1278467 h 1481667"/>
              <a:gd name="connsiteX113" fmla="*/ 3835400 w 8204200"/>
              <a:gd name="connsiteY113" fmla="*/ 1371600 h 1481667"/>
              <a:gd name="connsiteX114" fmla="*/ 3742266 w 8204200"/>
              <a:gd name="connsiteY114" fmla="*/ 1413934 h 1481667"/>
              <a:gd name="connsiteX115" fmla="*/ 3725333 w 8204200"/>
              <a:gd name="connsiteY115" fmla="*/ 1413934 h 1481667"/>
              <a:gd name="connsiteX116" fmla="*/ 3674533 w 8204200"/>
              <a:gd name="connsiteY116" fmla="*/ 1422400 h 1481667"/>
              <a:gd name="connsiteX117" fmla="*/ 3581400 w 8204200"/>
              <a:gd name="connsiteY117" fmla="*/ 1447800 h 1481667"/>
              <a:gd name="connsiteX118" fmla="*/ 3471333 w 8204200"/>
              <a:gd name="connsiteY118" fmla="*/ 1456267 h 1481667"/>
              <a:gd name="connsiteX119" fmla="*/ 3327400 w 8204200"/>
              <a:gd name="connsiteY119" fmla="*/ 1473200 h 1481667"/>
              <a:gd name="connsiteX120" fmla="*/ 3175000 w 8204200"/>
              <a:gd name="connsiteY120" fmla="*/ 1481667 h 1481667"/>
              <a:gd name="connsiteX121" fmla="*/ 2963333 w 8204200"/>
              <a:gd name="connsiteY121" fmla="*/ 1481667 h 1481667"/>
              <a:gd name="connsiteX122" fmla="*/ 2785533 w 8204200"/>
              <a:gd name="connsiteY122" fmla="*/ 1464734 h 1481667"/>
              <a:gd name="connsiteX123" fmla="*/ 2650066 w 8204200"/>
              <a:gd name="connsiteY123" fmla="*/ 1363134 h 1481667"/>
              <a:gd name="connsiteX124" fmla="*/ 2540000 w 8204200"/>
              <a:gd name="connsiteY124" fmla="*/ 1236134 h 1481667"/>
              <a:gd name="connsiteX125" fmla="*/ 2294466 w 8204200"/>
              <a:gd name="connsiteY125" fmla="*/ 1066800 h 1481667"/>
              <a:gd name="connsiteX126" fmla="*/ 2252133 w 8204200"/>
              <a:gd name="connsiteY126" fmla="*/ 948267 h 1481667"/>
              <a:gd name="connsiteX127" fmla="*/ 2074333 w 8204200"/>
              <a:gd name="connsiteY127" fmla="*/ 821267 h 1481667"/>
              <a:gd name="connsiteX128" fmla="*/ 1938866 w 8204200"/>
              <a:gd name="connsiteY128" fmla="*/ 812800 h 1481667"/>
              <a:gd name="connsiteX129" fmla="*/ 1854200 w 8204200"/>
              <a:gd name="connsiteY129" fmla="*/ 812800 h 1481667"/>
              <a:gd name="connsiteX130" fmla="*/ 1718733 w 8204200"/>
              <a:gd name="connsiteY130" fmla="*/ 804334 h 1481667"/>
              <a:gd name="connsiteX131" fmla="*/ 1617133 w 8204200"/>
              <a:gd name="connsiteY131" fmla="*/ 804334 h 1481667"/>
              <a:gd name="connsiteX132" fmla="*/ 1422400 w 8204200"/>
              <a:gd name="connsiteY132" fmla="*/ 745067 h 1481667"/>
              <a:gd name="connsiteX133" fmla="*/ 1193800 w 8204200"/>
              <a:gd name="connsiteY133" fmla="*/ 736600 h 1481667"/>
              <a:gd name="connsiteX134" fmla="*/ 1083733 w 8204200"/>
              <a:gd name="connsiteY134" fmla="*/ 745067 h 1481667"/>
              <a:gd name="connsiteX135" fmla="*/ 999066 w 8204200"/>
              <a:gd name="connsiteY135" fmla="*/ 745067 h 1481667"/>
              <a:gd name="connsiteX136" fmla="*/ 804333 w 8204200"/>
              <a:gd name="connsiteY136" fmla="*/ 753534 h 1481667"/>
              <a:gd name="connsiteX137" fmla="*/ 677333 w 8204200"/>
              <a:gd name="connsiteY137" fmla="*/ 711200 h 1481667"/>
              <a:gd name="connsiteX138" fmla="*/ 592666 w 8204200"/>
              <a:gd name="connsiteY138" fmla="*/ 711200 h 1481667"/>
              <a:gd name="connsiteX139" fmla="*/ 355600 w 8204200"/>
              <a:gd name="connsiteY139" fmla="*/ 651934 h 1481667"/>
              <a:gd name="connsiteX140" fmla="*/ 254000 w 8204200"/>
              <a:gd name="connsiteY140" fmla="*/ 618067 h 1481667"/>
              <a:gd name="connsiteX141" fmla="*/ 127000 w 8204200"/>
              <a:gd name="connsiteY141" fmla="*/ 584200 h 1481667"/>
              <a:gd name="connsiteX142" fmla="*/ 16933 w 8204200"/>
              <a:gd name="connsiteY142" fmla="*/ 516467 h 1481667"/>
              <a:gd name="connsiteX143" fmla="*/ 0 w 8204200"/>
              <a:gd name="connsiteY143" fmla="*/ 406400 h 1481667"/>
              <a:gd name="connsiteX144" fmla="*/ 8466 w 8204200"/>
              <a:gd name="connsiteY144" fmla="*/ 287867 h 1481667"/>
              <a:gd name="connsiteX145" fmla="*/ 8466 w 8204200"/>
              <a:gd name="connsiteY145" fmla="*/ 152400 h 1481667"/>
              <a:gd name="connsiteX146" fmla="*/ 25400 w 8204200"/>
              <a:gd name="connsiteY146" fmla="*/ 84667 h 1481667"/>
              <a:gd name="connsiteX147" fmla="*/ 135466 w 8204200"/>
              <a:gd name="connsiteY147" fmla="*/ 67734 h 1481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8204200" h="1481667">
                <a:moveTo>
                  <a:pt x="135466" y="67734"/>
                </a:moveTo>
                <a:lnTo>
                  <a:pt x="270933" y="93134"/>
                </a:lnTo>
                <a:lnTo>
                  <a:pt x="440266" y="186267"/>
                </a:lnTo>
                <a:lnTo>
                  <a:pt x="660400" y="203200"/>
                </a:lnTo>
                <a:lnTo>
                  <a:pt x="931333" y="118534"/>
                </a:lnTo>
                <a:lnTo>
                  <a:pt x="1075266" y="203200"/>
                </a:lnTo>
                <a:lnTo>
                  <a:pt x="1320800" y="245534"/>
                </a:lnTo>
                <a:lnTo>
                  <a:pt x="1397000" y="228600"/>
                </a:lnTo>
                <a:lnTo>
                  <a:pt x="1540933" y="177800"/>
                </a:lnTo>
                <a:lnTo>
                  <a:pt x="1710266" y="118534"/>
                </a:lnTo>
                <a:lnTo>
                  <a:pt x="1769533" y="118534"/>
                </a:lnTo>
                <a:lnTo>
                  <a:pt x="1913466" y="169334"/>
                </a:lnTo>
                <a:lnTo>
                  <a:pt x="2023533" y="245534"/>
                </a:lnTo>
                <a:lnTo>
                  <a:pt x="2116666" y="262467"/>
                </a:lnTo>
                <a:lnTo>
                  <a:pt x="2218266" y="254000"/>
                </a:lnTo>
                <a:lnTo>
                  <a:pt x="2336800" y="304800"/>
                </a:lnTo>
                <a:lnTo>
                  <a:pt x="2396066" y="347134"/>
                </a:lnTo>
                <a:lnTo>
                  <a:pt x="2446866" y="381000"/>
                </a:lnTo>
                <a:lnTo>
                  <a:pt x="2514600" y="516467"/>
                </a:lnTo>
                <a:lnTo>
                  <a:pt x="2565400" y="609600"/>
                </a:lnTo>
                <a:lnTo>
                  <a:pt x="2616200" y="728134"/>
                </a:lnTo>
                <a:lnTo>
                  <a:pt x="2709333" y="872067"/>
                </a:lnTo>
                <a:lnTo>
                  <a:pt x="2853266" y="939800"/>
                </a:lnTo>
                <a:lnTo>
                  <a:pt x="2971800" y="939800"/>
                </a:lnTo>
                <a:lnTo>
                  <a:pt x="3048000" y="939800"/>
                </a:lnTo>
                <a:lnTo>
                  <a:pt x="3141133" y="939800"/>
                </a:lnTo>
                <a:lnTo>
                  <a:pt x="3276600" y="922867"/>
                </a:lnTo>
                <a:lnTo>
                  <a:pt x="3420533" y="922867"/>
                </a:lnTo>
                <a:lnTo>
                  <a:pt x="3505200" y="838200"/>
                </a:lnTo>
                <a:lnTo>
                  <a:pt x="3581400" y="770467"/>
                </a:lnTo>
                <a:lnTo>
                  <a:pt x="3708400" y="694267"/>
                </a:lnTo>
                <a:lnTo>
                  <a:pt x="3835400" y="592667"/>
                </a:lnTo>
                <a:lnTo>
                  <a:pt x="3928533" y="499534"/>
                </a:lnTo>
                <a:lnTo>
                  <a:pt x="3987800" y="457200"/>
                </a:lnTo>
                <a:lnTo>
                  <a:pt x="4140200" y="372534"/>
                </a:lnTo>
                <a:lnTo>
                  <a:pt x="4233333" y="347134"/>
                </a:lnTo>
                <a:lnTo>
                  <a:pt x="4326466" y="330200"/>
                </a:lnTo>
                <a:lnTo>
                  <a:pt x="4495800" y="330200"/>
                </a:lnTo>
                <a:cubicBezTo>
                  <a:pt x="4557209" y="382837"/>
                  <a:pt x="4529047" y="381000"/>
                  <a:pt x="4563533" y="381000"/>
                </a:cubicBezTo>
                <a:lnTo>
                  <a:pt x="4588933" y="440267"/>
                </a:lnTo>
                <a:lnTo>
                  <a:pt x="4682066" y="567267"/>
                </a:lnTo>
                <a:cubicBezTo>
                  <a:pt x="4747320" y="632521"/>
                  <a:pt x="4713394" y="626534"/>
                  <a:pt x="4766733" y="626534"/>
                </a:cubicBezTo>
                <a:lnTo>
                  <a:pt x="4902200" y="643467"/>
                </a:lnTo>
                <a:lnTo>
                  <a:pt x="4978400" y="643467"/>
                </a:lnTo>
                <a:lnTo>
                  <a:pt x="5037666" y="635000"/>
                </a:lnTo>
                <a:lnTo>
                  <a:pt x="5105400" y="592667"/>
                </a:lnTo>
                <a:lnTo>
                  <a:pt x="5207000" y="541867"/>
                </a:lnTo>
                <a:lnTo>
                  <a:pt x="5334000" y="423334"/>
                </a:lnTo>
                <a:lnTo>
                  <a:pt x="5537200" y="372534"/>
                </a:lnTo>
                <a:cubicBezTo>
                  <a:pt x="5610218" y="399916"/>
                  <a:pt x="5580820" y="397934"/>
                  <a:pt x="5621866" y="397934"/>
                </a:cubicBezTo>
                <a:lnTo>
                  <a:pt x="5799666" y="397934"/>
                </a:lnTo>
                <a:lnTo>
                  <a:pt x="6019800" y="364067"/>
                </a:lnTo>
                <a:cubicBezTo>
                  <a:pt x="6036733" y="344311"/>
                  <a:pt x="6054346" y="325118"/>
                  <a:pt x="6070600" y="304800"/>
                </a:cubicBezTo>
                <a:cubicBezTo>
                  <a:pt x="6076957" y="296854"/>
                  <a:pt x="6082982" y="288501"/>
                  <a:pt x="6087533" y="279400"/>
                </a:cubicBezTo>
                <a:cubicBezTo>
                  <a:pt x="6091524" y="271418"/>
                  <a:pt x="6096000" y="254000"/>
                  <a:pt x="6096000" y="254000"/>
                </a:cubicBezTo>
                <a:lnTo>
                  <a:pt x="6189133" y="186267"/>
                </a:lnTo>
                <a:lnTo>
                  <a:pt x="6273800" y="160867"/>
                </a:lnTo>
                <a:lnTo>
                  <a:pt x="6383866" y="160867"/>
                </a:lnTo>
                <a:lnTo>
                  <a:pt x="6587066" y="160867"/>
                </a:lnTo>
                <a:lnTo>
                  <a:pt x="6764866" y="127000"/>
                </a:lnTo>
                <a:lnTo>
                  <a:pt x="6917266" y="76200"/>
                </a:lnTo>
                <a:cubicBezTo>
                  <a:pt x="7010358" y="85509"/>
                  <a:pt x="6973570" y="84667"/>
                  <a:pt x="7027333" y="84667"/>
                </a:cubicBezTo>
                <a:lnTo>
                  <a:pt x="7095066" y="84667"/>
                </a:lnTo>
                <a:lnTo>
                  <a:pt x="7281333" y="0"/>
                </a:lnTo>
                <a:lnTo>
                  <a:pt x="7501466" y="25400"/>
                </a:lnTo>
                <a:lnTo>
                  <a:pt x="7687733" y="0"/>
                </a:lnTo>
                <a:lnTo>
                  <a:pt x="7747000" y="0"/>
                </a:lnTo>
                <a:lnTo>
                  <a:pt x="7840133" y="50800"/>
                </a:lnTo>
                <a:lnTo>
                  <a:pt x="7941733" y="42334"/>
                </a:lnTo>
                <a:lnTo>
                  <a:pt x="8017933" y="42334"/>
                </a:lnTo>
                <a:lnTo>
                  <a:pt x="8187266" y="67734"/>
                </a:lnTo>
                <a:lnTo>
                  <a:pt x="8204200" y="186267"/>
                </a:lnTo>
                <a:lnTo>
                  <a:pt x="8195733" y="321734"/>
                </a:lnTo>
                <a:lnTo>
                  <a:pt x="8195733" y="465667"/>
                </a:lnTo>
                <a:lnTo>
                  <a:pt x="8161866" y="601134"/>
                </a:lnTo>
                <a:lnTo>
                  <a:pt x="8068733" y="626534"/>
                </a:lnTo>
                <a:lnTo>
                  <a:pt x="7840133" y="584200"/>
                </a:lnTo>
                <a:lnTo>
                  <a:pt x="7789333" y="609600"/>
                </a:lnTo>
                <a:lnTo>
                  <a:pt x="7611533" y="609600"/>
                </a:lnTo>
                <a:lnTo>
                  <a:pt x="7366000" y="558800"/>
                </a:lnTo>
                <a:lnTo>
                  <a:pt x="7230533" y="499534"/>
                </a:lnTo>
                <a:lnTo>
                  <a:pt x="7061200" y="491067"/>
                </a:lnTo>
                <a:lnTo>
                  <a:pt x="6976533" y="516467"/>
                </a:lnTo>
                <a:lnTo>
                  <a:pt x="6815666" y="584200"/>
                </a:lnTo>
                <a:cubicBezTo>
                  <a:pt x="6744363" y="619852"/>
                  <a:pt x="6765782" y="600218"/>
                  <a:pt x="6739466" y="626534"/>
                </a:cubicBezTo>
                <a:lnTo>
                  <a:pt x="6578600" y="694267"/>
                </a:lnTo>
                <a:lnTo>
                  <a:pt x="6510866" y="719667"/>
                </a:lnTo>
                <a:cubicBezTo>
                  <a:pt x="6502479" y="722717"/>
                  <a:pt x="6494269" y="726667"/>
                  <a:pt x="6485466" y="728134"/>
                </a:cubicBezTo>
                <a:cubicBezTo>
                  <a:pt x="6477115" y="729526"/>
                  <a:pt x="6468533" y="728134"/>
                  <a:pt x="6460066" y="728134"/>
                </a:cubicBezTo>
                <a:lnTo>
                  <a:pt x="6265333" y="736600"/>
                </a:lnTo>
                <a:lnTo>
                  <a:pt x="6070600" y="745067"/>
                </a:lnTo>
                <a:lnTo>
                  <a:pt x="5994400" y="753534"/>
                </a:lnTo>
                <a:lnTo>
                  <a:pt x="5875866" y="787400"/>
                </a:lnTo>
                <a:lnTo>
                  <a:pt x="5765800" y="855134"/>
                </a:lnTo>
                <a:lnTo>
                  <a:pt x="5664200" y="948267"/>
                </a:lnTo>
                <a:lnTo>
                  <a:pt x="5630333" y="1016000"/>
                </a:lnTo>
                <a:lnTo>
                  <a:pt x="5562600" y="1100667"/>
                </a:lnTo>
                <a:lnTo>
                  <a:pt x="5503333" y="1151467"/>
                </a:lnTo>
                <a:lnTo>
                  <a:pt x="5435600" y="1176867"/>
                </a:lnTo>
                <a:cubicBezTo>
                  <a:pt x="5354653" y="1207222"/>
                  <a:pt x="5391979" y="1202267"/>
                  <a:pt x="5325533" y="1202267"/>
                </a:cubicBezTo>
                <a:lnTo>
                  <a:pt x="5257800" y="1202267"/>
                </a:lnTo>
                <a:lnTo>
                  <a:pt x="5080000" y="1210734"/>
                </a:lnTo>
                <a:lnTo>
                  <a:pt x="5003800" y="1210734"/>
                </a:lnTo>
                <a:lnTo>
                  <a:pt x="4859866" y="1168400"/>
                </a:lnTo>
                <a:lnTo>
                  <a:pt x="4732866" y="1066800"/>
                </a:lnTo>
                <a:lnTo>
                  <a:pt x="4605866" y="965200"/>
                </a:lnTo>
                <a:lnTo>
                  <a:pt x="4512733" y="863600"/>
                </a:lnTo>
                <a:lnTo>
                  <a:pt x="4394200" y="889000"/>
                </a:lnTo>
                <a:lnTo>
                  <a:pt x="4258733" y="990600"/>
                </a:lnTo>
                <a:lnTo>
                  <a:pt x="4207933" y="1049867"/>
                </a:lnTo>
                <a:lnTo>
                  <a:pt x="4174066" y="1126067"/>
                </a:lnTo>
                <a:lnTo>
                  <a:pt x="4064000" y="1227667"/>
                </a:lnTo>
                <a:lnTo>
                  <a:pt x="3970866" y="1278467"/>
                </a:lnTo>
                <a:lnTo>
                  <a:pt x="3835400" y="1371600"/>
                </a:lnTo>
                <a:cubicBezTo>
                  <a:pt x="3821721" y="1378439"/>
                  <a:pt x="3769680" y="1408451"/>
                  <a:pt x="3742266" y="1413934"/>
                </a:cubicBezTo>
                <a:cubicBezTo>
                  <a:pt x="3736731" y="1415041"/>
                  <a:pt x="3730977" y="1413934"/>
                  <a:pt x="3725333" y="1413934"/>
                </a:cubicBezTo>
                <a:lnTo>
                  <a:pt x="3674533" y="1422400"/>
                </a:lnTo>
                <a:cubicBezTo>
                  <a:pt x="3598872" y="1450773"/>
                  <a:pt x="3630913" y="1447800"/>
                  <a:pt x="3581400" y="1447800"/>
                </a:cubicBezTo>
                <a:lnTo>
                  <a:pt x="3471333" y="1456267"/>
                </a:lnTo>
                <a:lnTo>
                  <a:pt x="3327400" y="1473200"/>
                </a:lnTo>
                <a:lnTo>
                  <a:pt x="3175000" y="1481667"/>
                </a:lnTo>
                <a:lnTo>
                  <a:pt x="2963333" y="1481667"/>
                </a:lnTo>
                <a:lnTo>
                  <a:pt x="2785533" y="1464734"/>
                </a:lnTo>
                <a:lnTo>
                  <a:pt x="2650066" y="1363134"/>
                </a:lnTo>
                <a:lnTo>
                  <a:pt x="2540000" y="1236134"/>
                </a:lnTo>
                <a:lnTo>
                  <a:pt x="2294466" y="1066800"/>
                </a:lnTo>
                <a:lnTo>
                  <a:pt x="2252133" y="948267"/>
                </a:lnTo>
                <a:lnTo>
                  <a:pt x="2074333" y="821267"/>
                </a:lnTo>
                <a:lnTo>
                  <a:pt x="1938866" y="812800"/>
                </a:lnTo>
                <a:lnTo>
                  <a:pt x="1854200" y="812800"/>
                </a:lnTo>
                <a:lnTo>
                  <a:pt x="1718733" y="804334"/>
                </a:lnTo>
                <a:lnTo>
                  <a:pt x="1617133" y="804334"/>
                </a:lnTo>
                <a:lnTo>
                  <a:pt x="1422400" y="745067"/>
                </a:lnTo>
                <a:lnTo>
                  <a:pt x="1193800" y="736600"/>
                </a:lnTo>
                <a:cubicBezTo>
                  <a:pt x="1106380" y="746314"/>
                  <a:pt x="1143156" y="745067"/>
                  <a:pt x="1083733" y="745067"/>
                </a:cubicBezTo>
                <a:lnTo>
                  <a:pt x="999066" y="745067"/>
                </a:lnTo>
                <a:lnTo>
                  <a:pt x="804333" y="753534"/>
                </a:lnTo>
                <a:lnTo>
                  <a:pt x="677333" y="711200"/>
                </a:lnTo>
                <a:lnTo>
                  <a:pt x="592666" y="711200"/>
                </a:lnTo>
                <a:lnTo>
                  <a:pt x="355600" y="651934"/>
                </a:lnTo>
                <a:lnTo>
                  <a:pt x="254000" y="618067"/>
                </a:lnTo>
                <a:lnTo>
                  <a:pt x="127000" y="584200"/>
                </a:lnTo>
                <a:lnTo>
                  <a:pt x="16933" y="516467"/>
                </a:lnTo>
                <a:lnTo>
                  <a:pt x="0" y="406400"/>
                </a:lnTo>
                <a:lnTo>
                  <a:pt x="8466" y="287867"/>
                </a:lnTo>
                <a:lnTo>
                  <a:pt x="8466" y="152400"/>
                </a:lnTo>
                <a:lnTo>
                  <a:pt x="25400" y="84667"/>
                </a:lnTo>
                <a:lnTo>
                  <a:pt x="135466" y="67734"/>
                </a:lnTo>
                <a:close/>
              </a:path>
            </a:pathLst>
          </a:custGeom>
          <a:gradFill flip="none" rotWithShape="1">
            <a:gsLst>
              <a:gs pos="0">
                <a:srgbClr val="DDEBCF"/>
              </a:gs>
              <a:gs pos="50000">
                <a:srgbClr val="9CB86E"/>
              </a:gs>
              <a:gs pos="100000">
                <a:srgbClr val="156B13"/>
              </a:gs>
            </a:gsLst>
            <a:lin ang="27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reeform 15"/>
          <p:cNvSpPr/>
          <p:nvPr/>
        </p:nvSpPr>
        <p:spPr>
          <a:xfrm>
            <a:off x="1896533" y="1192800"/>
            <a:ext cx="8195734" cy="1126460"/>
          </a:xfrm>
          <a:custGeom>
            <a:avLst/>
            <a:gdLst>
              <a:gd name="connsiteX0" fmla="*/ 0 w 8102600"/>
              <a:gd name="connsiteY0" fmla="*/ 60267 h 1126460"/>
              <a:gd name="connsiteX1" fmla="*/ 177800 w 8102600"/>
              <a:gd name="connsiteY1" fmla="*/ 85667 h 1126460"/>
              <a:gd name="connsiteX2" fmla="*/ 321734 w 8102600"/>
              <a:gd name="connsiteY2" fmla="*/ 111067 h 1126460"/>
              <a:gd name="connsiteX3" fmla="*/ 423334 w 8102600"/>
              <a:gd name="connsiteY3" fmla="*/ 204200 h 1126460"/>
              <a:gd name="connsiteX4" fmla="*/ 550334 w 8102600"/>
              <a:gd name="connsiteY4" fmla="*/ 204200 h 1126460"/>
              <a:gd name="connsiteX5" fmla="*/ 762000 w 8102600"/>
              <a:gd name="connsiteY5" fmla="*/ 204200 h 1126460"/>
              <a:gd name="connsiteX6" fmla="*/ 973667 w 8102600"/>
              <a:gd name="connsiteY6" fmla="*/ 212667 h 1126460"/>
              <a:gd name="connsiteX7" fmla="*/ 1126067 w 8102600"/>
              <a:gd name="connsiteY7" fmla="*/ 212667 h 1126460"/>
              <a:gd name="connsiteX8" fmla="*/ 1312334 w 8102600"/>
              <a:gd name="connsiteY8" fmla="*/ 204200 h 1126460"/>
              <a:gd name="connsiteX9" fmla="*/ 1405467 w 8102600"/>
              <a:gd name="connsiteY9" fmla="*/ 187267 h 1126460"/>
              <a:gd name="connsiteX10" fmla="*/ 1591734 w 8102600"/>
              <a:gd name="connsiteY10" fmla="*/ 153400 h 1126460"/>
              <a:gd name="connsiteX11" fmla="*/ 1727200 w 8102600"/>
              <a:gd name="connsiteY11" fmla="*/ 136467 h 1126460"/>
              <a:gd name="connsiteX12" fmla="*/ 1828800 w 8102600"/>
              <a:gd name="connsiteY12" fmla="*/ 246533 h 1126460"/>
              <a:gd name="connsiteX13" fmla="*/ 1913467 w 8102600"/>
              <a:gd name="connsiteY13" fmla="*/ 322733 h 1126460"/>
              <a:gd name="connsiteX14" fmla="*/ 2065867 w 8102600"/>
              <a:gd name="connsiteY14" fmla="*/ 365067 h 1126460"/>
              <a:gd name="connsiteX15" fmla="*/ 2133600 w 8102600"/>
              <a:gd name="connsiteY15" fmla="*/ 382000 h 1126460"/>
              <a:gd name="connsiteX16" fmla="*/ 2243667 w 8102600"/>
              <a:gd name="connsiteY16" fmla="*/ 458200 h 1126460"/>
              <a:gd name="connsiteX17" fmla="*/ 2311400 w 8102600"/>
              <a:gd name="connsiteY17" fmla="*/ 568267 h 1126460"/>
              <a:gd name="connsiteX18" fmla="*/ 2319867 w 8102600"/>
              <a:gd name="connsiteY18" fmla="*/ 636000 h 1126460"/>
              <a:gd name="connsiteX19" fmla="*/ 2336800 w 8102600"/>
              <a:gd name="connsiteY19" fmla="*/ 712200 h 1126460"/>
              <a:gd name="connsiteX20" fmla="*/ 2480734 w 8102600"/>
              <a:gd name="connsiteY20" fmla="*/ 788400 h 1126460"/>
              <a:gd name="connsiteX21" fmla="*/ 2573867 w 8102600"/>
              <a:gd name="connsiteY21" fmla="*/ 737600 h 1126460"/>
              <a:gd name="connsiteX22" fmla="*/ 2650067 w 8102600"/>
              <a:gd name="connsiteY22" fmla="*/ 720667 h 1126460"/>
              <a:gd name="connsiteX23" fmla="*/ 2785534 w 8102600"/>
              <a:gd name="connsiteY23" fmla="*/ 805333 h 1126460"/>
              <a:gd name="connsiteX24" fmla="*/ 2777067 w 8102600"/>
              <a:gd name="connsiteY24" fmla="*/ 923867 h 1126460"/>
              <a:gd name="connsiteX25" fmla="*/ 2853267 w 8102600"/>
              <a:gd name="connsiteY25" fmla="*/ 1110133 h 1126460"/>
              <a:gd name="connsiteX26" fmla="*/ 2963334 w 8102600"/>
              <a:gd name="connsiteY26" fmla="*/ 1101667 h 1126460"/>
              <a:gd name="connsiteX27" fmla="*/ 3031067 w 8102600"/>
              <a:gd name="connsiteY27" fmla="*/ 974667 h 1126460"/>
              <a:gd name="connsiteX28" fmla="*/ 3158067 w 8102600"/>
              <a:gd name="connsiteY28" fmla="*/ 873067 h 1126460"/>
              <a:gd name="connsiteX29" fmla="*/ 3318934 w 8102600"/>
              <a:gd name="connsiteY29" fmla="*/ 805333 h 1126460"/>
              <a:gd name="connsiteX30" fmla="*/ 3378200 w 8102600"/>
              <a:gd name="connsiteY30" fmla="*/ 915400 h 1126460"/>
              <a:gd name="connsiteX31" fmla="*/ 3530600 w 8102600"/>
              <a:gd name="connsiteY31" fmla="*/ 1050867 h 1126460"/>
              <a:gd name="connsiteX32" fmla="*/ 3606800 w 8102600"/>
              <a:gd name="connsiteY32" fmla="*/ 1059333 h 1126460"/>
              <a:gd name="connsiteX33" fmla="*/ 3716867 w 8102600"/>
              <a:gd name="connsiteY33" fmla="*/ 1042400 h 1126460"/>
              <a:gd name="connsiteX34" fmla="*/ 3818467 w 8102600"/>
              <a:gd name="connsiteY34" fmla="*/ 983133 h 1126460"/>
              <a:gd name="connsiteX35" fmla="*/ 3903134 w 8102600"/>
              <a:gd name="connsiteY35" fmla="*/ 932333 h 1126460"/>
              <a:gd name="connsiteX36" fmla="*/ 4055534 w 8102600"/>
              <a:gd name="connsiteY36" fmla="*/ 856133 h 1126460"/>
              <a:gd name="connsiteX37" fmla="*/ 4097867 w 8102600"/>
              <a:gd name="connsiteY37" fmla="*/ 763000 h 1126460"/>
              <a:gd name="connsiteX38" fmla="*/ 4114800 w 8102600"/>
              <a:gd name="connsiteY38" fmla="*/ 610600 h 1126460"/>
              <a:gd name="connsiteX39" fmla="*/ 4165600 w 8102600"/>
              <a:gd name="connsiteY39" fmla="*/ 424333 h 1126460"/>
              <a:gd name="connsiteX40" fmla="*/ 4233334 w 8102600"/>
              <a:gd name="connsiteY40" fmla="*/ 288867 h 1126460"/>
              <a:gd name="connsiteX41" fmla="*/ 4360334 w 8102600"/>
              <a:gd name="connsiteY41" fmla="*/ 195733 h 1126460"/>
              <a:gd name="connsiteX42" fmla="*/ 4470400 w 8102600"/>
              <a:gd name="connsiteY42" fmla="*/ 204200 h 1126460"/>
              <a:gd name="connsiteX43" fmla="*/ 4521200 w 8102600"/>
              <a:gd name="connsiteY43" fmla="*/ 331200 h 1126460"/>
              <a:gd name="connsiteX44" fmla="*/ 4631267 w 8102600"/>
              <a:gd name="connsiteY44" fmla="*/ 525933 h 1126460"/>
              <a:gd name="connsiteX45" fmla="*/ 4758267 w 8102600"/>
              <a:gd name="connsiteY45" fmla="*/ 695267 h 1126460"/>
              <a:gd name="connsiteX46" fmla="*/ 4995334 w 8102600"/>
              <a:gd name="connsiteY46" fmla="*/ 746067 h 1126460"/>
              <a:gd name="connsiteX47" fmla="*/ 5147734 w 8102600"/>
              <a:gd name="connsiteY47" fmla="*/ 737600 h 1126460"/>
              <a:gd name="connsiteX48" fmla="*/ 5274734 w 8102600"/>
              <a:gd name="connsiteY48" fmla="*/ 661400 h 1126460"/>
              <a:gd name="connsiteX49" fmla="*/ 5393267 w 8102600"/>
              <a:gd name="connsiteY49" fmla="*/ 568267 h 1126460"/>
              <a:gd name="connsiteX50" fmla="*/ 5520267 w 8102600"/>
              <a:gd name="connsiteY50" fmla="*/ 432800 h 1126460"/>
              <a:gd name="connsiteX51" fmla="*/ 5698067 w 8102600"/>
              <a:gd name="connsiteY51" fmla="*/ 365067 h 1126460"/>
              <a:gd name="connsiteX52" fmla="*/ 5799667 w 8102600"/>
              <a:gd name="connsiteY52" fmla="*/ 365067 h 1126460"/>
              <a:gd name="connsiteX53" fmla="*/ 5926667 w 8102600"/>
              <a:gd name="connsiteY53" fmla="*/ 280400 h 1126460"/>
              <a:gd name="connsiteX54" fmla="*/ 6087534 w 8102600"/>
              <a:gd name="connsiteY54" fmla="*/ 238067 h 1126460"/>
              <a:gd name="connsiteX55" fmla="*/ 6316134 w 8102600"/>
              <a:gd name="connsiteY55" fmla="*/ 136467 h 1126460"/>
              <a:gd name="connsiteX56" fmla="*/ 6392334 w 8102600"/>
              <a:gd name="connsiteY56" fmla="*/ 195733 h 1126460"/>
              <a:gd name="connsiteX57" fmla="*/ 6536267 w 8102600"/>
              <a:gd name="connsiteY57" fmla="*/ 229600 h 1126460"/>
              <a:gd name="connsiteX58" fmla="*/ 6714067 w 8102600"/>
              <a:gd name="connsiteY58" fmla="*/ 178800 h 1126460"/>
              <a:gd name="connsiteX59" fmla="*/ 6849534 w 8102600"/>
              <a:gd name="connsiteY59" fmla="*/ 111067 h 1126460"/>
              <a:gd name="connsiteX60" fmla="*/ 6968067 w 8102600"/>
              <a:gd name="connsiteY60" fmla="*/ 26400 h 1126460"/>
              <a:gd name="connsiteX61" fmla="*/ 7112000 w 8102600"/>
              <a:gd name="connsiteY61" fmla="*/ 68733 h 1126460"/>
              <a:gd name="connsiteX62" fmla="*/ 7239000 w 8102600"/>
              <a:gd name="connsiteY62" fmla="*/ 102600 h 1126460"/>
              <a:gd name="connsiteX63" fmla="*/ 7552267 w 8102600"/>
              <a:gd name="connsiteY63" fmla="*/ 85667 h 1126460"/>
              <a:gd name="connsiteX64" fmla="*/ 7704667 w 8102600"/>
              <a:gd name="connsiteY64" fmla="*/ 85667 h 1126460"/>
              <a:gd name="connsiteX65" fmla="*/ 7882467 w 8102600"/>
              <a:gd name="connsiteY65" fmla="*/ 68733 h 1126460"/>
              <a:gd name="connsiteX66" fmla="*/ 7984067 w 8102600"/>
              <a:gd name="connsiteY66" fmla="*/ 17933 h 1126460"/>
              <a:gd name="connsiteX67" fmla="*/ 8034867 w 8102600"/>
              <a:gd name="connsiteY67" fmla="*/ 1000 h 1126460"/>
              <a:gd name="connsiteX68" fmla="*/ 8102600 w 8102600"/>
              <a:gd name="connsiteY68" fmla="*/ 43333 h 1126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8102600" h="1126460">
                <a:moveTo>
                  <a:pt x="0" y="60267"/>
                </a:moveTo>
                <a:lnTo>
                  <a:pt x="177800" y="85667"/>
                </a:lnTo>
                <a:cubicBezTo>
                  <a:pt x="231422" y="94134"/>
                  <a:pt x="280812" y="91312"/>
                  <a:pt x="321734" y="111067"/>
                </a:cubicBezTo>
                <a:cubicBezTo>
                  <a:pt x="362656" y="130822"/>
                  <a:pt x="385234" y="188678"/>
                  <a:pt x="423334" y="204200"/>
                </a:cubicBezTo>
                <a:cubicBezTo>
                  <a:pt x="461434" y="219722"/>
                  <a:pt x="550334" y="204200"/>
                  <a:pt x="550334" y="204200"/>
                </a:cubicBezTo>
                <a:lnTo>
                  <a:pt x="762000" y="204200"/>
                </a:lnTo>
                <a:cubicBezTo>
                  <a:pt x="832555" y="205611"/>
                  <a:pt x="912989" y="211256"/>
                  <a:pt x="973667" y="212667"/>
                </a:cubicBezTo>
                <a:cubicBezTo>
                  <a:pt x="1034345" y="214078"/>
                  <a:pt x="1069623" y="214078"/>
                  <a:pt x="1126067" y="212667"/>
                </a:cubicBezTo>
                <a:cubicBezTo>
                  <a:pt x="1182512" y="211256"/>
                  <a:pt x="1265767" y="208433"/>
                  <a:pt x="1312334" y="204200"/>
                </a:cubicBezTo>
                <a:cubicBezTo>
                  <a:pt x="1358901" y="199967"/>
                  <a:pt x="1405467" y="187267"/>
                  <a:pt x="1405467" y="187267"/>
                </a:cubicBezTo>
                <a:lnTo>
                  <a:pt x="1591734" y="153400"/>
                </a:lnTo>
                <a:cubicBezTo>
                  <a:pt x="1645356" y="144933"/>
                  <a:pt x="1687689" y="120945"/>
                  <a:pt x="1727200" y="136467"/>
                </a:cubicBezTo>
                <a:cubicBezTo>
                  <a:pt x="1766711" y="151989"/>
                  <a:pt x="1797756" y="215489"/>
                  <a:pt x="1828800" y="246533"/>
                </a:cubicBezTo>
                <a:cubicBezTo>
                  <a:pt x="1859845" y="277577"/>
                  <a:pt x="1873956" y="302977"/>
                  <a:pt x="1913467" y="322733"/>
                </a:cubicBezTo>
                <a:cubicBezTo>
                  <a:pt x="1952978" y="342489"/>
                  <a:pt x="2029178" y="355189"/>
                  <a:pt x="2065867" y="365067"/>
                </a:cubicBezTo>
                <a:cubicBezTo>
                  <a:pt x="2102556" y="374945"/>
                  <a:pt x="2103967" y="366478"/>
                  <a:pt x="2133600" y="382000"/>
                </a:cubicBezTo>
                <a:cubicBezTo>
                  <a:pt x="2163233" y="397522"/>
                  <a:pt x="2214034" y="427156"/>
                  <a:pt x="2243667" y="458200"/>
                </a:cubicBezTo>
                <a:cubicBezTo>
                  <a:pt x="2273300" y="489244"/>
                  <a:pt x="2298700" y="538634"/>
                  <a:pt x="2311400" y="568267"/>
                </a:cubicBezTo>
                <a:cubicBezTo>
                  <a:pt x="2324100" y="597900"/>
                  <a:pt x="2315634" y="612011"/>
                  <a:pt x="2319867" y="636000"/>
                </a:cubicBezTo>
                <a:cubicBezTo>
                  <a:pt x="2324100" y="659989"/>
                  <a:pt x="2309989" y="686800"/>
                  <a:pt x="2336800" y="712200"/>
                </a:cubicBezTo>
                <a:cubicBezTo>
                  <a:pt x="2363611" y="737600"/>
                  <a:pt x="2441223" y="784167"/>
                  <a:pt x="2480734" y="788400"/>
                </a:cubicBezTo>
                <a:cubicBezTo>
                  <a:pt x="2520245" y="792633"/>
                  <a:pt x="2545645" y="748889"/>
                  <a:pt x="2573867" y="737600"/>
                </a:cubicBezTo>
                <a:cubicBezTo>
                  <a:pt x="2602089" y="726311"/>
                  <a:pt x="2614789" y="709378"/>
                  <a:pt x="2650067" y="720667"/>
                </a:cubicBezTo>
                <a:cubicBezTo>
                  <a:pt x="2685345" y="731956"/>
                  <a:pt x="2764367" y="771466"/>
                  <a:pt x="2785534" y="805333"/>
                </a:cubicBezTo>
                <a:cubicBezTo>
                  <a:pt x="2806701" y="839200"/>
                  <a:pt x="2765778" y="873067"/>
                  <a:pt x="2777067" y="923867"/>
                </a:cubicBezTo>
                <a:cubicBezTo>
                  <a:pt x="2788356" y="974667"/>
                  <a:pt x="2822223" y="1080500"/>
                  <a:pt x="2853267" y="1110133"/>
                </a:cubicBezTo>
                <a:cubicBezTo>
                  <a:pt x="2884311" y="1139766"/>
                  <a:pt x="2933701" y="1124245"/>
                  <a:pt x="2963334" y="1101667"/>
                </a:cubicBezTo>
                <a:cubicBezTo>
                  <a:pt x="2992967" y="1079089"/>
                  <a:pt x="2998612" y="1012767"/>
                  <a:pt x="3031067" y="974667"/>
                </a:cubicBezTo>
                <a:cubicBezTo>
                  <a:pt x="3063522" y="936567"/>
                  <a:pt x="3110089" y="901289"/>
                  <a:pt x="3158067" y="873067"/>
                </a:cubicBezTo>
                <a:cubicBezTo>
                  <a:pt x="3206045" y="844845"/>
                  <a:pt x="3282245" y="798278"/>
                  <a:pt x="3318934" y="805333"/>
                </a:cubicBezTo>
                <a:cubicBezTo>
                  <a:pt x="3355623" y="812389"/>
                  <a:pt x="3342922" y="874478"/>
                  <a:pt x="3378200" y="915400"/>
                </a:cubicBezTo>
                <a:cubicBezTo>
                  <a:pt x="3413478" y="956322"/>
                  <a:pt x="3492500" y="1026878"/>
                  <a:pt x="3530600" y="1050867"/>
                </a:cubicBezTo>
                <a:cubicBezTo>
                  <a:pt x="3568700" y="1074856"/>
                  <a:pt x="3575756" y="1060744"/>
                  <a:pt x="3606800" y="1059333"/>
                </a:cubicBezTo>
                <a:cubicBezTo>
                  <a:pt x="3637844" y="1057922"/>
                  <a:pt x="3681589" y="1055100"/>
                  <a:pt x="3716867" y="1042400"/>
                </a:cubicBezTo>
                <a:cubicBezTo>
                  <a:pt x="3752145" y="1029700"/>
                  <a:pt x="3818467" y="983133"/>
                  <a:pt x="3818467" y="983133"/>
                </a:cubicBezTo>
                <a:cubicBezTo>
                  <a:pt x="3849511" y="964789"/>
                  <a:pt x="3863623" y="953500"/>
                  <a:pt x="3903134" y="932333"/>
                </a:cubicBezTo>
                <a:cubicBezTo>
                  <a:pt x="3942645" y="911166"/>
                  <a:pt x="4023079" y="884355"/>
                  <a:pt x="4055534" y="856133"/>
                </a:cubicBezTo>
                <a:cubicBezTo>
                  <a:pt x="4087989" y="827911"/>
                  <a:pt x="4087989" y="803922"/>
                  <a:pt x="4097867" y="763000"/>
                </a:cubicBezTo>
                <a:cubicBezTo>
                  <a:pt x="4107745" y="722078"/>
                  <a:pt x="4103511" y="667044"/>
                  <a:pt x="4114800" y="610600"/>
                </a:cubicBezTo>
                <a:cubicBezTo>
                  <a:pt x="4126089" y="554156"/>
                  <a:pt x="4145844" y="477955"/>
                  <a:pt x="4165600" y="424333"/>
                </a:cubicBezTo>
                <a:cubicBezTo>
                  <a:pt x="4185356" y="370711"/>
                  <a:pt x="4200878" y="326967"/>
                  <a:pt x="4233334" y="288867"/>
                </a:cubicBezTo>
                <a:cubicBezTo>
                  <a:pt x="4265790" y="250767"/>
                  <a:pt x="4320823" y="209844"/>
                  <a:pt x="4360334" y="195733"/>
                </a:cubicBezTo>
                <a:cubicBezTo>
                  <a:pt x="4399845" y="181622"/>
                  <a:pt x="4443589" y="181622"/>
                  <a:pt x="4470400" y="204200"/>
                </a:cubicBezTo>
                <a:cubicBezTo>
                  <a:pt x="4497211" y="226778"/>
                  <a:pt x="4494389" y="277578"/>
                  <a:pt x="4521200" y="331200"/>
                </a:cubicBezTo>
                <a:cubicBezTo>
                  <a:pt x="4548011" y="384822"/>
                  <a:pt x="4591756" y="465255"/>
                  <a:pt x="4631267" y="525933"/>
                </a:cubicBezTo>
                <a:cubicBezTo>
                  <a:pt x="4670778" y="586611"/>
                  <a:pt x="4697589" y="658578"/>
                  <a:pt x="4758267" y="695267"/>
                </a:cubicBezTo>
                <a:cubicBezTo>
                  <a:pt x="4818945" y="731956"/>
                  <a:pt x="4930423" y="739012"/>
                  <a:pt x="4995334" y="746067"/>
                </a:cubicBezTo>
                <a:cubicBezTo>
                  <a:pt x="5060245" y="753122"/>
                  <a:pt x="5101167" y="751711"/>
                  <a:pt x="5147734" y="737600"/>
                </a:cubicBezTo>
                <a:cubicBezTo>
                  <a:pt x="5194301" y="723489"/>
                  <a:pt x="5233812" y="689622"/>
                  <a:pt x="5274734" y="661400"/>
                </a:cubicBezTo>
                <a:cubicBezTo>
                  <a:pt x="5315656" y="633178"/>
                  <a:pt x="5352345" y="606367"/>
                  <a:pt x="5393267" y="568267"/>
                </a:cubicBezTo>
                <a:cubicBezTo>
                  <a:pt x="5434189" y="530167"/>
                  <a:pt x="5469467" y="466667"/>
                  <a:pt x="5520267" y="432800"/>
                </a:cubicBezTo>
                <a:cubicBezTo>
                  <a:pt x="5571067" y="398933"/>
                  <a:pt x="5651500" y="376356"/>
                  <a:pt x="5698067" y="365067"/>
                </a:cubicBezTo>
                <a:cubicBezTo>
                  <a:pt x="5744634" y="353778"/>
                  <a:pt x="5761567" y="379178"/>
                  <a:pt x="5799667" y="365067"/>
                </a:cubicBezTo>
                <a:cubicBezTo>
                  <a:pt x="5837767" y="350956"/>
                  <a:pt x="5878689" y="301567"/>
                  <a:pt x="5926667" y="280400"/>
                </a:cubicBezTo>
                <a:cubicBezTo>
                  <a:pt x="5974645" y="259233"/>
                  <a:pt x="6022623" y="262056"/>
                  <a:pt x="6087534" y="238067"/>
                </a:cubicBezTo>
                <a:cubicBezTo>
                  <a:pt x="6152445" y="214078"/>
                  <a:pt x="6265334" y="143523"/>
                  <a:pt x="6316134" y="136467"/>
                </a:cubicBezTo>
                <a:cubicBezTo>
                  <a:pt x="6366934" y="129411"/>
                  <a:pt x="6355645" y="180211"/>
                  <a:pt x="6392334" y="195733"/>
                </a:cubicBezTo>
                <a:cubicBezTo>
                  <a:pt x="6429023" y="211255"/>
                  <a:pt x="6482645" y="232422"/>
                  <a:pt x="6536267" y="229600"/>
                </a:cubicBezTo>
                <a:cubicBezTo>
                  <a:pt x="6589889" y="226778"/>
                  <a:pt x="6661856" y="198555"/>
                  <a:pt x="6714067" y="178800"/>
                </a:cubicBezTo>
                <a:cubicBezTo>
                  <a:pt x="6766278" y="159045"/>
                  <a:pt x="6807201" y="136467"/>
                  <a:pt x="6849534" y="111067"/>
                </a:cubicBezTo>
                <a:cubicBezTo>
                  <a:pt x="6891867" y="85667"/>
                  <a:pt x="6924323" y="33456"/>
                  <a:pt x="6968067" y="26400"/>
                </a:cubicBezTo>
                <a:cubicBezTo>
                  <a:pt x="7011811" y="19344"/>
                  <a:pt x="7066845" y="56033"/>
                  <a:pt x="7112000" y="68733"/>
                </a:cubicBezTo>
                <a:cubicBezTo>
                  <a:pt x="7157155" y="81433"/>
                  <a:pt x="7165622" y="99778"/>
                  <a:pt x="7239000" y="102600"/>
                </a:cubicBezTo>
                <a:cubicBezTo>
                  <a:pt x="7312378" y="105422"/>
                  <a:pt x="7474656" y="88489"/>
                  <a:pt x="7552267" y="85667"/>
                </a:cubicBezTo>
                <a:cubicBezTo>
                  <a:pt x="7629878" y="82845"/>
                  <a:pt x="7649634" y="88489"/>
                  <a:pt x="7704667" y="85667"/>
                </a:cubicBezTo>
                <a:cubicBezTo>
                  <a:pt x="7759700" y="82845"/>
                  <a:pt x="7835900" y="80022"/>
                  <a:pt x="7882467" y="68733"/>
                </a:cubicBezTo>
                <a:cubicBezTo>
                  <a:pt x="7929034" y="57444"/>
                  <a:pt x="7958667" y="29222"/>
                  <a:pt x="7984067" y="17933"/>
                </a:cubicBezTo>
                <a:cubicBezTo>
                  <a:pt x="8009467" y="6644"/>
                  <a:pt x="8015112" y="-3233"/>
                  <a:pt x="8034867" y="1000"/>
                </a:cubicBezTo>
                <a:cubicBezTo>
                  <a:pt x="8054623" y="5233"/>
                  <a:pt x="8078611" y="24283"/>
                  <a:pt x="8102600" y="43333"/>
                </a:cubicBezTo>
              </a:path>
            </a:pathLst>
          </a:custGeom>
          <a:noFill/>
          <a:ln w="15875">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654106" y="34758"/>
            <a:ext cx="10765255" cy="769441"/>
          </a:xfrm>
          <a:prstGeom prst="rect">
            <a:avLst/>
          </a:prstGeom>
          <a:noFill/>
        </p:spPr>
        <p:txBody>
          <a:bodyPr wrap="none" rtlCol="0">
            <a:spAutoFit/>
          </a:bodyPr>
          <a:lstStyle/>
          <a:p>
            <a:r>
              <a:rPr lang="en-US" sz="4400" dirty="0"/>
              <a:t>Increasing Riparian Vegetation Within the PRA</a:t>
            </a:r>
          </a:p>
        </p:txBody>
      </p:sp>
      <p:sp>
        <p:nvSpPr>
          <p:cNvPr id="19" name="TextBox 18"/>
          <p:cNvSpPr txBox="1"/>
          <p:nvPr/>
        </p:nvSpPr>
        <p:spPr>
          <a:xfrm>
            <a:off x="54592" y="2885182"/>
            <a:ext cx="11962262" cy="1446550"/>
          </a:xfrm>
          <a:prstGeom prst="rect">
            <a:avLst/>
          </a:prstGeom>
          <a:noFill/>
        </p:spPr>
        <p:txBody>
          <a:bodyPr wrap="square" rtlCol="0">
            <a:spAutoFit/>
          </a:bodyPr>
          <a:lstStyle/>
          <a:p>
            <a:pPr algn="ctr"/>
            <a:r>
              <a:rPr lang="en-US" sz="4400" dirty="0"/>
              <a:t>Correlated to Positive Changes in the </a:t>
            </a:r>
          </a:p>
          <a:p>
            <a:pPr algn="ctr"/>
            <a:r>
              <a:rPr lang="en-US" sz="4400" dirty="0"/>
              <a:t>Following Riparian Indicators</a:t>
            </a:r>
          </a:p>
        </p:txBody>
      </p:sp>
      <p:cxnSp>
        <p:nvCxnSpPr>
          <p:cNvPr id="5" name="Straight Connector 4"/>
          <p:cNvCxnSpPr/>
          <p:nvPr/>
        </p:nvCxnSpPr>
        <p:spPr>
          <a:xfrm>
            <a:off x="1981201" y="2743200"/>
            <a:ext cx="8111067"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35496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1754" y="36010"/>
            <a:ext cx="9128493" cy="6821989"/>
          </a:xfrm>
          <a:prstGeom prst="rect">
            <a:avLst/>
          </a:prstGeom>
          <a:ln w="15875">
            <a:solidFill>
              <a:schemeClr val="tx1"/>
            </a:solidFill>
          </a:ln>
        </p:spPr>
      </p:pic>
    </p:spTree>
    <p:extLst>
      <p:ext uri="{BB962C8B-B14F-4D97-AF65-F5344CB8AC3E}">
        <p14:creationId xmlns:p14="http://schemas.microsoft.com/office/powerpoint/2010/main" val="22500719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90" y="-5135"/>
            <a:ext cx="8864221" cy="6848937"/>
          </a:xfrm>
          <a:prstGeom prst="rect">
            <a:avLst/>
          </a:prstGeom>
          <a:ln w="15875">
            <a:solidFill>
              <a:schemeClr val="tx1"/>
            </a:solidFill>
          </a:ln>
        </p:spPr>
      </p:pic>
    </p:spTree>
    <p:extLst>
      <p:ext uri="{BB962C8B-B14F-4D97-AF65-F5344CB8AC3E}">
        <p14:creationId xmlns:p14="http://schemas.microsoft.com/office/powerpoint/2010/main" val="18541737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6999" y="1381885"/>
            <a:ext cx="7678003" cy="1325563"/>
          </a:xfrm>
        </p:spPr>
        <p:txBody>
          <a:bodyPr/>
          <a:lstStyle/>
          <a:p>
            <a:pPr algn="ctr"/>
            <a:r>
              <a:rPr lang="en-US" b="1" dirty="0" smtClean="0"/>
              <a:t>Three Creeks vs. DLL Comparison</a:t>
            </a:r>
            <a:endParaRPr lang="en-US" b="1" dirty="0"/>
          </a:p>
        </p:txBody>
      </p:sp>
    </p:spTree>
    <p:extLst>
      <p:ext uri="{BB962C8B-B14F-4D97-AF65-F5344CB8AC3E}">
        <p14:creationId xmlns:p14="http://schemas.microsoft.com/office/powerpoint/2010/main" val="41920362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87017" y="3124201"/>
            <a:ext cx="5068957" cy="3614530"/>
          </a:xfrm>
          <a:prstGeom prst="rect">
            <a:avLst/>
          </a:prstGeom>
          <a:solidFill>
            <a:srgbClr val="00B05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87017" y="119268"/>
            <a:ext cx="5068957" cy="2830446"/>
          </a:xfrm>
          <a:prstGeom prst="rect">
            <a:avLst/>
          </a:prstGeom>
          <a:solidFill>
            <a:srgbClr val="00B05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2637" y="0"/>
            <a:ext cx="5299363" cy="6858000"/>
          </a:xfrm>
          <a:prstGeom prst="rect">
            <a:avLst/>
          </a:prstGeom>
          <a:ln w="15875">
            <a:solidFill>
              <a:schemeClr val="tx1"/>
            </a:solidFill>
          </a:ln>
        </p:spPr>
      </p:pic>
      <p:sp>
        <p:nvSpPr>
          <p:cNvPr id="4" name="TextBox 3"/>
          <p:cNvSpPr txBox="1"/>
          <p:nvPr/>
        </p:nvSpPr>
        <p:spPr>
          <a:xfrm>
            <a:off x="924337" y="641389"/>
            <a:ext cx="4509824" cy="2308324"/>
          </a:xfrm>
          <a:prstGeom prst="rect">
            <a:avLst/>
          </a:prstGeom>
          <a:noFill/>
        </p:spPr>
        <p:txBody>
          <a:bodyPr wrap="none" rtlCol="0">
            <a:spAutoFit/>
          </a:bodyPr>
          <a:lstStyle/>
          <a:p>
            <a:r>
              <a:rPr lang="en-US" sz="2400" dirty="0" smtClean="0"/>
              <a:t>Elevation</a:t>
            </a:r>
          </a:p>
          <a:p>
            <a:pPr marL="285750" indent="-285750">
              <a:buFont typeface="Arial" panose="020B0604020202020204" pitchFamily="34" charset="0"/>
              <a:buChar char="•"/>
            </a:pPr>
            <a:r>
              <a:rPr lang="en-US" sz="2400" dirty="0" smtClean="0"/>
              <a:t>1928m-2270m</a:t>
            </a:r>
          </a:p>
          <a:p>
            <a:r>
              <a:rPr lang="en-US" sz="2400" dirty="0" smtClean="0"/>
              <a:t>Climate Woodruff Weather Station</a:t>
            </a:r>
          </a:p>
          <a:p>
            <a:pPr marL="285750" indent="-285750">
              <a:buFont typeface="Arial" panose="020B0604020202020204" pitchFamily="34" charset="0"/>
              <a:buChar char="•"/>
            </a:pPr>
            <a:r>
              <a:rPr lang="en-US" sz="2400" dirty="0" smtClean="0"/>
              <a:t>24cm Annual Precipitation</a:t>
            </a:r>
          </a:p>
          <a:p>
            <a:pPr marL="285750" indent="-285750">
              <a:buFont typeface="Arial" panose="020B0604020202020204" pitchFamily="34" charset="0"/>
              <a:buChar char="•"/>
            </a:pPr>
            <a:r>
              <a:rPr lang="en-US" sz="2400" dirty="0" smtClean="0"/>
              <a:t>Average low 18°</a:t>
            </a:r>
          </a:p>
          <a:p>
            <a:pPr marL="285750" indent="-285750">
              <a:buFont typeface="Arial" panose="020B0604020202020204" pitchFamily="34" charset="0"/>
              <a:buChar char="•"/>
            </a:pPr>
            <a:r>
              <a:rPr lang="en-US" sz="2400" dirty="0" smtClean="0"/>
              <a:t>Average high 28</a:t>
            </a:r>
            <a:r>
              <a:rPr lang="en-US" sz="2400" dirty="0"/>
              <a:t> °</a:t>
            </a:r>
          </a:p>
        </p:txBody>
      </p:sp>
      <p:sp>
        <p:nvSpPr>
          <p:cNvPr id="5" name="TextBox 4"/>
          <p:cNvSpPr txBox="1"/>
          <p:nvPr/>
        </p:nvSpPr>
        <p:spPr>
          <a:xfrm>
            <a:off x="954151" y="3771256"/>
            <a:ext cx="5039143" cy="3046988"/>
          </a:xfrm>
          <a:prstGeom prst="rect">
            <a:avLst/>
          </a:prstGeom>
          <a:noFill/>
        </p:spPr>
        <p:txBody>
          <a:bodyPr wrap="square" rtlCol="0">
            <a:spAutoFit/>
          </a:bodyPr>
          <a:lstStyle/>
          <a:p>
            <a:r>
              <a:rPr lang="en-US" sz="2400" dirty="0" smtClean="0"/>
              <a:t>DLL</a:t>
            </a:r>
          </a:p>
          <a:p>
            <a:pPr marL="342900" indent="-342900">
              <a:buFont typeface="Arial" panose="020B0604020202020204" pitchFamily="34" charset="0"/>
              <a:buChar char="•"/>
            </a:pPr>
            <a:r>
              <a:rPr lang="en-US" sz="2400" dirty="0" smtClean="0"/>
              <a:t>Mostly Private</a:t>
            </a:r>
          </a:p>
          <a:p>
            <a:pPr marL="342900" indent="-342900">
              <a:buFont typeface="Arial" panose="020B0604020202020204" pitchFamily="34" charset="0"/>
              <a:buChar char="•"/>
            </a:pPr>
            <a:r>
              <a:rPr lang="en-US" sz="2400" dirty="0" smtClean="0"/>
              <a:t>Adaptive, Time Controlled (1976)</a:t>
            </a:r>
          </a:p>
          <a:p>
            <a:pPr marL="342900" indent="-342900">
              <a:buFont typeface="Arial" panose="020B0604020202020204" pitchFamily="34" charset="0"/>
              <a:buChar char="•"/>
            </a:pPr>
            <a:r>
              <a:rPr lang="en-US" sz="2400" dirty="0" smtClean="0"/>
              <a:t>4.4 Acres/AUM</a:t>
            </a:r>
          </a:p>
          <a:p>
            <a:r>
              <a:rPr lang="en-US" sz="2400" dirty="0" smtClean="0"/>
              <a:t>Three Creeks </a:t>
            </a:r>
          </a:p>
          <a:p>
            <a:pPr marL="342900" indent="-342900">
              <a:buFont typeface="Arial" panose="020B0604020202020204" pitchFamily="34" charset="0"/>
              <a:buChar char="•"/>
            </a:pPr>
            <a:r>
              <a:rPr lang="en-US" sz="2400" dirty="0" smtClean="0"/>
              <a:t>Mostly Public</a:t>
            </a:r>
          </a:p>
          <a:p>
            <a:pPr marL="285750" indent="-285750">
              <a:buFont typeface="Arial" panose="020B0604020202020204" pitchFamily="34" charset="0"/>
              <a:buChar char="•"/>
            </a:pPr>
            <a:r>
              <a:rPr lang="en-US" sz="2400" dirty="0" smtClean="0"/>
              <a:t>Season Long Grazing</a:t>
            </a:r>
          </a:p>
          <a:p>
            <a:pPr marL="285750" indent="-285750">
              <a:buFont typeface="Arial" panose="020B0604020202020204" pitchFamily="34" charset="0"/>
              <a:buChar char="•"/>
            </a:pPr>
            <a:r>
              <a:rPr lang="en-US" sz="2400" dirty="0" smtClean="0"/>
              <a:t>6.75 Acres/AUM</a:t>
            </a:r>
            <a:endParaRPr lang="en-US" sz="2400" dirty="0"/>
          </a:p>
        </p:txBody>
      </p:sp>
      <p:sp>
        <p:nvSpPr>
          <p:cNvPr id="7" name="TextBox 6"/>
          <p:cNvSpPr txBox="1"/>
          <p:nvPr/>
        </p:nvSpPr>
        <p:spPr>
          <a:xfrm>
            <a:off x="924338" y="119268"/>
            <a:ext cx="3209853" cy="584775"/>
          </a:xfrm>
          <a:prstGeom prst="rect">
            <a:avLst/>
          </a:prstGeom>
          <a:noFill/>
        </p:spPr>
        <p:txBody>
          <a:bodyPr wrap="none" rtlCol="0">
            <a:spAutoFit/>
          </a:bodyPr>
          <a:lstStyle/>
          <a:p>
            <a:r>
              <a:rPr lang="en-US" sz="3200" b="1" u="sng" dirty="0" smtClean="0">
                <a:solidFill>
                  <a:schemeClr val="bg1"/>
                </a:solidFill>
                <a:effectLst>
                  <a:outerShdw blurRad="38100" dist="38100" dir="2700000" algn="tl">
                    <a:srgbClr val="000000">
                      <a:alpha val="43137"/>
                    </a:srgbClr>
                  </a:outerShdw>
                </a:effectLst>
              </a:rPr>
              <a:t>Physically Similar</a:t>
            </a:r>
            <a:endParaRPr lang="en-US" sz="3200" b="1" u="sng" dirty="0">
              <a:solidFill>
                <a:schemeClr val="bg1"/>
              </a:solidFill>
              <a:effectLst>
                <a:outerShdw blurRad="38100" dist="38100" dir="2700000" algn="tl">
                  <a:srgbClr val="000000">
                    <a:alpha val="43137"/>
                  </a:srgbClr>
                </a:outerShdw>
              </a:effectLst>
            </a:endParaRPr>
          </a:p>
        </p:txBody>
      </p:sp>
      <p:sp>
        <p:nvSpPr>
          <p:cNvPr id="10" name="TextBox 9"/>
          <p:cNvSpPr txBox="1"/>
          <p:nvPr/>
        </p:nvSpPr>
        <p:spPr>
          <a:xfrm>
            <a:off x="924337" y="3233484"/>
            <a:ext cx="4080156" cy="584775"/>
          </a:xfrm>
          <a:prstGeom prst="rect">
            <a:avLst/>
          </a:prstGeom>
          <a:noFill/>
        </p:spPr>
        <p:txBody>
          <a:bodyPr wrap="none" rtlCol="0">
            <a:spAutoFit/>
          </a:bodyPr>
          <a:lstStyle/>
          <a:p>
            <a:r>
              <a:rPr lang="en-US" sz="3200" b="1" u="sng" dirty="0" smtClean="0">
                <a:solidFill>
                  <a:schemeClr val="bg1"/>
                </a:solidFill>
                <a:effectLst>
                  <a:outerShdw blurRad="38100" dist="38100" dir="2700000" algn="tl">
                    <a:srgbClr val="000000">
                      <a:alpha val="43137"/>
                    </a:srgbClr>
                  </a:outerShdw>
                </a:effectLst>
              </a:rPr>
              <a:t>Different Management</a:t>
            </a:r>
            <a:endParaRPr lang="en-US" sz="3200" b="1" u="sng"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235982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72603" y="463213"/>
            <a:ext cx="9471545" cy="1877437"/>
          </a:xfrm>
          <a:prstGeom prst="rect">
            <a:avLst/>
          </a:prstGeom>
        </p:spPr>
        <p:txBody>
          <a:bodyPr wrap="square">
            <a:spAutoFit/>
          </a:bodyPr>
          <a:lstStyle/>
          <a:p>
            <a:r>
              <a:rPr lang="en-US" sz="3200" b="1" dirty="0"/>
              <a:t>Standards and </a:t>
            </a:r>
            <a:r>
              <a:rPr lang="en-US" sz="3200" b="1" dirty="0" smtClean="0"/>
              <a:t>Guidelines</a:t>
            </a:r>
            <a:endParaRPr lang="en-US" sz="3200" b="1" dirty="0"/>
          </a:p>
          <a:p>
            <a:r>
              <a:rPr lang="en-US" sz="2800" dirty="0" smtClean="0"/>
              <a:t>1</a:t>
            </a:r>
            <a:r>
              <a:rPr lang="en-US" sz="2800" dirty="0"/>
              <a:t>. Sufficient cover and litter to protect </a:t>
            </a:r>
            <a:r>
              <a:rPr lang="en-US" sz="2800" dirty="0" smtClean="0"/>
              <a:t>the </a:t>
            </a:r>
            <a:r>
              <a:rPr lang="en-US" sz="2800" dirty="0"/>
              <a:t>soil surface from excessive water and </a:t>
            </a:r>
            <a:r>
              <a:rPr lang="en-US" sz="2800" dirty="0" smtClean="0"/>
              <a:t>wind </a:t>
            </a:r>
            <a:r>
              <a:rPr lang="en-US" sz="2800" dirty="0"/>
              <a:t>erosion, promote infiltration, detain </a:t>
            </a:r>
            <a:r>
              <a:rPr lang="en-US" sz="2800" dirty="0" smtClean="0"/>
              <a:t>surface </a:t>
            </a:r>
            <a:r>
              <a:rPr lang="en-US" sz="2800" dirty="0"/>
              <a:t>flow, and retard soil moisture loss </a:t>
            </a:r>
            <a:r>
              <a:rPr lang="en-US" sz="2800" dirty="0" smtClean="0"/>
              <a:t>by evaporation</a:t>
            </a:r>
            <a:endParaRPr lang="en-US" sz="2800" dirty="0"/>
          </a:p>
        </p:txBody>
      </p:sp>
      <p:sp>
        <p:nvSpPr>
          <p:cNvPr id="3" name="TextBox 2"/>
          <p:cNvSpPr txBox="1"/>
          <p:nvPr/>
        </p:nvSpPr>
        <p:spPr>
          <a:xfrm>
            <a:off x="2572603" y="4183441"/>
            <a:ext cx="7772400" cy="1446550"/>
          </a:xfrm>
          <a:prstGeom prst="rect">
            <a:avLst/>
          </a:prstGeom>
          <a:noFill/>
        </p:spPr>
        <p:txBody>
          <a:bodyPr wrap="square" rtlCol="0">
            <a:spAutoFit/>
          </a:bodyPr>
          <a:lstStyle/>
          <a:p>
            <a:r>
              <a:rPr lang="en-US" sz="3200" b="1" dirty="0"/>
              <a:t>USFS Objectives for Range Management</a:t>
            </a:r>
          </a:p>
          <a:p>
            <a:r>
              <a:rPr lang="en-US" sz="2800" dirty="0" smtClean="0"/>
              <a:t>1. Manage </a:t>
            </a:r>
            <a:r>
              <a:rPr lang="en-US" sz="2800" dirty="0"/>
              <a:t>range vegetation to protect basic		 soil and water resources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7678" y="707113"/>
            <a:ext cx="1876830" cy="163353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404" y="4183441"/>
            <a:ext cx="2051378" cy="2169592"/>
          </a:xfrm>
          <a:prstGeom prst="rect">
            <a:avLst/>
          </a:prstGeom>
        </p:spPr>
      </p:pic>
      <p:cxnSp>
        <p:nvCxnSpPr>
          <p:cNvPr id="7" name="Straight Connector 6"/>
          <p:cNvCxnSpPr/>
          <p:nvPr/>
        </p:nvCxnSpPr>
        <p:spPr>
          <a:xfrm>
            <a:off x="689215" y="3145806"/>
            <a:ext cx="10809027" cy="13648"/>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3"/>
          <p:cNvPicPr>
            <a:picLocks noChangeAspect="1" noChangeArrowheads="1"/>
          </p:cNvPicPr>
          <p:nvPr/>
        </p:nvPicPr>
        <p:blipFill>
          <a:blip r:embed="rId4"/>
          <a:srcRect/>
          <a:stretch>
            <a:fillRect/>
          </a:stretch>
        </p:blipFill>
        <p:spPr bwMode="auto">
          <a:xfrm>
            <a:off x="9805685" y="4527365"/>
            <a:ext cx="2238463" cy="2205251"/>
          </a:xfrm>
          <a:prstGeom prst="rect">
            <a:avLst/>
          </a:prstGeom>
          <a:noFill/>
          <a:ln w="19050">
            <a:solidFill>
              <a:schemeClr val="tx1"/>
            </a:solidFill>
            <a:miter lim="800000"/>
            <a:headEnd/>
            <a:tailEnd/>
          </a:ln>
        </p:spPr>
      </p:pic>
    </p:spTree>
    <p:extLst>
      <p:ext uri="{BB962C8B-B14F-4D97-AF65-F5344CB8AC3E}">
        <p14:creationId xmlns:p14="http://schemas.microsoft.com/office/powerpoint/2010/main" val="6331601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9807" y="50484"/>
            <a:ext cx="5260328" cy="6807516"/>
          </a:xfrm>
          <a:prstGeom prst="rect">
            <a:avLst/>
          </a:prstGeom>
          <a:ln w="15875">
            <a:solidFill>
              <a:schemeClr val="tx1"/>
            </a:solidFill>
          </a:ln>
        </p:spPr>
      </p:pic>
      <p:graphicFrame>
        <p:nvGraphicFramePr>
          <p:cNvPr id="4" name="Chart 3"/>
          <p:cNvGraphicFramePr/>
          <p:nvPr>
            <p:extLst>
              <p:ext uri="{D42A27DB-BD31-4B8C-83A1-F6EECF244321}">
                <p14:modId xmlns:p14="http://schemas.microsoft.com/office/powerpoint/2010/main" val="1343063478"/>
              </p:ext>
            </p:extLst>
          </p:nvPr>
        </p:nvGraphicFramePr>
        <p:xfrm>
          <a:off x="189036" y="136477"/>
          <a:ext cx="6361890" cy="295256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p:cNvGraphicFramePr>
            <a:graphicFrameLocks/>
          </p:cNvGraphicFramePr>
          <p:nvPr>
            <p:extLst>
              <p:ext uri="{D42A27DB-BD31-4B8C-83A1-F6EECF244321}">
                <p14:modId xmlns:p14="http://schemas.microsoft.com/office/powerpoint/2010/main" val="3019770298"/>
              </p:ext>
            </p:extLst>
          </p:nvPr>
        </p:nvGraphicFramePr>
        <p:xfrm>
          <a:off x="193429" y="3554575"/>
          <a:ext cx="6346209" cy="3280795"/>
        </p:xfrm>
        <a:graphic>
          <a:graphicData uri="http://schemas.openxmlformats.org/drawingml/2006/chart">
            <c:chart xmlns:c="http://schemas.openxmlformats.org/drawingml/2006/chart" xmlns:r="http://schemas.openxmlformats.org/officeDocument/2006/relationships" r:id="rId5"/>
          </a:graphicData>
        </a:graphic>
      </p:graphicFrame>
      <p:sp>
        <p:nvSpPr>
          <p:cNvPr id="2" name="Rectangle 1"/>
          <p:cNvSpPr/>
          <p:nvPr/>
        </p:nvSpPr>
        <p:spPr>
          <a:xfrm>
            <a:off x="1910687" y="3254324"/>
            <a:ext cx="225188" cy="143301"/>
          </a:xfrm>
          <a:prstGeom prst="rect">
            <a:avLst/>
          </a:prstGeom>
          <a:solidFill>
            <a:srgbClr val="00B05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202675" y="3254322"/>
            <a:ext cx="225188" cy="143301"/>
          </a:xfrm>
          <a:prstGeom prst="rect">
            <a:avLst/>
          </a:prstGeom>
          <a:solidFill>
            <a:schemeClr val="accent2"/>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231409" y="3155057"/>
            <a:ext cx="522900" cy="369332"/>
          </a:xfrm>
          <a:prstGeom prst="rect">
            <a:avLst/>
          </a:prstGeom>
          <a:noFill/>
        </p:spPr>
        <p:txBody>
          <a:bodyPr wrap="none" rtlCol="0">
            <a:spAutoFit/>
          </a:bodyPr>
          <a:lstStyle/>
          <a:p>
            <a:r>
              <a:rPr lang="en-US" dirty="0" smtClean="0"/>
              <a:t>DLL</a:t>
            </a:r>
            <a:endParaRPr lang="en-US" dirty="0"/>
          </a:p>
        </p:txBody>
      </p:sp>
      <p:sp>
        <p:nvSpPr>
          <p:cNvPr id="11" name="TextBox 10"/>
          <p:cNvSpPr txBox="1"/>
          <p:nvPr/>
        </p:nvSpPr>
        <p:spPr>
          <a:xfrm>
            <a:off x="3614779" y="3155057"/>
            <a:ext cx="1402820" cy="369332"/>
          </a:xfrm>
          <a:prstGeom prst="rect">
            <a:avLst/>
          </a:prstGeom>
          <a:noFill/>
        </p:spPr>
        <p:txBody>
          <a:bodyPr wrap="none" rtlCol="0">
            <a:spAutoFit/>
          </a:bodyPr>
          <a:lstStyle/>
          <a:p>
            <a:r>
              <a:rPr lang="en-US" dirty="0" smtClean="0"/>
              <a:t>Three Creeks</a:t>
            </a:r>
            <a:endParaRPr lang="en-US" dirty="0"/>
          </a:p>
        </p:txBody>
      </p:sp>
    </p:spTree>
    <p:extLst>
      <p:ext uri="{BB962C8B-B14F-4D97-AF65-F5344CB8AC3E}">
        <p14:creationId xmlns:p14="http://schemas.microsoft.com/office/powerpoint/2010/main" val="42030967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8082" y="0"/>
            <a:ext cx="5263918" cy="6812694"/>
          </a:xfrm>
          <a:prstGeom prst="rect">
            <a:avLst/>
          </a:prstGeom>
          <a:ln w="15875">
            <a:solidFill>
              <a:schemeClr val="tx1"/>
            </a:solidFill>
          </a:ln>
        </p:spPr>
      </p:pic>
      <p:sp>
        <p:nvSpPr>
          <p:cNvPr id="4" name="TextBox 3"/>
          <p:cNvSpPr txBox="1"/>
          <p:nvPr/>
        </p:nvSpPr>
        <p:spPr>
          <a:xfrm>
            <a:off x="1740089" y="0"/>
            <a:ext cx="3291286" cy="584775"/>
          </a:xfrm>
          <a:prstGeom prst="rect">
            <a:avLst/>
          </a:prstGeom>
          <a:noFill/>
        </p:spPr>
        <p:txBody>
          <a:bodyPr wrap="none" rtlCol="0">
            <a:spAutoFit/>
          </a:bodyPr>
          <a:lstStyle/>
          <a:p>
            <a:r>
              <a:rPr lang="en-US" sz="3200" b="1" dirty="0" smtClean="0"/>
              <a:t>Semi-Desert Loam</a:t>
            </a:r>
            <a:endParaRPr lang="en-US" sz="3200" b="1" dirty="0"/>
          </a:p>
        </p:txBody>
      </p:sp>
      <p:cxnSp>
        <p:nvCxnSpPr>
          <p:cNvPr id="12" name="Straight Connector 11"/>
          <p:cNvCxnSpPr/>
          <p:nvPr/>
        </p:nvCxnSpPr>
        <p:spPr>
          <a:xfrm flipV="1">
            <a:off x="504963" y="1883390"/>
            <a:ext cx="4988257" cy="136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04963" y="1549020"/>
            <a:ext cx="0" cy="7165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544466" y="1542196"/>
            <a:ext cx="0" cy="7165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579420" y="1262417"/>
            <a:ext cx="466" cy="100311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598453" y="1531960"/>
            <a:ext cx="0" cy="7165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493220" y="1549020"/>
            <a:ext cx="0" cy="7165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539833" y="1262417"/>
            <a:ext cx="9415" cy="97922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94942" y="2254450"/>
            <a:ext cx="583814" cy="369332"/>
          </a:xfrm>
          <a:prstGeom prst="rect">
            <a:avLst/>
          </a:prstGeom>
          <a:noFill/>
        </p:spPr>
        <p:txBody>
          <a:bodyPr wrap="none" rtlCol="0">
            <a:spAutoFit/>
          </a:bodyPr>
          <a:lstStyle/>
          <a:p>
            <a:r>
              <a:rPr lang="en-US" dirty="0" smtClean="0"/>
              <a:t>15%</a:t>
            </a:r>
            <a:endParaRPr lang="en-US" dirty="0"/>
          </a:p>
        </p:txBody>
      </p:sp>
      <p:sp>
        <p:nvSpPr>
          <p:cNvPr id="29" name="TextBox 28"/>
          <p:cNvSpPr txBox="1"/>
          <p:nvPr/>
        </p:nvSpPr>
        <p:spPr>
          <a:xfrm>
            <a:off x="3367970" y="2277913"/>
            <a:ext cx="583814" cy="369332"/>
          </a:xfrm>
          <a:prstGeom prst="rect">
            <a:avLst/>
          </a:prstGeom>
          <a:noFill/>
        </p:spPr>
        <p:txBody>
          <a:bodyPr wrap="none" rtlCol="0">
            <a:spAutoFit/>
          </a:bodyPr>
          <a:lstStyle/>
          <a:p>
            <a:r>
              <a:rPr lang="en-US" dirty="0" smtClean="0"/>
              <a:t>30%</a:t>
            </a:r>
            <a:endParaRPr lang="en-US" dirty="0"/>
          </a:p>
        </p:txBody>
      </p:sp>
      <p:sp>
        <p:nvSpPr>
          <p:cNvPr id="30" name="TextBox 29"/>
          <p:cNvSpPr txBox="1"/>
          <p:nvPr/>
        </p:nvSpPr>
        <p:spPr>
          <a:xfrm>
            <a:off x="4308309" y="2280272"/>
            <a:ext cx="583814" cy="369332"/>
          </a:xfrm>
          <a:prstGeom prst="rect">
            <a:avLst/>
          </a:prstGeom>
          <a:noFill/>
        </p:spPr>
        <p:txBody>
          <a:bodyPr wrap="none" rtlCol="0">
            <a:spAutoFit/>
          </a:bodyPr>
          <a:lstStyle/>
          <a:p>
            <a:r>
              <a:rPr lang="en-US" dirty="0" smtClean="0"/>
              <a:t>35%</a:t>
            </a:r>
            <a:endParaRPr lang="en-US" dirty="0"/>
          </a:p>
        </p:txBody>
      </p:sp>
      <p:sp>
        <p:nvSpPr>
          <p:cNvPr id="31" name="TextBox 30"/>
          <p:cNvSpPr txBox="1"/>
          <p:nvPr/>
        </p:nvSpPr>
        <p:spPr>
          <a:xfrm>
            <a:off x="5248649" y="2265107"/>
            <a:ext cx="583814" cy="369332"/>
          </a:xfrm>
          <a:prstGeom prst="rect">
            <a:avLst/>
          </a:prstGeom>
          <a:noFill/>
        </p:spPr>
        <p:txBody>
          <a:bodyPr wrap="none" rtlCol="0">
            <a:spAutoFit/>
          </a:bodyPr>
          <a:lstStyle/>
          <a:p>
            <a:r>
              <a:rPr lang="en-US" dirty="0" smtClean="0"/>
              <a:t>40%</a:t>
            </a:r>
            <a:endParaRPr lang="en-US" dirty="0"/>
          </a:p>
        </p:txBody>
      </p:sp>
      <p:sp>
        <p:nvSpPr>
          <p:cNvPr id="32" name="TextBox 31"/>
          <p:cNvSpPr txBox="1"/>
          <p:nvPr/>
        </p:nvSpPr>
        <p:spPr>
          <a:xfrm>
            <a:off x="1318807" y="2277913"/>
            <a:ext cx="583814" cy="369332"/>
          </a:xfrm>
          <a:prstGeom prst="rect">
            <a:avLst/>
          </a:prstGeom>
          <a:noFill/>
        </p:spPr>
        <p:txBody>
          <a:bodyPr wrap="none" rtlCol="0">
            <a:spAutoFit/>
          </a:bodyPr>
          <a:lstStyle/>
          <a:p>
            <a:r>
              <a:rPr lang="en-US" dirty="0" smtClean="0"/>
              <a:t>20%</a:t>
            </a:r>
            <a:endParaRPr lang="en-US" dirty="0"/>
          </a:p>
        </p:txBody>
      </p:sp>
      <p:sp>
        <p:nvSpPr>
          <p:cNvPr id="33" name="TextBox 32"/>
          <p:cNvSpPr txBox="1"/>
          <p:nvPr/>
        </p:nvSpPr>
        <p:spPr>
          <a:xfrm>
            <a:off x="2312104" y="2277913"/>
            <a:ext cx="583814" cy="369332"/>
          </a:xfrm>
          <a:prstGeom prst="rect">
            <a:avLst/>
          </a:prstGeom>
          <a:noFill/>
        </p:spPr>
        <p:txBody>
          <a:bodyPr wrap="none" rtlCol="0">
            <a:spAutoFit/>
          </a:bodyPr>
          <a:lstStyle/>
          <a:p>
            <a:r>
              <a:rPr lang="en-US" dirty="0"/>
              <a:t>2</a:t>
            </a:r>
            <a:r>
              <a:rPr lang="en-US" dirty="0" smtClean="0"/>
              <a:t>5%</a:t>
            </a:r>
            <a:endParaRPr lang="en-US" dirty="0"/>
          </a:p>
        </p:txBody>
      </p:sp>
      <p:sp>
        <p:nvSpPr>
          <p:cNvPr id="39" name="5-Point Star 38"/>
          <p:cNvSpPr>
            <a:spLocks noChangeAspect="1"/>
          </p:cNvSpPr>
          <p:nvPr/>
        </p:nvSpPr>
        <p:spPr>
          <a:xfrm>
            <a:off x="4618095" y="1531960"/>
            <a:ext cx="180833" cy="180833"/>
          </a:xfrm>
          <a:prstGeom prst="star5">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5-Point Star 39"/>
          <p:cNvSpPr>
            <a:spLocks noChangeAspect="1"/>
          </p:cNvSpPr>
          <p:nvPr/>
        </p:nvSpPr>
        <p:spPr>
          <a:xfrm>
            <a:off x="3175842" y="1526842"/>
            <a:ext cx="180833" cy="180833"/>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5-Point Star 40"/>
          <p:cNvSpPr>
            <a:spLocks noChangeAspect="1"/>
          </p:cNvSpPr>
          <p:nvPr/>
        </p:nvSpPr>
        <p:spPr>
          <a:xfrm>
            <a:off x="5807292" y="1346009"/>
            <a:ext cx="180833" cy="180833"/>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5-Point Star 41"/>
          <p:cNvSpPr>
            <a:spLocks noChangeAspect="1"/>
          </p:cNvSpPr>
          <p:nvPr/>
        </p:nvSpPr>
        <p:spPr>
          <a:xfrm>
            <a:off x="5807292" y="1632404"/>
            <a:ext cx="180833" cy="180833"/>
          </a:xfrm>
          <a:prstGeom prst="star5">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6001735" y="1283546"/>
            <a:ext cx="522900" cy="369332"/>
          </a:xfrm>
          <a:prstGeom prst="rect">
            <a:avLst/>
          </a:prstGeom>
          <a:noFill/>
        </p:spPr>
        <p:txBody>
          <a:bodyPr wrap="none" rtlCol="0">
            <a:spAutoFit/>
          </a:bodyPr>
          <a:lstStyle/>
          <a:p>
            <a:r>
              <a:rPr lang="en-US" dirty="0" smtClean="0"/>
              <a:t>DLL</a:t>
            </a:r>
          </a:p>
        </p:txBody>
      </p:sp>
      <p:sp>
        <p:nvSpPr>
          <p:cNvPr id="44" name="TextBox 43"/>
          <p:cNvSpPr txBox="1"/>
          <p:nvPr/>
        </p:nvSpPr>
        <p:spPr>
          <a:xfrm>
            <a:off x="5991379" y="1600200"/>
            <a:ext cx="750014" cy="369332"/>
          </a:xfrm>
          <a:prstGeom prst="rect">
            <a:avLst/>
          </a:prstGeom>
          <a:noFill/>
        </p:spPr>
        <p:txBody>
          <a:bodyPr wrap="none" rtlCol="0">
            <a:spAutoFit/>
          </a:bodyPr>
          <a:lstStyle/>
          <a:p>
            <a:r>
              <a:rPr lang="en-US" dirty="0" smtClean="0"/>
              <a:t>3 </a:t>
            </a:r>
            <a:r>
              <a:rPr lang="en-US" dirty="0" err="1" smtClean="0"/>
              <a:t>Crks</a:t>
            </a:r>
            <a:endParaRPr lang="en-US" dirty="0"/>
          </a:p>
        </p:txBody>
      </p:sp>
      <p:sp>
        <p:nvSpPr>
          <p:cNvPr id="45" name="TextBox 44"/>
          <p:cNvSpPr txBox="1"/>
          <p:nvPr/>
        </p:nvSpPr>
        <p:spPr>
          <a:xfrm>
            <a:off x="3052491" y="1203572"/>
            <a:ext cx="583814" cy="369332"/>
          </a:xfrm>
          <a:prstGeom prst="rect">
            <a:avLst/>
          </a:prstGeom>
          <a:noFill/>
        </p:spPr>
        <p:txBody>
          <a:bodyPr wrap="none" rtlCol="0">
            <a:spAutoFit/>
          </a:bodyPr>
          <a:lstStyle/>
          <a:p>
            <a:r>
              <a:rPr lang="en-US" dirty="0" smtClean="0"/>
              <a:t>28%</a:t>
            </a:r>
            <a:endParaRPr lang="en-US" dirty="0"/>
          </a:p>
        </p:txBody>
      </p:sp>
      <p:sp>
        <p:nvSpPr>
          <p:cNvPr id="46" name="TextBox 45"/>
          <p:cNvSpPr txBox="1"/>
          <p:nvPr/>
        </p:nvSpPr>
        <p:spPr>
          <a:xfrm>
            <a:off x="4495214" y="1178109"/>
            <a:ext cx="583814" cy="369332"/>
          </a:xfrm>
          <a:prstGeom prst="rect">
            <a:avLst/>
          </a:prstGeom>
          <a:noFill/>
        </p:spPr>
        <p:txBody>
          <a:bodyPr wrap="none" rtlCol="0">
            <a:spAutoFit/>
          </a:bodyPr>
          <a:lstStyle/>
          <a:p>
            <a:r>
              <a:rPr lang="en-US" dirty="0" smtClean="0"/>
              <a:t>36%</a:t>
            </a:r>
            <a:endParaRPr lang="en-US" dirty="0"/>
          </a:p>
        </p:txBody>
      </p:sp>
      <p:sp>
        <p:nvSpPr>
          <p:cNvPr id="47" name="Rectangle 46"/>
          <p:cNvSpPr/>
          <p:nvPr/>
        </p:nvSpPr>
        <p:spPr>
          <a:xfrm>
            <a:off x="476401" y="720363"/>
            <a:ext cx="5503327" cy="369332"/>
          </a:xfrm>
          <a:prstGeom prst="rect">
            <a:avLst/>
          </a:prstGeom>
        </p:spPr>
        <p:txBody>
          <a:bodyPr wrap="square">
            <a:spAutoFit/>
          </a:bodyPr>
          <a:lstStyle/>
          <a:p>
            <a:r>
              <a:rPr lang="en-US" dirty="0" smtClean="0">
                <a:solidFill>
                  <a:srgbClr val="000000"/>
                </a:solidFill>
                <a:latin typeface="Arial" panose="020B0604020202020204" pitchFamily="34" charset="0"/>
              </a:rPr>
              <a:t>NRCS ESD:</a:t>
            </a:r>
            <a:r>
              <a:rPr lang="en-US" dirty="0">
                <a:solidFill>
                  <a:srgbClr val="000000"/>
                </a:solidFill>
                <a:latin typeface="Arial" panose="020B0604020202020204" pitchFamily="34" charset="0"/>
              </a:rPr>
              <a:t> Bare </a:t>
            </a:r>
            <a:r>
              <a:rPr lang="en-US" dirty="0" smtClean="0">
                <a:solidFill>
                  <a:srgbClr val="000000"/>
                </a:solidFill>
                <a:latin typeface="Arial" panose="020B0604020202020204" pitchFamily="34" charset="0"/>
              </a:rPr>
              <a:t>Ground Ranges </a:t>
            </a:r>
            <a:r>
              <a:rPr lang="en-US" dirty="0">
                <a:solidFill>
                  <a:srgbClr val="000000"/>
                </a:solidFill>
                <a:latin typeface="Arial" panose="020B0604020202020204" pitchFamily="34" charset="0"/>
              </a:rPr>
              <a:t>from 25% - 35</a:t>
            </a:r>
            <a:r>
              <a:rPr lang="en-US" dirty="0" smtClean="0">
                <a:solidFill>
                  <a:srgbClr val="000000"/>
                </a:solidFill>
                <a:latin typeface="Arial" panose="020B0604020202020204" pitchFamily="34" charset="0"/>
              </a:rPr>
              <a:t>%</a:t>
            </a:r>
            <a:endParaRPr lang="en-US" dirty="0"/>
          </a:p>
        </p:txBody>
      </p:sp>
      <p:sp>
        <p:nvSpPr>
          <p:cNvPr id="48" name="Rectangle 47"/>
          <p:cNvSpPr/>
          <p:nvPr/>
        </p:nvSpPr>
        <p:spPr>
          <a:xfrm>
            <a:off x="102355" y="627794"/>
            <a:ext cx="6668775" cy="2176818"/>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9" name="Chart 48"/>
          <p:cNvGraphicFramePr>
            <a:graphicFrameLocks/>
          </p:cNvGraphicFramePr>
          <p:nvPr>
            <p:extLst>
              <p:ext uri="{D42A27DB-BD31-4B8C-83A1-F6EECF244321}">
                <p14:modId xmlns:p14="http://schemas.microsoft.com/office/powerpoint/2010/main" val="2097289362"/>
              </p:ext>
            </p:extLst>
          </p:nvPr>
        </p:nvGraphicFramePr>
        <p:xfrm>
          <a:off x="102355" y="3022979"/>
          <a:ext cx="6668775" cy="378971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5650115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1550" y="1042635"/>
            <a:ext cx="4447048" cy="3070803"/>
          </a:xfrm>
          <a:prstGeom prst="rect">
            <a:avLst/>
          </a:prstGeom>
          <a:ln w="15875">
            <a:solidFill>
              <a:schemeClr val="tx1"/>
            </a:solidFill>
          </a:ln>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0020" y="2965597"/>
            <a:ext cx="5014789" cy="3234539"/>
          </a:xfrm>
          <a:prstGeom prst="rect">
            <a:avLst/>
          </a:prstGeom>
          <a:ln w="12700">
            <a:solidFill>
              <a:schemeClr val="tx1"/>
            </a:solidFill>
          </a:ln>
        </p:spPr>
      </p:pic>
      <p:sp>
        <p:nvSpPr>
          <p:cNvPr id="8" name="Title 7"/>
          <p:cNvSpPr>
            <a:spLocks noGrp="1"/>
          </p:cNvSpPr>
          <p:nvPr>
            <p:ph type="title"/>
          </p:nvPr>
        </p:nvSpPr>
        <p:spPr>
          <a:xfrm>
            <a:off x="3630020" y="0"/>
            <a:ext cx="4931960" cy="1042635"/>
          </a:xfrm>
        </p:spPr>
        <p:txBody>
          <a:bodyPr/>
          <a:lstStyle/>
          <a:p>
            <a:r>
              <a:rPr lang="en-US" b="1" dirty="0" smtClean="0"/>
              <a:t>Grazing is Ubiquitous</a:t>
            </a:r>
            <a:endParaRPr lang="en-US" b="1" dirty="0"/>
          </a:p>
        </p:txBody>
      </p:sp>
      <p:sp>
        <p:nvSpPr>
          <p:cNvPr id="9" name="Title 7"/>
          <p:cNvSpPr txBox="1">
            <a:spLocks/>
          </p:cNvSpPr>
          <p:nvPr/>
        </p:nvSpPr>
        <p:spPr>
          <a:xfrm>
            <a:off x="544491" y="5966346"/>
            <a:ext cx="11103018" cy="10426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smtClean="0"/>
              <a:t>Cost Effective and Statistically Valid Monitoring a Must</a:t>
            </a:r>
            <a:endParaRPr lang="en-US" sz="4000" b="1" dirty="0"/>
          </a:p>
        </p:txBody>
      </p: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11290" r="28272" b="24225"/>
          <a:stretch/>
        </p:blipFill>
        <p:spPr>
          <a:xfrm>
            <a:off x="0" y="1129606"/>
            <a:ext cx="4629952" cy="2983832"/>
          </a:xfrm>
          <a:prstGeom prst="rect">
            <a:avLst/>
          </a:prstGeom>
          <a:ln w="15875">
            <a:solidFill>
              <a:schemeClr val="tx1"/>
            </a:solidFill>
          </a:ln>
        </p:spPr>
      </p:pic>
    </p:spTree>
    <p:extLst>
      <p:ext uri="{BB962C8B-B14F-4D97-AF65-F5344CB8AC3E}">
        <p14:creationId xmlns:p14="http://schemas.microsoft.com/office/powerpoint/2010/main" val="220237345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72603" y="2128245"/>
            <a:ext cx="9471545" cy="1446550"/>
          </a:xfrm>
          <a:prstGeom prst="rect">
            <a:avLst/>
          </a:prstGeom>
        </p:spPr>
        <p:txBody>
          <a:bodyPr wrap="square">
            <a:spAutoFit/>
          </a:bodyPr>
          <a:lstStyle/>
          <a:p>
            <a:r>
              <a:rPr lang="en-US" sz="3200" b="1" dirty="0"/>
              <a:t>Standards and </a:t>
            </a:r>
            <a:r>
              <a:rPr lang="en-US" sz="3200" b="1" dirty="0" smtClean="0"/>
              <a:t>Guidelines</a:t>
            </a:r>
            <a:endParaRPr lang="en-US" sz="3200" b="1" dirty="0"/>
          </a:p>
          <a:p>
            <a:r>
              <a:rPr lang="en-US" sz="2800" dirty="0" smtClean="0"/>
              <a:t>2. Riparian and wetland areas are in properly functioning condition….</a:t>
            </a:r>
            <a:endParaRPr lang="en-US" sz="2800" b="1" dirty="0" smtClean="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7678" y="2372145"/>
            <a:ext cx="1876830" cy="1633537"/>
          </a:xfrm>
          <a:prstGeom prst="rect">
            <a:avLst/>
          </a:prstGeom>
        </p:spPr>
      </p:pic>
      <p:pic>
        <p:nvPicPr>
          <p:cNvPr id="8" name="Picture 3"/>
          <p:cNvPicPr>
            <a:picLocks noChangeAspect="1" noChangeArrowheads="1"/>
          </p:cNvPicPr>
          <p:nvPr/>
        </p:nvPicPr>
        <p:blipFill>
          <a:blip r:embed="rId3"/>
          <a:srcRect/>
          <a:stretch>
            <a:fillRect/>
          </a:stretch>
        </p:blipFill>
        <p:spPr bwMode="auto">
          <a:xfrm>
            <a:off x="9805685" y="4527365"/>
            <a:ext cx="2238463" cy="2205251"/>
          </a:xfrm>
          <a:prstGeom prst="rect">
            <a:avLst/>
          </a:prstGeom>
          <a:noFill/>
          <a:ln w="19050">
            <a:solidFill>
              <a:schemeClr val="tx1"/>
            </a:solidFill>
            <a:miter lim="800000"/>
            <a:headEnd/>
            <a:tailEnd/>
          </a:ln>
        </p:spPr>
      </p:pic>
    </p:spTree>
    <p:extLst>
      <p:ext uri="{BB962C8B-B14F-4D97-AF65-F5344CB8AC3E}">
        <p14:creationId xmlns:p14="http://schemas.microsoft.com/office/powerpoint/2010/main" val="27830955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2637" y="0"/>
            <a:ext cx="5299363" cy="6858000"/>
          </a:xfrm>
          <a:prstGeom prst="rect">
            <a:avLst/>
          </a:prstGeom>
          <a:ln w="15875">
            <a:solidFill>
              <a:schemeClr val="tx1"/>
            </a:solidFill>
          </a:ln>
        </p:spPr>
      </p:pic>
      <p:graphicFrame>
        <p:nvGraphicFramePr>
          <p:cNvPr id="4" name="Chart 3"/>
          <p:cNvGraphicFramePr>
            <a:graphicFrameLocks/>
          </p:cNvGraphicFramePr>
          <p:nvPr>
            <p:extLst>
              <p:ext uri="{D42A27DB-BD31-4B8C-83A1-F6EECF244321}">
                <p14:modId xmlns:p14="http://schemas.microsoft.com/office/powerpoint/2010/main" val="966678694"/>
              </p:ext>
            </p:extLst>
          </p:nvPr>
        </p:nvGraphicFramePr>
        <p:xfrm>
          <a:off x="164448" y="1177083"/>
          <a:ext cx="6472238" cy="372928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948275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3310" y="-2625"/>
            <a:ext cx="5301087" cy="6860625"/>
          </a:xfrm>
          <a:prstGeom prst="rect">
            <a:avLst/>
          </a:prstGeom>
          <a:ln w="15875">
            <a:solidFill>
              <a:schemeClr val="tx1"/>
            </a:solidFill>
          </a:ln>
        </p:spPr>
      </p:pic>
      <p:graphicFrame>
        <p:nvGraphicFramePr>
          <p:cNvPr id="3" name="Chart 2"/>
          <p:cNvGraphicFramePr/>
          <p:nvPr>
            <p:extLst>
              <p:ext uri="{D42A27DB-BD31-4B8C-83A1-F6EECF244321}">
                <p14:modId xmlns:p14="http://schemas.microsoft.com/office/powerpoint/2010/main" val="3384136779"/>
              </p:ext>
            </p:extLst>
          </p:nvPr>
        </p:nvGraphicFramePr>
        <p:xfrm>
          <a:off x="374227" y="1436898"/>
          <a:ext cx="5943600" cy="364553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349220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2076735" y="0"/>
            <a:ext cx="8042276" cy="1336956"/>
          </a:xfrm>
        </p:spPr>
        <p:txBody>
          <a:bodyPr/>
          <a:lstStyle/>
          <a:p>
            <a:pPr algn="ctr" eaLnBrk="1" hangingPunct="1"/>
            <a:r>
              <a:rPr lang="en-US" b="1" dirty="0" smtClean="0"/>
              <a:t>Questions &amp; Comments</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882" t="19608" r="33236" b="19608"/>
          <a:stretch/>
        </p:blipFill>
        <p:spPr>
          <a:xfrm>
            <a:off x="3200400" y="1371600"/>
            <a:ext cx="6004068" cy="4495800"/>
          </a:xfrm>
          <a:prstGeom prst="rect">
            <a:avLst/>
          </a:prstGeom>
          <a:ln w="15875">
            <a:solidFill>
              <a:schemeClr val="tx1"/>
            </a:solidFill>
          </a:ln>
        </p:spPr>
      </p:pic>
    </p:spTree>
    <p:extLst>
      <p:ext uri="{BB962C8B-B14F-4D97-AF65-F5344CB8AC3E}">
        <p14:creationId xmlns:p14="http://schemas.microsoft.com/office/powerpoint/2010/main" val="10005178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p:cNvPicPr>
            <a:picLocks noChangeArrowheads="1"/>
          </p:cNvPicPr>
          <p:nvPr/>
        </p:nvPicPr>
        <p:blipFill>
          <a:blip r:embed="rId3"/>
          <a:srcRect/>
          <a:stretch>
            <a:fillRect/>
          </a:stretch>
        </p:blipFill>
        <p:spPr bwMode="auto">
          <a:xfrm>
            <a:off x="666749" y="3581400"/>
            <a:ext cx="3209925" cy="3162300"/>
          </a:xfrm>
          <a:prstGeom prst="rect">
            <a:avLst/>
          </a:prstGeom>
          <a:noFill/>
          <a:ln w="19050">
            <a:solidFill>
              <a:schemeClr val="tx1"/>
            </a:solidFill>
            <a:miter lim="800000"/>
            <a:headEnd/>
            <a:tailEnd/>
          </a:ln>
        </p:spPr>
      </p:pic>
      <p:sp>
        <p:nvSpPr>
          <p:cNvPr id="6" name="Title 1"/>
          <p:cNvSpPr>
            <a:spLocks noGrp="1"/>
          </p:cNvSpPr>
          <p:nvPr>
            <p:ph type="title"/>
          </p:nvPr>
        </p:nvSpPr>
        <p:spPr>
          <a:xfrm>
            <a:off x="2369201" y="0"/>
            <a:ext cx="7453598" cy="1325563"/>
          </a:xfrm>
        </p:spPr>
        <p:txBody>
          <a:bodyPr>
            <a:normAutofit/>
          </a:bodyPr>
          <a:lstStyle/>
          <a:p>
            <a:pPr eaLnBrk="1" hangingPunct="1"/>
            <a:r>
              <a:rPr lang="en-US" b="1" dirty="0" smtClean="0"/>
              <a:t>Historical Rangeland Assessment</a:t>
            </a:r>
          </a:p>
        </p:txBody>
      </p:sp>
    </p:spTree>
    <p:extLst>
      <p:ext uri="{BB962C8B-B14F-4D97-AF65-F5344CB8AC3E}">
        <p14:creationId xmlns:p14="http://schemas.microsoft.com/office/powerpoint/2010/main" val="20567032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9149" y="3581400"/>
            <a:ext cx="3209925"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rrowheads="1"/>
          </p:cNvPicPr>
          <p:nvPr/>
        </p:nvPicPr>
        <p:blipFill>
          <a:blip r:embed="rId4"/>
          <a:srcRect/>
          <a:stretch>
            <a:fillRect/>
          </a:stretch>
        </p:blipFill>
        <p:spPr bwMode="auto">
          <a:xfrm>
            <a:off x="666747" y="3581400"/>
            <a:ext cx="3209925" cy="3162300"/>
          </a:xfrm>
          <a:prstGeom prst="rect">
            <a:avLst/>
          </a:prstGeom>
          <a:noFill/>
          <a:ln w="19050">
            <a:solidFill>
              <a:schemeClr val="tx1"/>
            </a:solidFill>
            <a:miter lim="800000"/>
            <a:headEnd/>
            <a:tailEnd/>
          </a:ln>
        </p:spPr>
      </p:pic>
      <p:sp>
        <p:nvSpPr>
          <p:cNvPr id="7" name="Text Box 5"/>
          <p:cNvSpPr txBox="1">
            <a:spLocks noChangeArrowheads="1"/>
          </p:cNvSpPr>
          <p:nvPr/>
        </p:nvSpPr>
        <p:spPr bwMode="auto">
          <a:xfrm>
            <a:off x="443069" y="3086101"/>
            <a:ext cx="3657283" cy="400110"/>
          </a:xfrm>
          <a:prstGeom prst="rect">
            <a:avLst/>
          </a:prstGeom>
          <a:noFill/>
          <a:ln w="9525">
            <a:noFill/>
            <a:miter lim="800000"/>
            <a:headEnd/>
            <a:tailEnd/>
          </a:ln>
        </p:spPr>
        <p:txBody>
          <a:bodyPr wrap="none">
            <a:spAutoFit/>
          </a:bodyPr>
          <a:lstStyle/>
          <a:p>
            <a:r>
              <a:rPr lang="en-US" sz="2000" b="1" dirty="0"/>
              <a:t>Historical</a:t>
            </a:r>
            <a:r>
              <a:rPr lang="en-US" sz="1600" b="1" dirty="0"/>
              <a:t> </a:t>
            </a:r>
            <a:r>
              <a:rPr lang="en-US" sz="2000" b="1" dirty="0"/>
              <a:t>Landscape Assessment</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97601" y="1054529"/>
            <a:ext cx="3073019" cy="2302606"/>
          </a:xfrm>
          <a:prstGeom prst="rect">
            <a:avLst/>
          </a:prstGeom>
          <a:ln w="15875">
            <a:solidFill>
              <a:schemeClr val="tx1"/>
            </a:solidFill>
          </a:ln>
        </p:spPr>
      </p:pic>
      <p:sp>
        <p:nvSpPr>
          <p:cNvPr id="11" name="Title 1"/>
          <p:cNvSpPr>
            <a:spLocks noGrp="1"/>
          </p:cNvSpPr>
          <p:nvPr>
            <p:ph type="title"/>
          </p:nvPr>
        </p:nvSpPr>
        <p:spPr>
          <a:xfrm>
            <a:off x="2369201" y="0"/>
            <a:ext cx="7453598" cy="1325563"/>
          </a:xfrm>
        </p:spPr>
        <p:txBody>
          <a:bodyPr>
            <a:normAutofit/>
          </a:bodyPr>
          <a:lstStyle/>
          <a:p>
            <a:pPr eaLnBrk="1" hangingPunct="1"/>
            <a:r>
              <a:rPr lang="en-US" b="1" dirty="0" smtClean="0"/>
              <a:t>Historical Rangeland Assessment</a:t>
            </a:r>
          </a:p>
        </p:txBody>
      </p:sp>
    </p:spTree>
    <p:extLst>
      <p:ext uri="{BB962C8B-B14F-4D97-AF65-F5344CB8AC3E}">
        <p14:creationId xmlns:p14="http://schemas.microsoft.com/office/powerpoint/2010/main" val="1602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6253" y="1292589"/>
            <a:ext cx="1901763" cy="1873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022" y="4162939"/>
            <a:ext cx="3876937" cy="2584625"/>
          </a:xfrm>
          <a:prstGeom prst="rect">
            <a:avLst/>
          </a:prstGeom>
          <a:ln w="15875">
            <a:solidFill>
              <a:schemeClr val="tx1"/>
            </a:solidFill>
          </a:ln>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01682" y="2699175"/>
            <a:ext cx="3876938" cy="2584625"/>
          </a:xfrm>
          <a:prstGeom prst="rect">
            <a:avLst/>
          </a:prstGeom>
          <a:ln w="15875">
            <a:solidFill>
              <a:schemeClr val="tx1"/>
            </a:solidFill>
          </a:ln>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58343" y="937051"/>
            <a:ext cx="3836253" cy="2584625"/>
          </a:xfrm>
          <a:prstGeom prst="rect">
            <a:avLst/>
          </a:prstGeom>
          <a:ln w="15875">
            <a:solidFill>
              <a:schemeClr val="tx1"/>
            </a:solidFill>
          </a:ln>
        </p:spPr>
      </p:pic>
      <p:sp>
        <p:nvSpPr>
          <p:cNvPr id="8" name="TextBox 7"/>
          <p:cNvSpPr txBox="1"/>
          <p:nvPr/>
        </p:nvSpPr>
        <p:spPr>
          <a:xfrm>
            <a:off x="1574376" y="3699099"/>
            <a:ext cx="1018227" cy="584775"/>
          </a:xfrm>
          <a:prstGeom prst="rect">
            <a:avLst/>
          </a:prstGeom>
          <a:noFill/>
        </p:spPr>
        <p:txBody>
          <a:bodyPr wrap="none" rtlCol="0">
            <a:spAutoFit/>
          </a:bodyPr>
          <a:lstStyle/>
          <a:p>
            <a:r>
              <a:rPr lang="en-US" sz="3200" b="1" dirty="0" smtClean="0"/>
              <a:t>1964</a:t>
            </a:r>
            <a:endParaRPr lang="en-US" sz="3200" b="1" dirty="0"/>
          </a:p>
        </p:txBody>
      </p:sp>
      <p:sp>
        <p:nvSpPr>
          <p:cNvPr id="12" name="TextBox 11"/>
          <p:cNvSpPr txBox="1"/>
          <p:nvPr/>
        </p:nvSpPr>
        <p:spPr>
          <a:xfrm>
            <a:off x="5527251" y="2131232"/>
            <a:ext cx="1018227" cy="584775"/>
          </a:xfrm>
          <a:prstGeom prst="rect">
            <a:avLst/>
          </a:prstGeom>
          <a:noFill/>
        </p:spPr>
        <p:txBody>
          <a:bodyPr wrap="none" rtlCol="0">
            <a:spAutoFit/>
          </a:bodyPr>
          <a:lstStyle/>
          <a:p>
            <a:r>
              <a:rPr lang="en-US" sz="3200" b="1" dirty="0" smtClean="0"/>
              <a:t>1965</a:t>
            </a:r>
            <a:endParaRPr lang="en-US" sz="3200" b="1" dirty="0"/>
          </a:p>
        </p:txBody>
      </p:sp>
      <p:sp>
        <p:nvSpPr>
          <p:cNvPr id="13" name="TextBox 12"/>
          <p:cNvSpPr txBox="1"/>
          <p:nvPr/>
        </p:nvSpPr>
        <p:spPr>
          <a:xfrm>
            <a:off x="9757660" y="352276"/>
            <a:ext cx="1018227" cy="584775"/>
          </a:xfrm>
          <a:prstGeom prst="rect">
            <a:avLst/>
          </a:prstGeom>
          <a:noFill/>
        </p:spPr>
        <p:txBody>
          <a:bodyPr wrap="none" rtlCol="0">
            <a:spAutoFit/>
          </a:bodyPr>
          <a:lstStyle/>
          <a:p>
            <a:r>
              <a:rPr lang="en-US" sz="3200" b="1" dirty="0" smtClean="0"/>
              <a:t>1966</a:t>
            </a:r>
            <a:endParaRPr lang="en-US" sz="3200" b="1" dirty="0"/>
          </a:p>
        </p:txBody>
      </p:sp>
      <p:sp>
        <p:nvSpPr>
          <p:cNvPr id="9" name="TextBox 8"/>
          <p:cNvSpPr txBox="1"/>
          <p:nvPr/>
        </p:nvSpPr>
        <p:spPr>
          <a:xfrm>
            <a:off x="10409519" y="6378232"/>
            <a:ext cx="1685077" cy="369332"/>
          </a:xfrm>
          <a:prstGeom prst="rect">
            <a:avLst/>
          </a:prstGeom>
          <a:noFill/>
        </p:spPr>
        <p:txBody>
          <a:bodyPr wrap="none" rtlCol="0">
            <a:spAutoFit/>
          </a:bodyPr>
          <a:lstStyle/>
          <a:p>
            <a:r>
              <a:rPr lang="en-US" dirty="0" smtClean="0"/>
              <a:t>Lee Sharp, 1990</a:t>
            </a:r>
            <a:endParaRPr lang="en-US" dirty="0"/>
          </a:p>
        </p:txBody>
      </p:sp>
      <p:sp>
        <p:nvSpPr>
          <p:cNvPr id="16" name="Title 1"/>
          <p:cNvSpPr>
            <a:spLocks noGrp="1"/>
          </p:cNvSpPr>
          <p:nvPr>
            <p:ph type="title"/>
          </p:nvPr>
        </p:nvSpPr>
        <p:spPr>
          <a:xfrm>
            <a:off x="2369201" y="0"/>
            <a:ext cx="7453598" cy="1325563"/>
          </a:xfrm>
        </p:spPr>
        <p:txBody>
          <a:bodyPr>
            <a:normAutofit/>
          </a:bodyPr>
          <a:lstStyle/>
          <a:p>
            <a:pPr eaLnBrk="1" hangingPunct="1"/>
            <a:r>
              <a:rPr lang="en-US" b="1" dirty="0" smtClean="0"/>
              <a:t>Historical Rangeland Assessment</a:t>
            </a:r>
          </a:p>
        </p:txBody>
      </p:sp>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39959" y="3991486"/>
            <a:ext cx="3073019" cy="2302606"/>
          </a:xfrm>
          <a:prstGeom prst="rect">
            <a:avLst/>
          </a:prstGeom>
          <a:ln w="15875">
            <a:solidFill>
              <a:schemeClr val="tx1"/>
            </a:solidFill>
          </a:ln>
        </p:spPr>
      </p:pic>
    </p:spTree>
    <p:extLst>
      <p:ext uri="{BB962C8B-B14F-4D97-AF65-F5344CB8AC3E}">
        <p14:creationId xmlns:p14="http://schemas.microsoft.com/office/powerpoint/2010/main" val="2795923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2686050" y="0"/>
            <a:ext cx="6819900" cy="1336956"/>
          </a:xfrm>
        </p:spPr>
        <p:txBody>
          <a:bodyPr>
            <a:normAutofit/>
          </a:bodyPr>
          <a:lstStyle/>
          <a:p>
            <a:pPr eaLnBrk="1" hangingPunct="1"/>
            <a:r>
              <a:rPr lang="en-US" b="1" dirty="0" smtClean="0">
                <a:solidFill>
                  <a:srgbClr val="000000"/>
                </a:solidFill>
              </a:rPr>
              <a:t>ORC’s Rangeland Assessment</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5882" t="19608" r="33236" b="19608"/>
          <a:stretch/>
        </p:blipFill>
        <p:spPr>
          <a:xfrm>
            <a:off x="4410075" y="2181225"/>
            <a:ext cx="2763110" cy="2068996"/>
          </a:xfrm>
          <a:prstGeom prst="rect">
            <a:avLst/>
          </a:prstGeom>
          <a:ln w="15875">
            <a:solidFill>
              <a:schemeClr val="tx1"/>
            </a:solidFill>
          </a:ln>
        </p:spPr>
      </p:pic>
      <p:pic>
        <p:nvPicPr>
          <p:cNvPr id="6" name="Picture 3"/>
          <p:cNvPicPr>
            <a:picLocks noChangeArrowheads="1"/>
          </p:cNvPicPr>
          <p:nvPr/>
        </p:nvPicPr>
        <p:blipFill>
          <a:blip r:embed="rId4"/>
          <a:srcRect/>
          <a:stretch>
            <a:fillRect/>
          </a:stretch>
        </p:blipFill>
        <p:spPr bwMode="auto">
          <a:xfrm>
            <a:off x="666749" y="3581400"/>
            <a:ext cx="3209925" cy="3162300"/>
          </a:xfrm>
          <a:prstGeom prst="rect">
            <a:avLst/>
          </a:prstGeom>
          <a:noFill/>
          <a:ln w="19050">
            <a:solidFill>
              <a:schemeClr val="tx1"/>
            </a:solidFill>
            <a:miter lim="800000"/>
            <a:headEnd/>
            <a:tailEnd/>
          </a:ln>
        </p:spPr>
      </p:pic>
      <p:sp>
        <p:nvSpPr>
          <p:cNvPr id="7" name="Text Box 5"/>
          <p:cNvSpPr txBox="1">
            <a:spLocks noChangeArrowheads="1"/>
          </p:cNvSpPr>
          <p:nvPr/>
        </p:nvSpPr>
        <p:spPr bwMode="auto">
          <a:xfrm>
            <a:off x="443069" y="3086101"/>
            <a:ext cx="3657283" cy="400110"/>
          </a:xfrm>
          <a:prstGeom prst="rect">
            <a:avLst/>
          </a:prstGeom>
          <a:noFill/>
          <a:ln w="9525">
            <a:noFill/>
            <a:miter lim="800000"/>
            <a:headEnd/>
            <a:tailEnd/>
          </a:ln>
        </p:spPr>
        <p:txBody>
          <a:bodyPr wrap="none">
            <a:spAutoFit/>
          </a:bodyPr>
          <a:lstStyle/>
          <a:p>
            <a:r>
              <a:rPr lang="en-US" sz="2000" b="1" dirty="0"/>
              <a:t>Historical</a:t>
            </a:r>
            <a:r>
              <a:rPr lang="en-US" sz="1600" b="1" dirty="0"/>
              <a:t> </a:t>
            </a:r>
            <a:r>
              <a:rPr lang="en-US" sz="2000" b="1" dirty="0"/>
              <a:t>Landscape Assessment</a:t>
            </a:r>
          </a:p>
        </p:txBody>
      </p:sp>
    </p:spTree>
    <p:extLst>
      <p:ext uri="{BB962C8B-B14F-4D97-AF65-F5344CB8AC3E}">
        <p14:creationId xmlns:p14="http://schemas.microsoft.com/office/powerpoint/2010/main" val="25552622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idx="4294967295"/>
          </p:nvPr>
        </p:nvSpPr>
        <p:spPr>
          <a:xfrm>
            <a:off x="2667000" y="0"/>
            <a:ext cx="6858000" cy="1143000"/>
          </a:xfrm>
        </p:spPr>
        <p:txBody>
          <a:bodyPr>
            <a:normAutofit/>
          </a:bodyPr>
          <a:lstStyle/>
          <a:p>
            <a:pPr eaLnBrk="1" hangingPunct="1"/>
            <a:r>
              <a:rPr lang="en-US" b="1" dirty="0" smtClean="0">
                <a:solidFill>
                  <a:srgbClr val="000000"/>
                </a:solidFill>
              </a:rPr>
              <a:t>ORC’s Rangeland Assessment</a:t>
            </a:r>
          </a:p>
        </p:txBody>
      </p:sp>
      <p:pic>
        <p:nvPicPr>
          <p:cNvPr id="25603" name="Picture 2"/>
          <p:cNvPicPr>
            <a:picLocks noChangeArrowheads="1"/>
          </p:cNvPicPr>
          <p:nvPr/>
        </p:nvPicPr>
        <p:blipFill>
          <a:blip r:embed="rId3"/>
          <a:srcRect/>
          <a:stretch>
            <a:fillRect/>
          </a:stretch>
        </p:blipFill>
        <p:spPr bwMode="auto">
          <a:xfrm>
            <a:off x="4743449" y="3609975"/>
            <a:ext cx="3209925" cy="3162300"/>
          </a:xfrm>
          <a:prstGeom prst="rect">
            <a:avLst/>
          </a:prstGeom>
          <a:noFill/>
          <a:ln w="19050">
            <a:solidFill>
              <a:schemeClr val="tx1"/>
            </a:solidFill>
            <a:miter lim="800000"/>
            <a:headEnd/>
            <a:tailEnd/>
          </a:ln>
        </p:spPr>
      </p:pic>
      <p:pic>
        <p:nvPicPr>
          <p:cNvPr id="5" name="Picture 3"/>
          <p:cNvPicPr>
            <a:picLocks noChangeArrowheads="1"/>
          </p:cNvPicPr>
          <p:nvPr/>
        </p:nvPicPr>
        <p:blipFill>
          <a:blip r:embed="rId4"/>
          <a:srcRect/>
          <a:stretch>
            <a:fillRect/>
          </a:stretch>
        </p:blipFill>
        <p:spPr bwMode="auto">
          <a:xfrm>
            <a:off x="666747" y="3609975"/>
            <a:ext cx="3209925" cy="3162300"/>
          </a:xfrm>
          <a:prstGeom prst="rect">
            <a:avLst/>
          </a:prstGeom>
          <a:noFill/>
          <a:ln w="19050">
            <a:solidFill>
              <a:schemeClr val="tx1"/>
            </a:solidFill>
            <a:miter lim="800000"/>
            <a:headEnd/>
            <a:tailEnd/>
          </a:ln>
        </p:spPr>
      </p:pic>
      <p:sp>
        <p:nvSpPr>
          <p:cNvPr id="6" name="Text Box 5"/>
          <p:cNvSpPr txBox="1">
            <a:spLocks noChangeArrowheads="1"/>
          </p:cNvSpPr>
          <p:nvPr/>
        </p:nvSpPr>
        <p:spPr bwMode="auto">
          <a:xfrm>
            <a:off x="443069" y="3086101"/>
            <a:ext cx="3657283" cy="400110"/>
          </a:xfrm>
          <a:prstGeom prst="rect">
            <a:avLst/>
          </a:prstGeom>
          <a:noFill/>
          <a:ln w="9525">
            <a:noFill/>
            <a:miter lim="800000"/>
            <a:headEnd/>
            <a:tailEnd/>
          </a:ln>
        </p:spPr>
        <p:txBody>
          <a:bodyPr wrap="none">
            <a:spAutoFit/>
          </a:bodyPr>
          <a:lstStyle/>
          <a:p>
            <a:r>
              <a:rPr lang="en-US" sz="2000" b="1" dirty="0"/>
              <a:t>Historical</a:t>
            </a:r>
            <a:r>
              <a:rPr lang="en-US" sz="1600" b="1" dirty="0"/>
              <a:t> </a:t>
            </a:r>
            <a:r>
              <a:rPr lang="en-US" sz="2000" b="1" dirty="0"/>
              <a:t>Landscape Assessment</a:t>
            </a:r>
          </a:p>
        </p:txBody>
      </p:sp>
    </p:spTree>
    <p:extLst>
      <p:ext uri="{BB962C8B-B14F-4D97-AF65-F5344CB8AC3E}">
        <p14:creationId xmlns:p14="http://schemas.microsoft.com/office/powerpoint/2010/main" val="298881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idx="4294967295"/>
          </p:nvPr>
        </p:nvSpPr>
        <p:spPr>
          <a:xfrm>
            <a:off x="2681288" y="0"/>
            <a:ext cx="6829425" cy="1143000"/>
          </a:xfrm>
        </p:spPr>
        <p:txBody>
          <a:bodyPr>
            <a:normAutofit/>
          </a:bodyPr>
          <a:lstStyle/>
          <a:p>
            <a:pPr eaLnBrk="1" hangingPunct="1"/>
            <a:r>
              <a:rPr lang="en-US" b="1" dirty="0" smtClean="0">
                <a:solidFill>
                  <a:srgbClr val="000000"/>
                </a:solidFill>
              </a:rPr>
              <a:t>ORC’s Rangeland Assessment</a:t>
            </a:r>
          </a:p>
        </p:txBody>
      </p:sp>
      <p:pic>
        <p:nvPicPr>
          <p:cNvPr id="27652" name="Picture 8" descr="MCj04348570000[1]"/>
          <p:cNvPicPr>
            <a:picLocks noChangeAspect="1" noChangeArrowheads="1"/>
          </p:cNvPicPr>
          <p:nvPr/>
        </p:nvPicPr>
        <p:blipFill>
          <a:blip r:embed="rId3"/>
          <a:srcRect/>
          <a:stretch>
            <a:fillRect/>
          </a:stretch>
        </p:blipFill>
        <p:spPr bwMode="auto">
          <a:xfrm>
            <a:off x="7391400" y="1343025"/>
            <a:ext cx="1844677" cy="1849091"/>
          </a:xfrm>
          <a:prstGeom prst="rect">
            <a:avLst/>
          </a:prstGeom>
          <a:noFill/>
          <a:ln w="12700">
            <a:solidFill>
              <a:schemeClr val="tx1"/>
            </a:solidFill>
            <a:miter lim="800000"/>
            <a:headEnd/>
            <a:tailEnd/>
          </a:ln>
        </p:spPr>
      </p:pic>
      <p:sp>
        <p:nvSpPr>
          <p:cNvPr id="27653" name="Line 7"/>
          <p:cNvSpPr>
            <a:spLocks noChangeShapeType="1"/>
          </p:cNvSpPr>
          <p:nvPr/>
        </p:nvSpPr>
        <p:spPr bwMode="auto">
          <a:xfrm flipV="1">
            <a:off x="7086600" y="3810000"/>
            <a:ext cx="304800" cy="304800"/>
          </a:xfrm>
          <a:prstGeom prst="line">
            <a:avLst/>
          </a:prstGeom>
          <a:noFill/>
          <a:ln w="38100">
            <a:solidFill>
              <a:schemeClr val="tx1"/>
            </a:solidFill>
            <a:round/>
            <a:headEnd/>
            <a:tailEnd type="triangle" w="med" len="med"/>
          </a:ln>
        </p:spPr>
        <p:txBody>
          <a:bodyPr/>
          <a:lstStyle/>
          <a:p>
            <a:endParaRPr lang="en-US"/>
          </a:p>
        </p:txBody>
      </p:sp>
      <p:pic>
        <p:nvPicPr>
          <p:cNvPr id="7" name="Picture 2"/>
          <p:cNvPicPr>
            <a:picLocks noChangeArrowheads="1"/>
          </p:cNvPicPr>
          <p:nvPr/>
        </p:nvPicPr>
        <p:blipFill>
          <a:blip r:embed="rId4"/>
          <a:srcRect/>
          <a:stretch>
            <a:fillRect/>
          </a:stretch>
        </p:blipFill>
        <p:spPr bwMode="auto">
          <a:xfrm>
            <a:off x="4743449" y="3609975"/>
            <a:ext cx="3209925" cy="3162300"/>
          </a:xfrm>
          <a:prstGeom prst="rect">
            <a:avLst/>
          </a:prstGeom>
          <a:noFill/>
          <a:ln w="19050">
            <a:solidFill>
              <a:schemeClr val="tx1"/>
            </a:solidFill>
            <a:miter lim="800000"/>
            <a:headEnd/>
            <a:tailEnd/>
          </a:ln>
        </p:spPr>
      </p:pic>
      <p:pic>
        <p:nvPicPr>
          <p:cNvPr id="8" name="Picture 3"/>
          <p:cNvPicPr>
            <a:picLocks noChangeArrowheads="1"/>
          </p:cNvPicPr>
          <p:nvPr/>
        </p:nvPicPr>
        <p:blipFill>
          <a:blip r:embed="rId5"/>
          <a:srcRect/>
          <a:stretch>
            <a:fillRect/>
          </a:stretch>
        </p:blipFill>
        <p:spPr bwMode="auto">
          <a:xfrm>
            <a:off x="666747" y="3609975"/>
            <a:ext cx="3209925" cy="3162300"/>
          </a:xfrm>
          <a:prstGeom prst="rect">
            <a:avLst/>
          </a:prstGeom>
          <a:noFill/>
          <a:ln w="19050">
            <a:solidFill>
              <a:schemeClr val="tx1"/>
            </a:solidFill>
            <a:miter lim="800000"/>
            <a:headEnd/>
            <a:tailEnd/>
          </a:ln>
        </p:spPr>
      </p:pic>
      <p:sp>
        <p:nvSpPr>
          <p:cNvPr id="9" name="Text Box 5"/>
          <p:cNvSpPr txBox="1">
            <a:spLocks noChangeArrowheads="1"/>
          </p:cNvSpPr>
          <p:nvPr/>
        </p:nvSpPr>
        <p:spPr bwMode="auto">
          <a:xfrm>
            <a:off x="443069" y="3086101"/>
            <a:ext cx="3657283" cy="400110"/>
          </a:xfrm>
          <a:prstGeom prst="rect">
            <a:avLst/>
          </a:prstGeom>
          <a:noFill/>
          <a:ln w="9525">
            <a:noFill/>
            <a:miter lim="800000"/>
            <a:headEnd/>
            <a:tailEnd/>
          </a:ln>
        </p:spPr>
        <p:txBody>
          <a:bodyPr wrap="none">
            <a:spAutoFit/>
          </a:bodyPr>
          <a:lstStyle/>
          <a:p>
            <a:r>
              <a:rPr lang="en-US" sz="2000" b="1" dirty="0"/>
              <a:t>Historical</a:t>
            </a:r>
            <a:r>
              <a:rPr lang="en-US" sz="1600" b="1" dirty="0"/>
              <a:t> </a:t>
            </a:r>
            <a:r>
              <a:rPr lang="en-US" sz="2000" b="1" dirty="0"/>
              <a:t>Landscape Assessment</a:t>
            </a:r>
          </a:p>
        </p:txBody>
      </p:sp>
    </p:spTree>
    <p:extLst>
      <p:ext uri="{BB962C8B-B14F-4D97-AF65-F5344CB8AC3E}">
        <p14:creationId xmlns:p14="http://schemas.microsoft.com/office/powerpoint/2010/main" val="239538996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2.xml><?xml version="1.0" encoding="utf-8"?>
<EsriMapsInfo xmlns="ESRI.ArcGIS.Mapping.OfficeIntegration.PowerPointInfo">
  <Version>Version1</Version>
  <RequiresSignIn>False</RequiresSignIn>
</EsriMapsInfo>
</file>

<file path=customXml/item23.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5.xml><?xml version="1.0" encoding="utf-8"?>
<EsriMapsInfo xmlns="ESRI.ArcGIS.Mapping.OfficeIntegration.PowerPointInfo">
  <Version>Version1</Version>
  <RequiresSignIn>False</RequiresSignIn>
</EsriMapsInfo>
</file>

<file path=customXml/item26.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False</RequiresSignIn>
</EsriMapsInfo>
</file>

<file path=customXml/item28.xml><?xml version="1.0" encoding="utf-8"?>
<EsriMapsInfo xmlns="ESRI.ArcGIS.Mapping.OfficeIntegration.PowerPointInfo">
  <Version>Version1</Version>
  <RequiresSignIn>False</RequiresSignIn>
</EsriMapsInfo>
</file>

<file path=customXml/item29.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30.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3DB4D163-4F82-45B6-A074-05A0AA1CBF55}">
  <ds:schemaRefs>
    <ds:schemaRef ds:uri="ESRI.ArcGIS.Mapping.OfficeIntegration.PowerPointInfo"/>
  </ds:schemaRefs>
</ds:datastoreItem>
</file>

<file path=customXml/itemProps10.xml><?xml version="1.0" encoding="utf-8"?>
<ds:datastoreItem xmlns:ds="http://schemas.openxmlformats.org/officeDocument/2006/customXml" ds:itemID="{D5FB24CC-BCC7-4F0E-A954-530202898CC0}">
  <ds:schemaRefs>
    <ds:schemaRef ds:uri="ESRI.ArcGIS.Mapping.OfficeIntegration.PowerPointInfo"/>
  </ds:schemaRefs>
</ds:datastoreItem>
</file>

<file path=customXml/itemProps11.xml><?xml version="1.0" encoding="utf-8"?>
<ds:datastoreItem xmlns:ds="http://schemas.openxmlformats.org/officeDocument/2006/customXml" ds:itemID="{221579C3-6D62-4768-B7D5-612D8D37209C}">
  <ds:schemaRefs>
    <ds:schemaRef ds:uri="ESRI.ArcGIS.Mapping.OfficeIntegration.PowerPointInfo"/>
  </ds:schemaRefs>
</ds:datastoreItem>
</file>

<file path=customXml/itemProps12.xml><?xml version="1.0" encoding="utf-8"?>
<ds:datastoreItem xmlns:ds="http://schemas.openxmlformats.org/officeDocument/2006/customXml" ds:itemID="{6F384499-B48D-47B0-8738-CF9CBF0EBF21}">
  <ds:schemaRefs>
    <ds:schemaRef ds:uri="ESRI.ArcGIS.Mapping.OfficeIntegration.PowerPointInfo"/>
  </ds:schemaRefs>
</ds:datastoreItem>
</file>

<file path=customXml/itemProps13.xml><?xml version="1.0" encoding="utf-8"?>
<ds:datastoreItem xmlns:ds="http://schemas.openxmlformats.org/officeDocument/2006/customXml" ds:itemID="{265E6905-F4AC-4A98-8D88-27C89EF675F4}">
  <ds:schemaRefs>
    <ds:schemaRef ds:uri="ESRI.ArcGIS.Mapping.OfficeIntegration.PowerPointInfo"/>
  </ds:schemaRefs>
</ds:datastoreItem>
</file>

<file path=customXml/itemProps14.xml><?xml version="1.0" encoding="utf-8"?>
<ds:datastoreItem xmlns:ds="http://schemas.openxmlformats.org/officeDocument/2006/customXml" ds:itemID="{C95210F3-70DD-4CB4-81C1-A057F2470B49}">
  <ds:schemaRefs>
    <ds:schemaRef ds:uri="ESRI.ArcGIS.Mapping.OfficeIntegration.PowerPointInfo"/>
  </ds:schemaRefs>
</ds:datastoreItem>
</file>

<file path=customXml/itemProps15.xml><?xml version="1.0" encoding="utf-8"?>
<ds:datastoreItem xmlns:ds="http://schemas.openxmlformats.org/officeDocument/2006/customXml" ds:itemID="{380A8063-B764-4B7F-834E-174C7A9E2758}">
  <ds:schemaRefs>
    <ds:schemaRef ds:uri="ESRI.ArcGIS.Mapping.OfficeIntegration.PowerPointInfo"/>
  </ds:schemaRefs>
</ds:datastoreItem>
</file>

<file path=customXml/itemProps16.xml><?xml version="1.0" encoding="utf-8"?>
<ds:datastoreItem xmlns:ds="http://schemas.openxmlformats.org/officeDocument/2006/customXml" ds:itemID="{F5FFB149-5D3D-4218-AB19-D53753D3E4C9}">
  <ds:schemaRefs>
    <ds:schemaRef ds:uri="ESRI.ArcGIS.Mapping.OfficeIntegration.PowerPointInfo"/>
  </ds:schemaRefs>
</ds:datastoreItem>
</file>

<file path=customXml/itemProps17.xml><?xml version="1.0" encoding="utf-8"?>
<ds:datastoreItem xmlns:ds="http://schemas.openxmlformats.org/officeDocument/2006/customXml" ds:itemID="{7B4FEC27-824F-4276-95E6-13C5C24E61BA}">
  <ds:schemaRefs>
    <ds:schemaRef ds:uri="ESRI.ArcGIS.Mapping.OfficeIntegration.PowerPointInfo"/>
  </ds:schemaRefs>
</ds:datastoreItem>
</file>

<file path=customXml/itemProps18.xml><?xml version="1.0" encoding="utf-8"?>
<ds:datastoreItem xmlns:ds="http://schemas.openxmlformats.org/officeDocument/2006/customXml" ds:itemID="{F7EDDC33-9D37-4508-88AD-965234DDDDA7}">
  <ds:schemaRefs>
    <ds:schemaRef ds:uri="ESRI.ArcGIS.Mapping.OfficeIntegration.PowerPointInfo"/>
  </ds:schemaRefs>
</ds:datastoreItem>
</file>

<file path=customXml/itemProps19.xml><?xml version="1.0" encoding="utf-8"?>
<ds:datastoreItem xmlns:ds="http://schemas.openxmlformats.org/officeDocument/2006/customXml" ds:itemID="{3FA2099F-0FDD-4B01-A5FB-A8FCE98DA8DD}">
  <ds:schemaRefs>
    <ds:schemaRef ds:uri="ESRI.ArcGIS.Mapping.OfficeIntegration.PowerPointInfo"/>
  </ds:schemaRefs>
</ds:datastoreItem>
</file>

<file path=customXml/itemProps2.xml><?xml version="1.0" encoding="utf-8"?>
<ds:datastoreItem xmlns:ds="http://schemas.openxmlformats.org/officeDocument/2006/customXml" ds:itemID="{5ABED14B-38F8-454B-B382-281BCF229CF3}">
  <ds:schemaRefs>
    <ds:schemaRef ds:uri="ESRI.ArcGIS.Mapping.OfficeIntegration.PowerPointInfo"/>
  </ds:schemaRefs>
</ds:datastoreItem>
</file>

<file path=customXml/itemProps20.xml><?xml version="1.0" encoding="utf-8"?>
<ds:datastoreItem xmlns:ds="http://schemas.openxmlformats.org/officeDocument/2006/customXml" ds:itemID="{441C1F27-7A46-4578-82A4-459BDF6BFFCE}">
  <ds:schemaRefs>
    <ds:schemaRef ds:uri="ESRI.ArcGIS.Mapping.OfficeIntegration.PowerPointInfo"/>
  </ds:schemaRefs>
</ds:datastoreItem>
</file>

<file path=customXml/itemProps21.xml><?xml version="1.0" encoding="utf-8"?>
<ds:datastoreItem xmlns:ds="http://schemas.openxmlformats.org/officeDocument/2006/customXml" ds:itemID="{050AD1CA-1C62-453A-83B4-B8B9A068AA4E}">
  <ds:schemaRefs>
    <ds:schemaRef ds:uri="ESRI.ArcGIS.Mapping.OfficeIntegration.PowerPointInfo"/>
  </ds:schemaRefs>
</ds:datastoreItem>
</file>

<file path=customXml/itemProps22.xml><?xml version="1.0" encoding="utf-8"?>
<ds:datastoreItem xmlns:ds="http://schemas.openxmlformats.org/officeDocument/2006/customXml" ds:itemID="{5081A0EB-1BE9-4756-8C2C-4F631B68BBCD}">
  <ds:schemaRefs>
    <ds:schemaRef ds:uri="ESRI.ArcGIS.Mapping.OfficeIntegration.PowerPointInfo"/>
  </ds:schemaRefs>
</ds:datastoreItem>
</file>

<file path=customXml/itemProps23.xml><?xml version="1.0" encoding="utf-8"?>
<ds:datastoreItem xmlns:ds="http://schemas.openxmlformats.org/officeDocument/2006/customXml" ds:itemID="{B2F0BB3A-9516-416B-88D9-B26BBFBBB3A9}">
  <ds:schemaRefs>
    <ds:schemaRef ds:uri="ESRI.ArcGIS.Mapping.OfficeIntegration.PowerPointInfo"/>
  </ds:schemaRefs>
</ds:datastoreItem>
</file>

<file path=customXml/itemProps24.xml><?xml version="1.0" encoding="utf-8"?>
<ds:datastoreItem xmlns:ds="http://schemas.openxmlformats.org/officeDocument/2006/customXml" ds:itemID="{827553E6-C204-4077-A044-150A657A74E8}">
  <ds:schemaRefs>
    <ds:schemaRef ds:uri="ESRI.ArcGIS.Mapping.OfficeIntegration.PowerPointInfo"/>
  </ds:schemaRefs>
</ds:datastoreItem>
</file>

<file path=customXml/itemProps25.xml><?xml version="1.0" encoding="utf-8"?>
<ds:datastoreItem xmlns:ds="http://schemas.openxmlformats.org/officeDocument/2006/customXml" ds:itemID="{DDA941F0-3E88-49AE-8BA0-DA59C0215FD8}">
  <ds:schemaRefs>
    <ds:schemaRef ds:uri="ESRI.ArcGIS.Mapping.OfficeIntegration.PowerPointInfo"/>
  </ds:schemaRefs>
</ds:datastoreItem>
</file>

<file path=customXml/itemProps26.xml><?xml version="1.0" encoding="utf-8"?>
<ds:datastoreItem xmlns:ds="http://schemas.openxmlformats.org/officeDocument/2006/customXml" ds:itemID="{C3D0D657-48C8-43A6-A9A8-A1F1C0DEB42F}">
  <ds:schemaRefs>
    <ds:schemaRef ds:uri="ESRI.ArcGIS.Mapping.OfficeIntegration.PowerPointInfo"/>
  </ds:schemaRefs>
</ds:datastoreItem>
</file>

<file path=customXml/itemProps27.xml><?xml version="1.0" encoding="utf-8"?>
<ds:datastoreItem xmlns:ds="http://schemas.openxmlformats.org/officeDocument/2006/customXml" ds:itemID="{18F0C2BE-9BBB-48A0-AC98-DBA70BF9B965}">
  <ds:schemaRefs>
    <ds:schemaRef ds:uri="ESRI.ArcGIS.Mapping.OfficeIntegration.PowerPointInfo"/>
  </ds:schemaRefs>
</ds:datastoreItem>
</file>

<file path=customXml/itemProps28.xml><?xml version="1.0" encoding="utf-8"?>
<ds:datastoreItem xmlns:ds="http://schemas.openxmlformats.org/officeDocument/2006/customXml" ds:itemID="{94F1B110-61B8-45F3-9709-79A62C0F8086}">
  <ds:schemaRefs>
    <ds:schemaRef ds:uri="ESRI.ArcGIS.Mapping.OfficeIntegration.PowerPointInfo"/>
  </ds:schemaRefs>
</ds:datastoreItem>
</file>

<file path=customXml/itemProps29.xml><?xml version="1.0" encoding="utf-8"?>
<ds:datastoreItem xmlns:ds="http://schemas.openxmlformats.org/officeDocument/2006/customXml" ds:itemID="{5243BD2D-8862-4AA3-BDBD-028EA56A4049}">
  <ds:schemaRefs>
    <ds:schemaRef ds:uri="ESRI.ArcGIS.Mapping.OfficeIntegration.PowerPointInfo"/>
  </ds:schemaRefs>
</ds:datastoreItem>
</file>

<file path=customXml/itemProps3.xml><?xml version="1.0" encoding="utf-8"?>
<ds:datastoreItem xmlns:ds="http://schemas.openxmlformats.org/officeDocument/2006/customXml" ds:itemID="{043EFE58-CF87-4A52-8BA4-E2BE2563E928}">
  <ds:schemaRefs>
    <ds:schemaRef ds:uri="ESRI.ArcGIS.Mapping.OfficeIntegration.PowerPointInfo"/>
  </ds:schemaRefs>
</ds:datastoreItem>
</file>

<file path=customXml/itemProps30.xml><?xml version="1.0" encoding="utf-8"?>
<ds:datastoreItem xmlns:ds="http://schemas.openxmlformats.org/officeDocument/2006/customXml" ds:itemID="{529831DE-0AAB-449A-BDCB-E03E7CC06B1D}">
  <ds:schemaRefs>
    <ds:schemaRef ds:uri="ESRI.ArcGIS.Mapping.OfficeIntegration.PowerPointInfo"/>
  </ds:schemaRefs>
</ds:datastoreItem>
</file>

<file path=customXml/itemProps4.xml><?xml version="1.0" encoding="utf-8"?>
<ds:datastoreItem xmlns:ds="http://schemas.openxmlformats.org/officeDocument/2006/customXml" ds:itemID="{11148BCD-BA8E-4BC1-B55F-1196DD742CBF}">
  <ds:schemaRefs>
    <ds:schemaRef ds:uri="ESRI.ArcGIS.Mapping.OfficeIntegration.PowerPointInfo"/>
  </ds:schemaRefs>
</ds:datastoreItem>
</file>

<file path=customXml/itemProps5.xml><?xml version="1.0" encoding="utf-8"?>
<ds:datastoreItem xmlns:ds="http://schemas.openxmlformats.org/officeDocument/2006/customXml" ds:itemID="{EE84A5D3-722C-4CAF-8EB1-E51CA78AA519}">
  <ds:schemaRefs>
    <ds:schemaRef ds:uri="ESRI.ArcGIS.Mapping.OfficeIntegration.PowerPointInfo"/>
  </ds:schemaRefs>
</ds:datastoreItem>
</file>

<file path=customXml/itemProps6.xml><?xml version="1.0" encoding="utf-8"?>
<ds:datastoreItem xmlns:ds="http://schemas.openxmlformats.org/officeDocument/2006/customXml" ds:itemID="{DD60FCFA-1458-49EA-8421-87D02E79E4F1}">
  <ds:schemaRefs>
    <ds:schemaRef ds:uri="ESRI.ArcGIS.Mapping.OfficeIntegration.PowerPointInfo"/>
  </ds:schemaRefs>
</ds:datastoreItem>
</file>

<file path=customXml/itemProps7.xml><?xml version="1.0" encoding="utf-8"?>
<ds:datastoreItem xmlns:ds="http://schemas.openxmlformats.org/officeDocument/2006/customXml" ds:itemID="{83C7EFD6-F5B4-466E-8250-3B8E18F49D15}">
  <ds:schemaRefs>
    <ds:schemaRef ds:uri="ESRI.ArcGIS.Mapping.OfficeIntegration.PowerPointInfo"/>
  </ds:schemaRefs>
</ds:datastoreItem>
</file>

<file path=customXml/itemProps8.xml><?xml version="1.0" encoding="utf-8"?>
<ds:datastoreItem xmlns:ds="http://schemas.openxmlformats.org/officeDocument/2006/customXml" ds:itemID="{AB3B26AC-AF78-48BF-9651-7302D651ED7B}">
  <ds:schemaRefs>
    <ds:schemaRef ds:uri="ESRI.ArcGIS.Mapping.OfficeIntegration.PowerPointInfo"/>
  </ds:schemaRefs>
</ds:datastoreItem>
</file>

<file path=customXml/itemProps9.xml><?xml version="1.0" encoding="utf-8"?>
<ds:datastoreItem xmlns:ds="http://schemas.openxmlformats.org/officeDocument/2006/customXml" ds:itemID="{5FB1982E-0727-4ADE-8B37-39263C5FF3C7}">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otalTime>5661</TotalTime>
  <Words>908</Words>
  <Application>Microsoft Office PowerPoint</Application>
  <PresentationFormat>Widescreen</PresentationFormat>
  <Paragraphs>181</Paragraphs>
  <Slides>34</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Calibri Light</vt:lpstr>
      <vt:lpstr>Times New Roman</vt:lpstr>
      <vt:lpstr>Office Theme</vt:lpstr>
      <vt:lpstr>A Rangeland Assessment Method:  Comparing Two Grazing Systems</vt:lpstr>
      <vt:lpstr>PowerPoint Presentation</vt:lpstr>
      <vt:lpstr>Grazing is Ubiquitous</vt:lpstr>
      <vt:lpstr>Historical Rangeland Assessment</vt:lpstr>
      <vt:lpstr>Historical Rangeland Assessment</vt:lpstr>
      <vt:lpstr>Historical Rangeland Assessment</vt:lpstr>
      <vt:lpstr>ORC’s Rangeland Assessment</vt:lpstr>
      <vt:lpstr>ORC’s Rangeland Assessment</vt:lpstr>
      <vt:lpstr>ORC’s Rangeland Assessment</vt:lpstr>
      <vt:lpstr>ORC’s Rangeland Assessment</vt:lpstr>
      <vt:lpstr>ORC’s Rangeland Assessment</vt:lpstr>
      <vt:lpstr>ORC’s Rangeland Assessment</vt:lpstr>
      <vt:lpstr>Focus on Functional Cover Types</vt:lpstr>
      <vt:lpstr>Upland Assessment</vt:lpstr>
      <vt:lpstr>Upland Assessment</vt:lpstr>
      <vt:lpstr>PowerPoint Presentation</vt:lpstr>
      <vt:lpstr>PowerPoint Presentation</vt:lpstr>
      <vt:lpstr>PowerPoint Presentation</vt:lpstr>
      <vt:lpstr>PowerPoint Presentation</vt:lpstr>
      <vt:lpstr>Riparian Assessment Focus on Important Functional Ground Cover</vt:lpstr>
      <vt:lpstr>Assess Within the  Potential Riparian Area (PRA)</vt:lpstr>
      <vt:lpstr>PowerPoint Presentation</vt:lpstr>
      <vt:lpstr>PowerPoint Presentation</vt:lpstr>
      <vt:lpstr>PowerPoint Presentation</vt:lpstr>
      <vt:lpstr>Three Creeks vs. DLL Comparison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&amp; Comments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Sagebrush/Sage Grouse Slides</dc:title>
  <dc:creator>Eric Sant</dc:creator>
  <cp:lastModifiedBy>Debra Pike</cp:lastModifiedBy>
  <cp:revision>99</cp:revision>
  <cp:lastPrinted>2013-10-10T18:34:05Z</cp:lastPrinted>
  <dcterms:created xsi:type="dcterms:W3CDTF">2013-09-04T16:46:40Z</dcterms:created>
  <dcterms:modified xsi:type="dcterms:W3CDTF">2014-06-17T21:23:35Z</dcterms:modified>
</cp:coreProperties>
</file>