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9" r:id="rId2"/>
    <p:sldId id="429" r:id="rId3"/>
    <p:sldId id="400" r:id="rId4"/>
    <p:sldId id="430" r:id="rId5"/>
    <p:sldId id="405" r:id="rId6"/>
    <p:sldId id="447" r:id="rId7"/>
    <p:sldId id="411" r:id="rId8"/>
    <p:sldId id="404" r:id="rId9"/>
    <p:sldId id="433" r:id="rId10"/>
    <p:sldId id="434" r:id="rId11"/>
    <p:sldId id="435" r:id="rId12"/>
    <p:sldId id="436" r:id="rId13"/>
    <p:sldId id="437" r:id="rId14"/>
    <p:sldId id="438" r:id="rId15"/>
    <p:sldId id="439" r:id="rId16"/>
    <p:sldId id="432" r:id="rId17"/>
    <p:sldId id="410" r:id="rId18"/>
    <p:sldId id="440" r:id="rId19"/>
    <p:sldId id="441" r:id="rId20"/>
    <p:sldId id="443" r:id="rId21"/>
    <p:sldId id="417" r:id="rId22"/>
    <p:sldId id="442" r:id="rId23"/>
    <p:sldId id="445" r:id="rId24"/>
    <p:sldId id="406" r:id="rId25"/>
    <p:sldId id="446" r:id="rId26"/>
    <p:sldId id="444" r:id="rId27"/>
    <p:sldId id="397" r:id="rId28"/>
    <p:sldId id="261" r:id="rId29"/>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9C9"/>
    <a:srgbClr val="B9F7FD"/>
    <a:srgbClr val="13E3F9"/>
    <a:srgbClr val="CC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3478" autoAdjust="0"/>
  </p:normalViewPr>
  <p:slideViewPr>
    <p:cSldViewPr>
      <p:cViewPr>
        <p:scale>
          <a:sx n="70" d="100"/>
          <a:sy n="70" d="100"/>
        </p:scale>
        <p:origin x="-1108" y="156"/>
      </p:cViewPr>
      <p:guideLst>
        <p:guide orient="horz" pos="2160"/>
        <p:guide pos="2880"/>
      </p:guideLst>
    </p:cSldViewPr>
  </p:slideViewPr>
  <p:notesTextViewPr>
    <p:cViewPr>
      <p:scale>
        <a:sx n="1" d="1"/>
        <a:sy n="1" d="1"/>
      </p:scale>
      <p:origin x="0" y="0"/>
    </p:cViewPr>
  </p:notesTextViewPr>
  <p:sorterViewPr>
    <p:cViewPr>
      <p:scale>
        <a:sx n="100" d="100"/>
        <a:sy n="100" d="100"/>
      </p:scale>
      <p:origin x="0" y="37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Machine Complement vs.</a:t>
            </a:r>
            <a:r>
              <a:rPr lang="en-US" baseline="0" dirty="0"/>
              <a:t> Total Acres</a:t>
            </a:r>
            <a:endParaRPr lang="en-US" dirty="0"/>
          </a:p>
        </c:rich>
      </c:tx>
      <c:layout/>
      <c:overlay val="0"/>
    </c:title>
    <c:autoTitleDeleted val="0"/>
    <c:plotArea>
      <c:layout>
        <c:manualLayout>
          <c:layoutTarget val="inner"/>
          <c:xMode val="edge"/>
          <c:yMode val="edge"/>
          <c:x val="0.13790524448332847"/>
          <c:y val="0.20041546959177528"/>
          <c:w val="0.68675087489063869"/>
          <c:h val="0.68921660834062404"/>
        </c:manualLayout>
      </c:layout>
      <c:scatterChart>
        <c:scatterStyle val="lineMarker"/>
        <c:varyColors val="0"/>
        <c:ser>
          <c:idx val="0"/>
          <c:order val="0"/>
          <c:tx>
            <c:strRef>
              <c:f>Analysis!$D$159</c:f>
              <c:strCache>
                <c:ptCount val="1"/>
                <c:pt idx="0">
                  <c:v>Max of Approx value of machine complement, whole farm</c:v>
                </c:pt>
              </c:strCache>
            </c:strRef>
          </c:tx>
          <c:spPr>
            <a:ln w="28575">
              <a:noFill/>
            </a:ln>
          </c:spPr>
          <c:trendline>
            <c:trendlineType val="linear"/>
            <c:dispRSqr val="0"/>
            <c:dispEq val="1"/>
            <c:trendlineLbl>
              <c:layout>
                <c:manualLayout>
                  <c:x val="0.39374475065616799"/>
                  <c:y val="0.38623979294254884"/>
                </c:manualLayout>
              </c:layout>
              <c:numFmt formatCode="General" sourceLinked="0"/>
              <c:txPr>
                <a:bodyPr/>
                <a:lstStyle/>
                <a:p>
                  <a:pPr>
                    <a:defRPr sz="1800"/>
                  </a:pPr>
                  <a:endParaRPr lang="en-US"/>
                </a:p>
              </c:txPr>
            </c:trendlineLbl>
          </c:trendline>
          <c:xVal>
            <c:numRef>
              <c:f>Analysis!$C$160:$C$193</c:f>
              <c:numCache>
                <c:formatCode>0</c:formatCode>
                <c:ptCount val="34"/>
                <c:pt idx="0">
                  <c:v>1460</c:v>
                </c:pt>
                <c:pt idx="1">
                  <c:v>2100</c:v>
                </c:pt>
                <c:pt idx="2">
                  <c:v>2800</c:v>
                </c:pt>
                <c:pt idx="3">
                  <c:v>3600</c:v>
                </c:pt>
                <c:pt idx="4">
                  <c:v>1800</c:v>
                </c:pt>
                <c:pt idx="5">
                  <c:v>1573</c:v>
                </c:pt>
                <c:pt idx="6">
                  <c:v>4416</c:v>
                </c:pt>
                <c:pt idx="8">
                  <c:v>1552</c:v>
                </c:pt>
                <c:pt idx="9">
                  <c:v>1921</c:v>
                </c:pt>
                <c:pt idx="10">
                  <c:v>4070</c:v>
                </c:pt>
                <c:pt idx="11">
                  <c:v>4070</c:v>
                </c:pt>
                <c:pt idx="12">
                  <c:v>2190</c:v>
                </c:pt>
                <c:pt idx="13">
                  <c:v>3520</c:v>
                </c:pt>
                <c:pt idx="14">
                  <c:v>1875</c:v>
                </c:pt>
                <c:pt idx="15">
                  <c:v>4544</c:v>
                </c:pt>
                <c:pt idx="16">
                  <c:v>6200</c:v>
                </c:pt>
                <c:pt idx="17">
                  <c:v>2100</c:v>
                </c:pt>
                <c:pt idx="18">
                  <c:v>1625</c:v>
                </c:pt>
                <c:pt idx="19">
                  <c:v>2187</c:v>
                </c:pt>
                <c:pt idx="20">
                  <c:v>1980</c:v>
                </c:pt>
                <c:pt idx="21">
                  <c:v>1916.3</c:v>
                </c:pt>
                <c:pt idx="22">
                  <c:v>4996</c:v>
                </c:pt>
                <c:pt idx="23">
                  <c:v>2775</c:v>
                </c:pt>
                <c:pt idx="24">
                  <c:v>3049</c:v>
                </c:pt>
                <c:pt idx="25">
                  <c:v>5680</c:v>
                </c:pt>
                <c:pt idx="26">
                  <c:v>6400</c:v>
                </c:pt>
                <c:pt idx="27">
                  <c:v>8202</c:v>
                </c:pt>
                <c:pt idx="28">
                  <c:v>3912</c:v>
                </c:pt>
                <c:pt idx="29">
                  <c:v>2100</c:v>
                </c:pt>
                <c:pt idx="30">
                  <c:v>650</c:v>
                </c:pt>
                <c:pt idx="31">
                  <c:v>2300</c:v>
                </c:pt>
                <c:pt idx="32">
                  <c:v>1460</c:v>
                </c:pt>
                <c:pt idx="33">
                  <c:v>1461</c:v>
                </c:pt>
              </c:numCache>
            </c:numRef>
          </c:xVal>
          <c:yVal>
            <c:numRef>
              <c:f>Analysis!$D$160:$D$193</c:f>
              <c:numCache>
                <c:formatCode>0</c:formatCode>
                <c:ptCount val="34"/>
                <c:pt idx="0">
                  <c:v>601940</c:v>
                </c:pt>
                <c:pt idx="1">
                  <c:v>950000</c:v>
                </c:pt>
                <c:pt idx="2">
                  <c:v>854520</c:v>
                </c:pt>
                <c:pt idx="3">
                  <c:v>1220000</c:v>
                </c:pt>
                <c:pt idx="4">
                  <c:v>750000</c:v>
                </c:pt>
                <c:pt idx="5">
                  <c:v>1145767</c:v>
                </c:pt>
                <c:pt idx="6">
                  <c:v>1500000</c:v>
                </c:pt>
                <c:pt idx="7">
                  <c:v>0</c:v>
                </c:pt>
                <c:pt idx="8">
                  <c:v>245000</c:v>
                </c:pt>
                <c:pt idx="9">
                  <c:v>1800000</c:v>
                </c:pt>
                <c:pt idx="10">
                  <c:v>950000</c:v>
                </c:pt>
                <c:pt idx="11">
                  <c:v>950000</c:v>
                </c:pt>
                <c:pt idx="12">
                  <c:v>846000</c:v>
                </c:pt>
                <c:pt idx="13">
                  <c:v>1270000</c:v>
                </c:pt>
                <c:pt idx="14">
                  <c:v>702000</c:v>
                </c:pt>
                <c:pt idx="15">
                  <c:v>1798000</c:v>
                </c:pt>
                <c:pt idx="16">
                  <c:v>1650000</c:v>
                </c:pt>
                <c:pt idx="17">
                  <c:v>1115000</c:v>
                </c:pt>
                <c:pt idx="18">
                  <c:v>1074943</c:v>
                </c:pt>
                <c:pt idx="19">
                  <c:v>860000</c:v>
                </c:pt>
                <c:pt idx="20">
                  <c:v>550000</c:v>
                </c:pt>
                <c:pt idx="21">
                  <c:v>375000</c:v>
                </c:pt>
                <c:pt idx="22">
                  <c:v>995000</c:v>
                </c:pt>
                <c:pt idx="23">
                  <c:v>1330000</c:v>
                </c:pt>
                <c:pt idx="24">
                  <c:v>661182</c:v>
                </c:pt>
                <c:pt idx="25">
                  <c:v>2300000</c:v>
                </c:pt>
                <c:pt idx="26">
                  <c:v>2162800</c:v>
                </c:pt>
                <c:pt idx="27">
                  <c:v>2500000</c:v>
                </c:pt>
                <c:pt idx="28">
                  <c:v>1650000</c:v>
                </c:pt>
                <c:pt idx="29">
                  <c:v>1250000</c:v>
                </c:pt>
                <c:pt idx="30">
                  <c:v>195000</c:v>
                </c:pt>
                <c:pt idx="31">
                  <c:v>603300</c:v>
                </c:pt>
                <c:pt idx="32">
                  <c:v>601940</c:v>
                </c:pt>
                <c:pt idx="33">
                  <c:v>417598</c:v>
                </c:pt>
              </c:numCache>
            </c:numRef>
          </c:yVal>
          <c:smooth val="0"/>
        </c:ser>
        <c:dLbls>
          <c:showLegendKey val="0"/>
          <c:showVal val="0"/>
          <c:showCatName val="0"/>
          <c:showSerName val="0"/>
          <c:showPercent val="0"/>
          <c:showBubbleSize val="0"/>
        </c:dLbls>
        <c:axId val="134489216"/>
        <c:axId val="134491136"/>
      </c:scatterChart>
      <c:valAx>
        <c:axId val="134489216"/>
        <c:scaling>
          <c:orientation val="minMax"/>
        </c:scaling>
        <c:delete val="0"/>
        <c:axPos val="b"/>
        <c:title>
          <c:tx>
            <c:rich>
              <a:bodyPr/>
              <a:lstStyle/>
              <a:p>
                <a:pPr>
                  <a:defRPr sz="1600"/>
                </a:pPr>
                <a:r>
                  <a:rPr lang="en-US" sz="1600" dirty="0" smtClean="0"/>
                  <a:t>Acres</a:t>
                </a:r>
                <a:endParaRPr lang="en-US" sz="1600" dirty="0"/>
              </a:p>
            </c:rich>
          </c:tx>
          <c:layout>
            <c:manualLayout>
              <c:xMode val="edge"/>
              <c:yMode val="edge"/>
              <c:x val="0.44552444833284727"/>
              <c:y val="0.93678008415004721"/>
            </c:manualLayout>
          </c:layout>
          <c:overlay val="0"/>
        </c:title>
        <c:numFmt formatCode="0" sourceLinked="1"/>
        <c:majorTickMark val="out"/>
        <c:minorTickMark val="none"/>
        <c:tickLblPos val="nextTo"/>
        <c:crossAx val="134491136"/>
        <c:crosses val="autoZero"/>
        <c:crossBetween val="midCat"/>
      </c:valAx>
      <c:valAx>
        <c:axId val="134491136"/>
        <c:scaling>
          <c:orientation val="minMax"/>
        </c:scaling>
        <c:delete val="0"/>
        <c:axPos val="l"/>
        <c:majorGridlines/>
        <c:numFmt formatCode="0.0" sourceLinked="0"/>
        <c:majorTickMark val="out"/>
        <c:minorTickMark val="none"/>
        <c:tickLblPos val="nextTo"/>
        <c:crossAx val="134489216"/>
        <c:crosses val="autoZero"/>
        <c:crossBetween val="midCat"/>
        <c:dispUnits>
          <c:builtInUnit val="millions"/>
          <c:dispUnitsLbl>
            <c:layout>
              <c:manualLayout>
                <c:xMode val="edge"/>
                <c:yMode val="edge"/>
                <c:x val="1.3888888888888888E-2"/>
                <c:y val="0.51413203557888598"/>
              </c:manualLayout>
            </c:layout>
            <c:tx>
              <c:rich>
                <a:bodyPr/>
                <a:lstStyle/>
                <a:p>
                  <a:pPr>
                    <a:defRPr sz="1600"/>
                  </a:pPr>
                  <a:r>
                    <a:rPr lang="en-US" sz="1600" dirty="0" smtClean="0"/>
                    <a:t>$ Millions</a:t>
                  </a:r>
                  <a:endParaRPr lang="en-US" sz="1600" dirty="0"/>
                </a:p>
              </c:rich>
            </c:tx>
          </c:dispUnitsLbl>
        </c:dispUnits>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sz="1800" b="0" i="0" baseline="0" dirty="0">
                <a:effectLst/>
              </a:rPr>
              <a:t>Variable Cost, % Protein, </a:t>
            </a:r>
            <a:r>
              <a:rPr lang="en-US" sz="1800" b="0" i="0" baseline="0" dirty="0" smtClean="0">
                <a:effectLst/>
              </a:rPr>
              <a:t>Rainfall and Whole </a:t>
            </a:r>
            <a:r>
              <a:rPr lang="en-US" sz="1800" b="0" i="0" baseline="0" dirty="0">
                <a:effectLst/>
              </a:rPr>
              <a:t>Farm Size</a:t>
            </a:r>
            <a:endParaRPr lang="en-US" b="0" dirty="0">
              <a:effectLst/>
            </a:endParaRPr>
          </a:p>
        </c:rich>
      </c:tx>
      <c:layout/>
      <c:overlay val="0"/>
    </c:title>
    <c:autoTitleDeleted val="0"/>
    <c:plotArea>
      <c:layout>
        <c:manualLayout>
          <c:layoutTarget val="inner"/>
          <c:xMode val="edge"/>
          <c:yMode val="edge"/>
          <c:x val="7.4016355594439587E-2"/>
          <c:y val="0.11389363363023386"/>
          <c:w val="0.75936922815203656"/>
          <c:h val="0.74574184543709265"/>
        </c:manualLayout>
      </c:layout>
      <c:bubbleChart>
        <c:varyColors val="0"/>
        <c:ser>
          <c:idx val="0"/>
          <c:order val="0"/>
          <c:tx>
            <c:v>12-15"</c:v>
          </c:tx>
          <c:spPr>
            <a:ln w="25400">
              <a:noFill/>
            </a:ln>
          </c:spPr>
          <c:invertIfNegative val="0"/>
          <c:xVal>
            <c:numRef>
              <c:f>Analysis!$C$176:$C$177</c:f>
              <c:numCache>
                <c:formatCode>0.0</c:formatCode>
                <c:ptCount val="2"/>
                <c:pt idx="0">
                  <c:v>11.9</c:v>
                </c:pt>
                <c:pt idx="1">
                  <c:v>10.8</c:v>
                </c:pt>
              </c:numCache>
            </c:numRef>
          </c:xVal>
          <c:yVal>
            <c:numRef>
              <c:f>Analysis!$D$176:$D$177</c:f>
              <c:numCache>
                <c:formatCode>0.00</c:formatCode>
                <c:ptCount val="2"/>
                <c:pt idx="0">
                  <c:v>4.1978163569781639</c:v>
                </c:pt>
                <c:pt idx="1">
                  <c:v>5.7792307692307689</c:v>
                </c:pt>
              </c:numCache>
            </c:numRef>
          </c:yVal>
          <c:bubbleSize>
            <c:numRef>
              <c:f>Analysis!$F$176:$F$177</c:f>
              <c:numCache>
                <c:formatCode>General</c:formatCode>
                <c:ptCount val="2"/>
                <c:pt idx="0">
                  <c:v>4544</c:v>
                </c:pt>
                <c:pt idx="1">
                  <c:v>1920</c:v>
                </c:pt>
              </c:numCache>
            </c:numRef>
          </c:bubbleSize>
          <c:bubble3D val="0"/>
        </c:ser>
        <c:ser>
          <c:idx val="1"/>
          <c:order val="1"/>
          <c:tx>
            <c:v>15-18"</c:v>
          </c:tx>
          <c:spPr>
            <a:ln w="25400">
              <a:noFill/>
            </a:ln>
          </c:spPr>
          <c:invertIfNegative val="0"/>
          <c:dLbls>
            <c:dLbl>
              <c:idx val="4"/>
              <c:delete val="1"/>
            </c:dLbl>
            <c:dLbl>
              <c:idx val="7"/>
              <c:delete val="1"/>
            </c:dLbl>
            <c:txPr>
              <a:bodyPr/>
              <a:lstStyle/>
              <a:p>
                <a:pPr>
                  <a:defRPr sz="1600"/>
                </a:pPr>
                <a:endParaRPr lang="en-US"/>
              </a:p>
            </c:txPr>
            <c:showLegendKey val="0"/>
            <c:showVal val="0"/>
            <c:showCatName val="0"/>
            <c:showSerName val="0"/>
            <c:showPercent val="0"/>
            <c:showBubbleSize val="1"/>
            <c:showLeaderLines val="0"/>
          </c:dLbls>
          <c:xVal>
            <c:numRef>
              <c:f>Analysis!$C$178:$C$187</c:f>
              <c:numCache>
                <c:formatCode>0.0</c:formatCode>
                <c:ptCount val="10"/>
                <c:pt idx="0">
                  <c:v>13.3</c:v>
                </c:pt>
                <c:pt idx="1">
                  <c:v>13.14</c:v>
                </c:pt>
                <c:pt idx="2">
                  <c:v>12.88</c:v>
                </c:pt>
                <c:pt idx="3">
                  <c:v>12.34</c:v>
                </c:pt>
                <c:pt idx="4">
                  <c:v>12.3</c:v>
                </c:pt>
                <c:pt idx="5">
                  <c:v>12.19</c:v>
                </c:pt>
                <c:pt idx="6">
                  <c:v>13.31</c:v>
                </c:pt>
                <c:pt idx="7">
                  <c:v>11.73</c:v>
                </c:pt>
                <c:pt idx="8">
                  <c:v>13.23</c:v>
                </c:pt>
                <c:pt idx="9">
                  <c:v>12.45</c:v>
                </c:pt>
              </c:numCache>
            </c:numRef>
          </c:xVal>
          <c:yVal>
            <c:numRef>
              <c:f>Analysis!$D$178:$D$187</c:f>
              <c:numCache>
                <c:formatCode>0.00</c:formatCode>
                <c:ptCount val="10"/>
                <c:pt idx="0">
                  <c:v>2.891568047337278</c:v>
                </c:pt>
                <c:pt idx="1">
                  <c:v>4.7886451612903222</c:v>
                </c:pt>
                <c:pt idx="2">
                  <c:v>5.3686708687311588</c:v>
                </c:pt>
                <c:pt idx="3">
                  <c:v>3.57761685319289</c:v>
                </c:pt>
                <c:pt idx="4">
                  <c:v>3.5993076923076921</c:v>
                </c:pt>
                <c:pt idx="5">
                  <c:v>5.3810000000000002</c:v>
                </c:pt>
                <c:pt idx="6">
                  <c:v>5.9420520473595708</c:v>
                </c:pt>
                <c:pt idx="7">
                  <c:v>4.4855797101449273</c:v>
                </c:pt>
                <c:pt idx="8">
                  <c:v>3.9879738562091505</c:v>
                </c:pt>
                <c:pt idx="9">
                  <c:v>3.9475806451612905</c:v>
                </c:pt>
              </c:numCache>
            </c:numRef>
          </c:yVal>
          <c:bubbleSize>
            <c:numRef>
              <c:f>Analysis!$F$178:$F$187</c:f>
              <c:numCache>
                <c:formatCode>General</c:formatCode>
                <c:ptCount val="10"/>
                <c:pt idx="0">
                  <c:v>2100</c:v>
                </c:pt>
                <c:pt idx="1">
                  <c:v>3600</c:v>
                </c:pt>
                <c:pt idx="2">
                  <c:v>9000</c:v>
                </c:pt>
                <c:pt idx="3">
                  <c:v>1552</c:v>
                </c:pt>
                <c:pt idx="4">
                  <c:v>4070</c:v>
                </c:pt>
                <c:pt idx="5">
                  <c:v>2100</c:v>
                </c:pt>
                <c:pt idx="6">
                  <c:v>4996</c:v>
                </c:pt>
                <c:pt idx="7">
                  <c:v>3336</c:v>
                </c:pt>
                <c:pt idx="8">
                  <c:v>6394</c:v>
                </c:pt>
                <c:pt idx="9">
                  <c:v>2100</c:v>
                </c:pt>
              </c:numCache>
            </c:numRef>
          </c:bubbleSize>
          <c:bubble3D val="0"/>
        </c:ser>
        <c:ser>
          <c:idx val="2"/>
          <c:order val="2"/>
          <c:tx>
            <c:v>18-22"</c:v>
          </c:tx>
          <c:spPr>
            <a:solidFill>
              <a:srgbClr val="FFFF00"/>
            </a:solidFill>
            <a:ln w="25400">
              <a:noFill/>
            </a:ln>
          </c:spPr>
          <c:invertIfNegative val="0"/>
          <c:dLbls>
            <c:dLbl>
              <c:idx val="0"/>
              <c:delete val="1"/>
            </c:dLbl>
            <c:dLbl>
              <c:idx val="1"/>
              <c:delete val="1"/>
            </c:dLbl>
            <c:txPr>
              <a:bodyPr/>
              <a:lstStyle/>
              <a:p>
                <a:pPr>
                  <a:defRPr sz="1600"/>
                </a:pPr>
                <a:endParaRPr lang="en-US"/>
              </a:p>
            </c:txPr>
            <c:showLegendKey val="0"/>
            <c:showVal val="0"/>
            <c:showCatName val="0"/>
            <c:showSerName val="0"/>
            <c:showPercent val="0"/>
            <c:showBubbleSize val="1"/>
            <c:showLeaderLines val="0"/>
          </c:dLbls>
          <c:xVal>
            <c:numRef>
              <c:f>Analysis!$C$188:$C$190</c:f>
              <c:numCache>
                <c:formatCode>0.0</c:formatCode>
                <c:ptCount val="3"/>
                <c:pt idx="0">
                  <c:v>11.69</c:v>
                </c:pt>
                <c:pt idx="1">
                  <c:v>12.43</c:v>
                </c:pt>
                <c:pt idx="2">
                  <c:v>10.4</c:v>
                </c:pt>
              </c:numCache>
            </c:numRef>
          </c:xVal>
          <c:yVal>
            <c:numRef>
              <c:f>Analysis!$D$188:$D$190</c:f>
              <c:numCache>
                <c:formatCode>0.00</c:formatCode>
                <c:ptCount val="3"/>
                <c:pt idx="0">
                  <c:v>3.9176533333333334</c:v>
                </c:pt>
                <c:pt idx="1">
                  <c:v>4.1109490171990171</c:v>
                </c:pt>
                <c:pt idx="2">
                  <c:v>4.6640830988657074</c:v>
                </c:pt>
              </c:numCache>
            </c:numRef>
          </c:yVal>
          <c:bubbleSize>
            <c:numRef>
              <c:f>Analysis!$F$188:$F$190</c:f>
              <c:numCache>
                <c:formatCode>General</c:formatCode>
                <c:ptCount val="3"/>
                <c:pt idx="0">
                  <c:v>1800</c:v>
                </c:pt>
                <c:pt idx="1">
                  <c:v>1573</c:v>
                </c:pt>
                <c:pt idx="2">
                  <c:v>1460</c:v>
                </c:pt>
              </c:numCache>
            </c:numRef>
          </c:bubbleSize>
          <c:bubble3D val="0"/>
        </c:ser>
        <c:ser>
          <c:idx val="3"/>
          <c:order val="3"/>
          <c:tx>
            <c:v>22-28"</c:v>
          </c:tx>
          <c:spPr>
            <a:solidFill>
              <a:srgbClr val="99CC00"/>
            </a:solidFill>
            <a:ln w="25400">
              <a:noFill/>
            </a:ln>
          </c:spPr>
          <c:invertIfNegative val="0"/>
          <c:xVal>
            <c:numRef>
              <c:f>Analysis!$C$191:$C$196</c:f>
              <c:numCache>
                <c:formatCode>0.0</c:formatCode>
                <c:ptCount val="6"/>
                <c:pt idx="0">
                  <c:v>12.44</c:v>
                </c:pt>
                <c:pt idx="1">
                  <c:v>12.05</c:v>
                </c:pt>
                <c:pt idx="2">
                  <c:v>12.25</c:v>
                </c:pt>
                <c:pt idx="3">
                  <c:v>12</c:v>
                </c:pt>
                <c:pt idx="4">
                  <c:v>11.3</c:v>
                </c:pt>
                <c:pt idx="5">
                  <c:v>11.44</c:v>
                </c:pt>
              </c:numCache>
            </c:numRef>
          </c:xVal>
          <c:yVal>
            <c:numRef>
              <c:f>Analysis!$D$191:$D$196</c:f>
              <c:numCache>
                <c:formatCode>0.00</c:formatCode>
                <c:ptCount val="6"/>
                <c:pt idx="0">
                  <c:v>4.0336997775160315</c:v>
                </c:pt>
                <c:pt idx="1">
                  <c:v>4.126235294117647</c:v>
                </c:pt>
                <c:pt idx="2">
                  <c:v>3.668131868131868</c:v>
                </c:pt>
                <c:pt idx="3">
                  <c:v>4.7297375698621122</c:v>
                </c:pt>
                <c:pt idx="4">
                  <c:v>3.5942265795206971</c:v>
                </c:pt>
                <c:pt idx="5">
                  <c:v>3.7971150781643979</c:v>
                </c:pt>
              </c:numCache>
            </c:numRef>
          </c:yVal>
          <c:bubbleSize>
            <c:numRef>
              <c:f>Analysis!$F$191:$F$196</c:f>
              <c:numCache>
                <c:formatCode>General</c:formatCode>
                <c:ptCount val="6"/>
                <c:pt idx="0">
                  <c:v>2800</c:v>
                </c:pt>
                <c:pt idx="1">
                  <c:v>2190</c:v>
                </c:pt>
                <c:pt idx="2">
                  <c:v>3520</c:v>
                </c:pt>
                <c:pt idx="3">
                  <c:v>1625</c:v>
                </c:pt>
                <c:pt idx="4">
                  <c:v>2187</c:v>
                </c:pt>
                <c:pt idx="5">
                  <c:v>2775</c:v>
                </c:pt>
              </c:numCache>
            </c:numRef>
          </c:bubbleSize>
          <c:bubble3D val="0"/>
        </c:ser>
        <c:dLbls>
          <c:showLegendKey val="0"/>
          <c:showVal val="0"/>
          <c:showCatName val="0"/>
          <c:showSerName val="0"/>
          <c:showPercent val="0"/>
          <c:showBubbleSize val="0"/>
        </c:dLbls>
        <c:bubbleScale val="50"/>
        <c:showNegBubbles val="0"/>
        <c:sizeRepresents val="w"/>
        <c:axId val="134697344"/>
        <c:axId val="134699264"/>
      </c:bubbleChart>
      <c:valAx>
        <c:axId val="134697344"/>
        <c:scaling>
          <c:orientation val="minMax"/>
          <c:max val="14"/>
          <c:min val="10"/>
        </c:scaling>
        <c:delete val="0"/>
        <c:axPos val="b"/>
        <c:title>
          <c:tx>
            <c:rich>
              <a:bodyPr/>
              <a:lstStyle/>
              <a:p>
                <a:pPr>
                  <a:defRPr sz="1400"/>
                </a:pPr>
                <a:r>
                  <a:rPr lang="en-US" sz="1400" dirty="0"/>
                  <a:t>%</a:t>
                </a:r>
                <a:r>
                  <a:rPr lang="en-US" sz="1400" baseline="0" dirty="0"/>
                  <a:t> Protein</a:t>
                </a:r>
                <a:endParaRPr lang="en-US" sz="1400" dirty="0"/>
              </a:p>
            </c:rich>
          </c:tx>
          <c:layout/>
          <c:overlay val="0"/>
        </c:title>
        <c:numFmt formatCode="0.0" sourceLinked="1"/>
        <c:majorTickMark val="out"/>
        <c:minorTickMark val="none"/>
        <c:tickLblPos val="nextTo"/>
        <c:crossAx val="134699264"/>
        <c:crosses val="autoZero"/>
        <c:crossBetween val="midCat"/>
      </c:valAx>
      <c:valAx>
        <c:axId val="134699264"/>
        <c:scaling>
          <c:orientation val="minMax"/>
          <c:max val="6.5"/>
          <c:min val="2.5"/>
        </c:scaling>
        <c:delete val="0"/>
        <c:axPos val="l"/>
        <c:majorGridlines>
          <c:spPr>
            <a:ln>
              <a:noFill/>
            </a:ln>
          </c:spPr>
        </c:majorGridlines>
        <c:title>
          <c:tx>
            <c:rich>
              <a:bodyPr rot="-5400000" vert="horz"/>
              <a:lstStyle/>
              <a:p>
                <a:pPr>
                  <a:defRPr sz="1400"/>
                </a:pPr>
                <a:r>
                  <a:rPr lang="en-US" sz="1400" dirty="0"/>
                  <a:t>Variable</a:t>
                </a:r>
                <a:r>
                  <a:rPr lang="en-US" sz="1400" baseline="0" dirty="0"/>
                  <a:t> Cost/Bu.</a:t>
                </a:r>
                <a:endParaRPr lang="en-US" sz="1400" dirty="0"/>
              </a:p>
            </c:rich>
          </c:tx>
          <c:layout>
            <c:manualLayout>
              <c:xMode val="edge"/>
              <c:yMode val="edge"/>
              <c:x val="0"/>
              <c:y val="0.34750814357077159"/>
            </c:manualLayout>
          </c:layout>
          <c:overlay val="0"/>
        </c:title>
        <c:numFmt formatCode="0.00" sourceLinked="1"/>
        <c:majorTickMark val="out"/>
        <c:minorTickMark val="none"/>
        <c:tickLblPos val="nextTo"/>
        <c:crossAx val="134697344"/>
        <c:crosses val="autoZero"/>
        <c:crossBetween val="midCat"/>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Sheet1!$C$1</c:f>
              <c:strCache>
                <c:ptCount val="1"/>
                <c:pt idx="0">
                  <c:v>Non-real-estate</c:v>
                </c:pt>
              </c:strCache>
            </c:strRef>
          </c:tx>
          <c:cat>
            <c:numRef>
              <c:f>Sheet1!$A$2:$A$32</c:f>
              <c:numCache>
                <c:formatCode>General</c:formatCode>
                <c:ptCount val="31"/>
                <c:pt idx="0">
                  <c:v>2006</c:v>
                </c:pt>
                <c:pt idx="1">
                  <c:v>2006</c:v>
                </c:pt>
                <c:pt idx="2">
                  <c:v>2006</c:v>
                </c:pt>
                <c:pt idx="3">
                  <c:v>2006</c:v>
                </c:pt>
                <c:pt idx="4">
                  <c:v>2007</c:v>
                </c:pt>
                <c:pt idx="5">
                  <c:v>2007</c:v>
                </c:pt>
                <c:pt idx="6">
                  <c:v>2007</c:v>
                </c:pt>
                <c:pt idx="7">
                  <c:v>2007</c:v>
                </c:pt>
                <c:pt idx="8">
                  <c:v>2008</c:v>
                </c:pt>
                <c:pt idx="9">
                  <c:v>2008</c:v>
                </c:pt>
                <c:pt idx="10">
                  <c:v>2008</c:v>
                </c:pt>
                <c:pt idx="11">
                  <c:v>2008</c:v>
                </c:pt>
                <c:pt idx="12">
                  <c:v>2009</c:v>
                </c:pt>
                <c:pt idx="13">
                  <c:v>2009</c:v>
                </c:pt>
                <c:pt idx="14">
                  <c:v>2009</c:v>
                </c:pt>
                <c:pt idx="15">
                  <c:v>2009</c:v>
                </c:pt>
                <c:pt idx="16">
                  <c:v>2010</c:v>
                </c:pt>
                <c:pt idx="17">
                  <c:v>2010</c:v>
                </c:pt>
                <c:pt idx="18">
                  <c:v>2010</c:v>
                </c:pt>
                <c:pt idx="19">
                  <c:v>2010</c:v>
                </c:pt>
                <c:pt idx="20">
                  <c:v>2011</c:v>
                </c:pt>
                <c:pt idx="21">
                  <c:v>2011</c:v>
                </c:pt>
                <c:pt idx="22">
                  <c:v>2011</c:v>
                </c:pt>
                <c:pt idx="23">
                  <c:v>2011</c:v>
                </c:pt>
                <c:pt idx="24">
                  <c:v>2012</c:v>
                </c:pt>
                <c:pt idx="25">
                  <c:v>2012</c:v>
                </c:pt>
                <c:pt idx="26">
                  <c:v>2012</c:v>
                </c:pt>
                <c:pt idx="27">
                  <c:v>2012</c:v>
                </c:pt>
                <c:pt idx="28">
                  <c:v>2013</c:v>
                </c:pt>
                <c:pt idx="29">
                  <c:v>2013</c:v>
                </c:pt>
                <c:pt idx="30">
                  <c:v>2013</c:v>
                </c:pt>
              </c:numCache>
            </c:numRef>
          </c:cat>
          <c:val>
            <c:numRef>
              <c:f>Sheet1!$C$2:$C$32</c:f>
              <c:numCache>
                <c:formatCode>0.0</c:formatCode>
                <c:ptCount val="31"/>
                <c:pt idx="0">
                  <c:v>7.7</c:v>
                </c:pt>
                <c:pt idx="1">
                  <c:v>8.3000000000000007</c:v>
                </c:pt>
                <c:pt idx="2">
                  <c:v>7.1</c:v>
                </c:pt>
                <c:pt idx="3">
                  <c:v>6.5</c:v>
                </c:pt>
                <c:pt idx="4">
                  <c:v>8.1</c:v>
                </c:pt>
                <c:pt idx="5">
                  <c:v>6.5</c:v>
                </c:pt>
                <c:pt idx="6">
                  <c:v>3.4</c:v>
                </c:pt>
                <c:pt idx="7">
                  <c:v>4.3</c:v>
                </c:pt>
                <c:pt idx="8">
                  <c:v>1.8</c:v>
                </c:pt>
                <c:pt idx="9">
                  <c:v>4.5</c:v>
                </c:pt>
                <c:pt idx="10">
                  <c:v>6.3</c:v>
                </c:pt>
                <c:pt idx="11">
                  <c:v>5.6</c:v>
                </c:pt>
                <c:pt idx="12">
                  <c:v>4.5999999999999996</c:v>
                </c:pt>
                <c:pt idx="13">
                  <c:v>0.3</c:v>
                </c:pt>
                <c:pt idx="14">
                  <c:v>0.9</c:v>
                </c:pt>
                <c:pt idx="15">
                  <c:v>-0.2</c:v>
                </c:pt>
                <c:pt idx="16">
                  <c:v>-0.7</c:v>
                </c:pt>
                <c:pt idx="17">
                  <c:v>4.0209790209779259E-2</c:v>
                </c:pt>
                <c:pt idx="18">
                  <c:v>-1.7789405772495652</c:v>
                </c:pt>
                <c:pt idx="19">
                  <c:v>-0.71554188034187149</c:v>
                </c:pt>
                <c:pt idx="20">
                  <c:v>-1.492658715596334</c:v>
                </c:pt>
                <c:pt idx="21">
                  <c:v>-1.705854289359179</c:v>
                </c:pt>
                <c:pt idx="22">
                  <c:v>0.39194185237955642</c:v>
                </c:pt>
                <c:pt idx="23">
                  <c:v>3.0621640577308185</c:v>
                </c:pt>
                <c:pt idx="24">
                  <c:v>1.5963640468951392</c:v>
                </c:pt>
                <c:pt idx="25">
                  <c:v>5.24509288598676</c:v>
                </c:pt>
                <c:pt idx="26">
                  <c:v>4.2511683794013271</c:v>
                </c:pt>
                <c:pt idx="27">
                  <c:v>4.9686521653975264</c:v>
                </c:pt>
                <c:pt idx="28">
                  <c:v>1.9</c:v>
                </c:pt>
                <c:pt idx="29">
                  <c:v>2.8</c:v>
                </c:pt>
                <c:pt idx="30">
                  <c:v>5</c:v>
                </c:pt>
              </c:numCache>
            </c:numRef>
          </c:val>
          <c:smooth val="0"/>
        </c:ser>
        <c:dLbls>
          <c:showLegendKey val="0"/>
          <c:showVal val="0"/>
          <c:showCatName val="0"/>
          <c:showSerName val="0"/>
          <c:showPercent val="0"/>
          <c:showBubbleSize val="0"/>
        </c:dLbls>
        <c:marker val="1"/>
        <c:smooth val="0"/>
        <c:axId val="138750976"/>
        <c:axId val="138756864"/>
      </c:lineChart>
      <c:lineChart>
        <c:grouping val="standard"/>
        <c:varyColors val="0"/>
        <c:ser>
          <c:idx val="0"/>
          <c:order val="0"/>
          <c:tx>
            <c:strRef>
              <c:f>Sheet1!$B$1</c:f>
              <c:strCache>
                <c:ptCount val="1"/>
                <c:pt idx="0">
                  <c:v>Real Estate</c:v>
                </c:pt>
              </c:strCache>
            </c:strRef>
          </c:tx>
          <c:cat>
            <c:numRef>
              <c:f>Sheet1!$A$2:$A$32</c:f>
              <c:numCache>
                <c:formatCode>General</c:formatCode>
                <c:ptCount val="31"/>
                <c:pt idx="0">
                  <c:v>2006</c:v>
                </c:pt>
                <c:pt idx="1">
                  <c:v>2006</c:v>
                </c:pt>
                <c:pt idx="2">
                  <c:v>2006</c:v>
                </c:pt>
                <c:pt idx="3">
                  <c:v>2006</c:v>
                </c:pt>
                <c:pt idx="4">
                  <c:v>2007</c:v>
                </c:pt>
                <c:pt idx="5">
                  <c:v>2007</c:v>
                </c:pt>
                <c:pt idx="6">
                  <c:v>2007</c:v>
                </c:pt>
                <c:pt idx="7">
                  <c:v>2007</c:v>
                </c:pt>
                <c:pt idx="8">
                  <c:v>2008</c:v>
                </c:pt>
                <c:pt idx="9">
                  <c:v>2008</c:v>
                </c:pt>
                <c:pt idx="10">
                  <c:v>2008</c:v>
                </c:pt>
                <c:pt idx="11">
                  <c:v>2008</c:v>
                </c:pt>
                <c:pt idx="12">
                  <c:v>2009</c:v>
                </c:pt>
                <c:pt idx="13">
                  <c:v>2009</c:v>
                </c:pt>
                <c:pt idx="14">
                  <c:v>2009</c:v>
                </c:pt>
                <c:pt idx="15">
                  <c:v>2009</c:v>
                </c:pt>
                <c:pt idx="16">
                  <c:v>2010</c:v>
                </c:pt>
                <c:pt idx="17">
                  <c:v>2010</c:v>
                </c:pt>
                <c:pt idx="18">
                  <c:v>2010</c:v>
                </c:pt>
                <c:pt idx="19">
                  <c:v>2010</c:v>
                </c:pt>
                <c:pt idx="20">
                  <c:v>2011</c:v>
                </c:pt>
                <c:pt idx="21">
                  <c:v>2011</c:v>
                </c:pt>
                <c:pt idx="22">
                  <c:v>2011</c:v>
                </c:pt>
                <c:pt idx="23">
                  <c:v>2011</c:v>
                </c:pt>
                <c:pt idx="24">
                  <c:v>2012</c:v>
                </c:pt>
                <c:pt idx="25">
                  <c:v>2012</c:v>
                </c:pt>
                <c:pt idx="26">
                  <c:v>2012</c:v>
                </c:pt>
                <c:pt idx="27">
                  <c:v>2012</c:v>
                </c:pt>
                <c:pt idx="28">
                  <c:v>2013</c:v>
                </c:pt>
                <c:pt idx="29">
                  <c:v>2013</c:v>
                </c:pt>
                <c:pt idx="30">
                  <c:v>2013</c:v>
                </c:pt>
              </c:numCache>
            </c:numRef>
          </c:cat>
          <c:val>
            <c:numRef>
              <c:f>Sheet1!$B$2:$B$32</c:f>
              <c:numCache>
                <c:formatCode>0.0</c:formatCode>
                <c:ptCount val="31"/>
                <c:pt idx="0">
                  <c:v>7.6</c:v>
                </c:pt>
                <c:pt idx="1">
                  <c:v>7.8</c:v>
                </c:pt>
                <c:pt idx="2">
                  <c:v>8.4</c:v>
                </c:pt>
                <c:pt idx="3">
                  <c:v>9.6999999999999993</c:v>
                </c:pt>
                <c:pt idx="4">
                  <c:v>10.199999999999999</c:v>
                </c:pt>
                <c:pt idx="5">
                  <c:v>9.9</c:v>
                </c:pt>
                <c:pt idx="6">
                  <c:v>9.5</c:v>
                </c:pt>
                <c:pt idx="7">
                  <c:v>8.9</c:v>
                </c:pt>
                <c:pt idx="8">
                  <c:v>8.5</c:v>
                </c:pt>
                <c:pt idx="9">
                  <c:v>10.3</c:v>
                </c:pt>
                <c:pt idx="10">
                  <c:v>10</c:v>
                </c:pt>
                <c:pt idx="11">
                  <c:v>10.9</c:v>
                </c:pt>
                <c:pt idx="12">
                  <c:v>10.3</c:v>
                </c:pt>
                <c:pt idx="13">
                  <c:v>7.3</c:v>
                </c:pt>
                <c:pt idx="14">
                  <c:v>6.9</c:v>
                </c:pt>
                <c:pt idx="15">
                  <c:v>4.8</c:v>
                </c:pt>
                <c:pt idx="16">
                  <c:v>3.3</c:v>
                </c:pt>
                <c:pt idx="17">
                  <c:v>3.0739599383667224</c:v>
                </c:pt>
                <c:pt idx="18">
                  <c:v>1.7653191489361608</c:v>
                </c:pt>
                <c:pt idx="19">
                  <c:v>2.0002500000000083</c:v>
                </c:pt>
                <c:pt idx="20">
                  <c:v>0.88881666666666437</c:v>
                </c:pt>
                <c:pt idx="21">
                  <c:v>0.39408625457807978</c:v>
                </c:pt>
                <c:pt idx="22">
                  <c:v>0.55365031709228441</c:v>
                </c:pt>
                <c:pt idx="23">
                  <c:v>0.5620009992548074</c:v>
                </c:pt>
                <c:pt idx="24">
                  <c:v>1.3056572222115554</c:v>
                </c:pt>
                <c:pt idx="25">
                  <c:v>0.61796828952303362</c:v>
                </c:pt>
                <c:pt idx="26">
                  <c:v>1.6017138754760945</c:v>
                </c:pt>
                <c:pt idx="27">
                  <c:v>4.601104559103633</c:v>
                </c:pt>
                <c:pt idx="28">
                  <c:v>4.2</c:v>
                </c:pt>
                <c:pt idx="29">
                  <c:v>8.3000000000000007</c:v>
                </c:pt>
                <c:pt idx="30">
                  <c:v>8.6999999999999993</c:v>
                </c:pt>
              </c:numCache>
            </c:numRef>
          </c:val>
          <c:smooth val="0"/>
        </c:ser>
        <c:dLbls>
          <c:showLegendKey val="0"/>
          <c:showVal val="0"/>
          <c:showCatName val="0"/>
          <c:showSerName val="0"/>
          <c:showPercent val="0"/>
          <c:showBubbleSize val="0"/>
        </c:dLbls>
        <c:marker val="1"/>
        <c:smooth val="0"/>
        <c:axId val="138768384"/>
        <c:axId val="138758400"/>
      </c:lineChart>
      <c:catAx>
        <c:axId val="138750976"/>
        <c:scaling>
          <c:orientation val="minMax"/>
        </c:scaling>
        <c:delete val="0"/>
        <c:axPos val="b"/>
        <c:numFmt formatCode="General" sourceLinked="1"/>
        <c:majorTickMark val="out"/>
        <c:minorTickMark val="none"/>
        <c:tickLblPos val="low"/>
        <c:crossAx val="138756864"/>
        <c:crosses val="autoZero"/>
        <c:auto val="1"/>
        <c:lblAlgn val="ctr"/>
        <c:lblOffset val="100"/>
        <c:tickLblSkip val="4"/>
        <c:noMultiLvlLbl val="0"/>
      </c:catAx>
      <c:valAx>
        <c:axId val="138756864"/>
        <c:scaling>
          <c:orientation val="minMax"/>
          <c:max val="12"/>
        </c:scaling>
        <c:delete val="0"/>
        <c:axPos val="l"/>
        <c:numFmt formatCode="0.0" sourceLinked="1"/>
        <c:majorTickMark val="out"/>
        <c:minorTickMark val="none"/>
        <c:tickLblPos val="nextTo"/>
        <c:crossAx val="138750976"/>
        <c:crosses val="autoZero"/>
        <c:crossBetween val="between"/>
      </c:valAx>
      <c:valAx>
        <c:axId val="138758400"/>
        <c:scaling>
          <c:orientation val="minMax"/>
          <c:min val="-4"/>
        </c:scaling>
        <c:delete val="0"/>
        <c:axPos val="r"/>
        <c:numFmt formatCode="0.0" sourceLinked="1"/>
        <c:majorTickMark val="out"/>
        <c:minorTickMark val="none"/>
        <c:tickLblPos val="nextTo"/>
        <c:crossAx val="138768384"/>
        <c:crosses val="max"/>
        <c:crossBetween val="between"/>
      </c:valAx>
      <c:catAx>
        <c:axId val="138768384"/>
        <c:scaling>
          <c:orientation val="minMax"/>
        </c:scaling>
        <c:delete val="1"/>
        <c:axPos val="b"/>
        <c:numFmt formatCode="General" sourceLinked="1"/>
        <c:majorTickMark val="out"/>
        <c:minorTickMark val="none"/>
        <c:tickLblPos val="none"/>
        <c:crossAx val="138758400"/>
        <c:crosses val="autoZero"/>
        <c:auto val="1"/>
        <c:lblAlgn val="ctr"/>
        <c:lblOffset val="100"/>
        <c:noMultiLvlLbl val="0"/>
      </c:catAx>
      <c:spPr>
        <a:ln>
          <a:solidFill>
            <a:prstClr val="black"/>
          </a:solidFill>
        </a:ln>
      </c:spPr>
    </c:plotArea>
    <c:legend>
      <c:legendPos val="r"/>
      <c:layout>
        <c:manualLayout>
          <c:xMode val="edge"/>
          <c:yMode val="edge"/>
          <c:x val="0.63587013020431404"/>
          <c:y val="0.10064416536485561"/>
          <c:w val="0.2419444444444451"/>
          <c:h val="0.18358126985755571"/>
        </c:manualLayout>
      </c:layout>
      <c:overlay val="1"/>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189729756002716E-2"/>
          <c:y val="4.3891503953220674E-2"/>
          <c:w val="0.62231955380577431"/>
          <c:h val="0.84028167035057488"/>
        </c:manualLayout>
      </c:layout>
      <c:areaChart>
        <c:grouping val="stacked"/>
        <c:varyColors val="0"/>
        <c:ser>
          <c:idx val="0"/>
          <c:order val="0"/>
          <c:tx>
            <c:strRef>
              <c:f>Sheet1!$B$1</c:f>
              <c:strCache>
                <c:ptCount val="1"/>
                <c:pt idx="0">
                  <c:v>Traditional Security Holdings</c:v>
                </c:pt>
              </c:strCache>
            </c:strRef>
          </c:tx>
          <c:spPr>
            <a:solidFill>
              <a:schemeClr val="tx2">
                <a:lumMod val="20000"/>
                <a:lumOff val="80000"/>
              </a:schemeClr>
            </a:solidFill>
            <a:ln>
              <a:solidFill>
                <a:schemeClr val="tx1"/>
              </a:solidFill>
            </a:ln>
          </c:spPr>
          <c:cat>
            <c:numRef>
              <c:f>Sheet1!$A$2:$A$371</c:f>
              <c:numCache>
                <c:formatCode>m/d/yyyy</c:formatCode>
                <c:ptCount val="370"/>
                <c:pt idx="0">
                  <c:v>39085</c:v>
                </c:pt>
                <c:pt idx="1">
                  <c:v>39092</c:v>
                </c:pt>
                <c:pt idx="2">
                  <c:v>39099</c:v>
                </c:pt>
                <c:pt idx="3">
                  <c:v>39106</c:v>
                </c:pt>
                <c:pt idx="4">
                  <c:v>39113</c:v>
                </c:pt>
                <c:pt idx="5">
                  <c:v>39120</c:v>
                </c:pt>
                <c:pt idx="6">
                  <c:v>39127</c:v>
                </c:pt>
                <c:pt idx="7">
                  <c:v>39134</c:v>
                </c:pt>
                <c:pt idx="8">
                  <c:v>39141</c:v>
                </c:pt>
                <c:pt idx="9">
                  <c:v>39148</c:v>
                </c:pt>
                <c:pt idx="10">
                  <c:v>39155</c:v>
                </c:pt>
                <c:pt idx="11">
                  <c:v>39162</c:v>
                </c:pt>
                <c:pt idx="12">
                  <c:v>39169</c:v>
                </c:pt>
                <c:pt idx="13">
                  <c:v>39176</c:v>
                </c:pt>
                <c:pt idx="14">
                  <c:v>39183</c:v>
                </c:pt>
                <c:pt idx="15">
                  <c:v>39190</c:v>
                </c:pt>
                <c:pt idx="16">
                  <c:v>39197</c:v>
                </c:pt>
                <c:pt idx="17">
                  <c:v>39204</c:v>
                </c:pt>
                <c:pt idx="18">
                  <c:v>39211</c:v>
                </c:pt>
                <c:pt idx="19">
                  <c:v>39218</c:v>
                </c:pt>
                <c:pt idx="20">
                  <c:v>39225</c:v>
                </c:pt>
                <c:pt idx="21">
                  <c:v>39232</c:v>
                </c:pt>
                <c:pt idx="22">
                  <c:v>39239</c:v>
                </c:pt>
                <c:pt idx="23">
                  <c:v>39246</c:v>
                </c:pt>
                <c:pt idx="24">
                  <c:v>39253</c:v>
                </c:pt>
                <c:pt idx="25">
                  <c:v>39260</c:v>
                </c:pt>
                <c:pt idx="26">
                  <c:v>39267</c:v>
                </c:pt>
                <c:pt idx="27">
                  <c:v>39274</c:v>
                </c:pt>
                <c:pt idx="28">
                  <c:v>39281</c:v>
                </c:pt>
                <c:pt idx="29">
                  <c:v>39288</c:v>
                </c:pt>
                <c:pt idx="30">
                  <c:v>39295</c:v>
                </c:pt>
                <c:pt idx="31">
                  <c:v>39302</c:v>
                </c:pt>
                <c:pt idx="32">
                  <c:v>39309</c:v>
                </c:pt>
                <c:pt idx="33">
                  <c:v>39316</c:v>
                </c:pt>
                <c:pt idx="34">
                  <c:v>39323</c:v>
                </c:pt>
                <c:pt idx="35">
                  <c:v>39330</c:v>
                </c:pt>
                <c:pt idx="36">
                  <c:v>39337</c:v>
                </c:pt>
                <c:pt idx="37">
                  <c:v>39344</c:v>
                </c:pt>
                <c:pt idx="38">
                  <c:v>39351</c:v>
                </c:pt>
                <c:pt idx="39">
                  <c:v>39358</c:v>
                </c:pt>
                <c:pt idx="40">
                  <c:v>39365</c:v>
                </c:pt>
                <c:pt idx="41">
                  <c:v>39372</c:v>
                </c:pt>
                <c:pt idx="42">
                  <c:v>39379</c:v>
                </c:pt>
                <c:pt idx="43">
                  <c:v>39386</c:v>
                </c:pt>
                <c:pt idx="44">
                  <c:v>39393</c:v>
                </c:pt>
                <c:pt idx="45">
                  <c:v>39400</c:v>
                </c:pt>
                <c:pt idx="46">
                  <c:v>39407</c:v>
                </c:pt>
                <c:pt idx="47">
                  <c:v>39414</c:v>
                </c:pt>
                <c:pt idx="48">
                  <c:v>39421</c:v>
                </c:pt>
                <c:pt idx="49">
                  <c:v>39428</c:v>
                </c:pt>
                <c:pt idx="50">
                  <c:v>39435</c:v>
                </c:pt>
                <c:pt idx="51">
                  <c:v>39442</c:v>
                </c:pt>
                <c:pt idx="52">
                  <c:v>39449</c:v>
                </c:pt>
                <c:pt idx="53">
                  <c:v>39456</c:v>
                </c:pt>
                <c:pt idx="54">
                  <c:v>39463</c:v>
                </c:pt>
                <c:pt idx="55">
                  <c:v>39470</c:v>
                </c:pt>
                <c:pt idx="56">
                  <c:v>39477</c:v>
                </c:pt>
                <c:pt idx="57">
                  <c:v>39484</c:v>
                </c:pt>
                <c:pt idx="58">
                  <c:v>39491</c:v>
                </c:pt>
                <c:pt idx="59">
                  <c:v>39498</c:v>
                </c:pt>
                <c:pt idx="60">
                  <c:v>39505</c:v>
                </c:pt>
                <c:pt idx="61">
                  <c:v>39512</c:v>
                </c:pt>
                <c:pt idx="62">
                  <c:v>39519</c:v>
                </c:pt>
                <c:pt idx="63">
                  <c:v>39526</c:v>
                </c:pt>
                <c:pt idx="64">
                  <c:v>39533</c:v>
                </c:pt>
                <c:pt idx="65">
                  <c:v>39540</c:v>
                </c:pt>
                <c:pt idx="66">
                  <c:v>39547</c:v>
                </c:pt>
                <c:pt idx="67">
                  <c:v>39554</c:v>
                </c:pt>
                <c:pt idx="68">
                  <c:v>39561</c:v>
                </c:pt>
                <c:pt idx="69">
                  <c:v>39568</c:v>
                </c:pt>
                <c:pt idx="70">
                  <c:v>39575</c:v>
                </c:pt>
                <c:pt idx="71">
                  <c:v>39582</c:v>
                </c:pt>
                <c:pt idx="72">
                  <c:v>39589</c:v>
                </c:pt>
                <c:pt idx="73">
                  <c:v>39596</c:v>
                </c:pt>
                <c:pt idx="74">
                  <c:v>39603</c:v>
                </c:pt>
                <c:pt idx="75">
                  <c:v>39610</c:v>
                </c:pt>
                <c:pt idx="76">
                  <c:v>39617</c:v>
                </c:pt>
                <c:pt idx="77">
                  <c:v>39624</c:v>
                </c:pt>
                <c:pt idx="78">
                  <c:v>39631</c:v>
                </c:pt>
                <c:pt idx="79">
                  <c:v>39638</c:v>
                </c:pt>
                <c:pt idx="80">
                  <c:v>39645</c:v>
                </c:pt>
                <c:pt idx="81">
                  <c:v>39652</c:v>
                </c:pt>
                <c:pt idx="82">
                  <c:v>39659</c:v>
                </c:pt>
                <c:pt idx="83">
                  <c:v>39666</c:v>
                </c:pt>
                <c:pt idx="84">
                  <c:v>39673</c:v>
                </c:pt>
                <c:pt idx="85">
                  <c:v>39680</c:v>
                </c:pt>
                <c:pt idx="86">
                  <c:v>39687</c:v>
                </c:pt>
                <c:pt idx="87">
                  <c:v>39694</c:v>
                </c:pt>
                <c:pt idx="88">
                  <c:v>39701</c:v>
                </c:pt>
                <c:pt idx="89">
                  <c:v>39708</c:v>
                </c:pt>
                <c:pt idx="90">
                  <c:v>39715</c:v>
                </c:pt>
                <c:pt idx="91">
                  <c:v>39722</c:v>
                </c:pt>
                <c:pt idx="92">
                  <c:v>39729</c:v>
                </c:pt>
                <c:pt idx="93">
                  <c:v>39736</c:v>
                </c:pt>
                <c:pt idx="94">
                  <c:v>39743</c:v>
                </c:pt>
                <c:pt idx="95">
                  <c:v>39750</c:v>
                </c:pt>
                <c:pt idx="96">
                  <c:v>39757</c:v>
                </c:pt>
                <c:pt idx="97">
                  <c:v>39764</c:v>
                </c:pt>
                <c:pt idx="98">
                  <c:v>39771</c:v>
                </c:pt>
                <c:pt idx="99">
                  <c:v>39778</c:v>
                </c:pt>
                <c:pt idx="100">
                  <c:v>39785</c:v>
                </c:pt>
                <c:pt idx="101">
                  <c:v>39792</c:v>
                </c:pt>
                <c:pt idx="102">
                  <c:v>39799</c:v>
                </c:pt>
                <c:pt idx="103">
                  <c:v>39806</c:v>
                </c:pt>
                <c:pt idx="104">
                  <c:v>39813</c:v>
                </c:pt>
                <c:pt idx="105">
                  <c:v>39820</c:v>
                </c:pt>
                <c:pt idx="106">
                  <c:v>39827</c:v>
                </c:pt>
                <c:pt idx="107">
                  <c:v>39834</c:v>
                </c:pt>
                <c:pt idx="108">
                  <c:v>39841</c:v>
                </c:pt>
                <c:pt idx="109">
                  <c:v>39848</c:v>
                </c:pt>
                <c:pt idx="110">
                  <c:v>39855</c:v>
                </c:pt>
                <c:pt idx="111">
                  <c:v>39862</c:v>
                </c:pt>
                <c:pt idx="112">
                  <c:v>39869</c:v>
                </c:pt>
                <c:pt idx="113">
                  <c:v>39876</c:v>
                </c:pt>
                <c:pt idx="114">
                  <c:v>39883</c:v>
                </c:pt>
                <c:pt idx="115">
                  <c:v>39890</c:v>
                </c:pt>
                <c:pt idx="116">
                  <c:v>39897</c:v>
                </c:pt>
                <c:pt idx="117">
                  <c:v>39904</c:v>
                </c:pt>
                <c:pt idx="118">
                  <c:v>39911</c:v>
                </c:pt>
                <c:pt idx="119">
                  <c:v>39918</c:v>
                </c:pt>
                <c:pt idx="120">
                  <c:v>39925</c:v>
                </c:pt>
                <c:pt idx="121">
                  <c:v>39932</c:v>
                </c:pt>
                <c:pt idx="122">
                  <c:v>39939</c:v>
                </c:pt>
                <c:pt idx="123">
                  <c:v>39946</c:v>
                </c:pt>
                <c:pt idx="124">
                  <c:v>39953</c:v>
                </c:pt>
                <c:pt idx="125">
                  <c:v>39962</c:v>
                </c:pt>
                <c:pt idx="126">
                  <c:v>39967</c:v>
                </c:pt>
                <c:pt idx="127">
                  <c:v>39974</c:v>
                </c:pt>
                <c:pt idx="128">
                  <c:v>39981</c:v>
                </c:pt>
                <c:pt idx="129">
                  <c:v>39988</c:v>
                </c:pt>
                <c:pt idx="130">
                  <c:v>39995</c:v>
                </c:pt>
                <c:pt idx="131">
                  <c:v>40002</c:v>
                </c:pt>
                <c:pt idx="132">
                  <c:v>40009</c:v>
                </c:pt>
                <c:pt idx="133">
                  <c:v>40016</c:v>
                </c:pt>
                <c:pt idx="134">
                  <c:v>40023</c:v>
                </c:pt>
                <c:pt idx="135">
                  <c:v>40030</c:v>
                </c:pt>
                <c:pt idx="136">
                  <c:v>40037</c:v>
                </c:pt>
                <c:pt idx="137">
                  <c:v>40044</c:v>
                </c:pt>
                <c:pt idx="138">
                  <c:v>40051</c:v>
                </c:pt>
                <c:pt idx="139">
                  <c:v>40058</c:v>
                </c:pt>
                <c:pt idx="140">
                  <c:v>40065</c:v>
                </c:pt>
                <c:pt idx="141">
                  <c:v>40072</c:v>
                </c:pt>
                <c:pt idx="142">
                  <c:v>40079</c:v>
                </c:pt>
                <c:pt idx="143">
                  <c:v>40086</c:v>
                </c:pt>
                <c:pt idx="144">
                  <c:v>40093</c:v>
                </c:pt>
                <c:pt idx="145">
                  <c:v>40100</c:v>
                </c:pt>
                <c:pt idx="146">
                  <c:v>40107</c:v>
                </c:pt>
                <c:pt idx="147">
                  <c:v>40114</c:v>
                </c:pt>
                <c:pt idx="148">
                  <c:v>40121</c:v>
                </c:pt>
                <c:pt idx="149">
                  <c:v>40128</c:v>
                </c:pt>
                <c:pt idx="150">
                  <c:v>40135</c:v>
                </c:pt>
                <c:pt idx="151">
                  <c:v>40142</c:v>
                </c:pt>
                <c:pt idx="152">
                  <c:v>40149</c:v>
                </c:pt>
                <c:pt idx="153">
                  <c:v>40156</c:v>
                </c:pt>
                <c:pt idx="154">
                  <c:v>40163</c:v>
                </c:pt>
                <c:pt idx="155">
                  <c:v>40170</c:v>
                </c:pt>
                <c:pt idx="156">
                  <c:v>40177</c:v>
                </c:pt>
                <c:pt idx="157">
                  <c:v>40184</c:v>
                </c:pt>
                <c:pt idx="158">
                  <c:v>40191</c:v>
                </c:pt>
                <c:pt idx="159">
                  <c:v>40198</c:v>
                </c:pt>
                <c:pt idx="160">
                  <c:v>40204</c:v>
                </c:pt>
                <c:pt idx="161">
                  <c:v>40212</c:v>
                </c:pt>
                <c:pt idx="162">
                  <c:v>40219</c:v>
                </c:pt>
                <c:pt idx="163">
                  <c:v>40226</c:v>
                </c:pt>
                <c:pt idx="164">
                  <c:v>40233</c:v>
                </c:pt>
                <c:pt idx="165">
                  <c:v>40240</c:v>
                </c:pt>
                <c:pt idx="166">
                  <c:v>40247</c:v>
                </c:pt>
                <c:pt idx="167">
                  <c:v>40254</c:v>
                </c:pt>
                <c:pt idx="168">
                  <c:v>40261</c:v>
                </c:pt>
                <c:pt idx="169">
                  <c:v>40268</c:v>
                </c:pt>
                <c:pt idx="170">
                  <c:v>40275</c:v>
                </c:pt>
                <c:pt idx="171">
                  <c:v>40282</c:v>
                </c:pt>
                <c:pt idx="172">
                  <c:v>40289</c:v>
                </c:pt>
                <c:pt idx="173">
                  <c:v>40296</c:v>
                </c:pt>
                <c:pt idx="174">
                  <c:v>40303</c:v>
                </c:pt>
                <c:pt idx="175">
                  <c:v>40310</c:v>
                </c:pt>
                <c:pt idx="176">
                  <c:v>40317</c:v>
                </c:pt>
                <c:pt idx="177">
                  <c:v>40324</c:v>
                </c:pt>
                <c:pt idx="178">
                  <c:v>40331</c:v>
                </c:pt>
                <c:pt idx="179">
                  <c:v>40338</c:v>
                </c:pt>
                <c:pt idx="180">
                  <c:v>40345</c:v>
                </c:pt>
                <c:pt idx="181">
                  <c:v>40352</c:v>
                </c:pt>
                <c:pt idx="182">
                  <c:v>40359</c:v>
                </c:pt>
                <c:pt idx="183">
                  <c:v>40366</c:v>
                </c:pt>
                <c:pt idx="184">
                  <c:v>40373</c:v>
                </c:pt>
                <c:pt idx="185">
                  <c:v>40380</c:v>
                </c:pt>
                <c:pt idx="186">
                  <c:v>40387</c:v>
                </c:pt>
                <c:pt idx="187">
                  <c:v>40394</c:v>
                </c:pt>
                <c:pt idx="188">
                  <c:v>40401</c:v>
                </c:pt>
                <c:pt idx="189">
                  <c:v>40408</c:v>
                </c:pt>
                <c:pt idx="190">
                  <c:v>40415</c:v>
                </c:pt>
                <c:pt idx="191">
                  <c:v>40422</c:v>
                </c:pt>
                <c:pt idx="192">
                  <c:v>40429</c:v>
                </c:pt>
                <c:pt idx="193">
                  <c:v>40436</c:v>
                </c:pt>
                <c:pt idx="194">
                  <c:v>40443</c:v>
                </c:pt>
                <c:pt idx="195">
                  <c:v>40450</c:v>
                </c:pt>
                <c:pt idx="196">
                  <c:v>40457</c:v>
                </c:pt>
                <c:pt idx="197">
                  <c:v>40464</c:v>
                </c:pt>
                <c:pt idx="198">
                  <c:v>40471</c:v>
                </c:pt>
                <c:pt idx="199">
                  <c:v>40478</c:v>
                </c:pt>
                <c:pt idx="200">
                  <c:v>40485</c:v>
                </c:pt>
                <c:pt idx="201">
                  <c:v>40492</c:v>
                </c:pt>
                <c:pt idx="202">
                  <c:v>40499</c:v>
                </c:pt>
                <c:pt idx="203">
                  <c:v>40506</c:v>
                </c:pt>
                <c:pt idx="204">
                  <c:v>40513</c:v>
                </c:pt>
                <c:pt idx="205">
                  <c:v>40520</c:v>
                </c:pt>
                <c:pt idx="206">
                  <c:v>40527</c:v>
                </c:pt>
                <c:pt idx="207">
                  <c:v>40534</c:v>
                </c:pt>
                <c:pt idx="208">
                  <c:v>40541</c:v>
                </c:pt>
                <c:pt idx="209">
                  <c:v>40548</c:v>
                </c:pt>
                <c:pt idx="210">
                  <c:v>40555</c:v>
                </c:pt>
                <c:pt idx="211">
                  <c:v>40562</c:v>
                </c:pt>
                <c:pt idx="212">
                  <c:v>40569</c:v>
                </c:pt>
                <c:pt idx="213">
                  <c:v>40576</c:v>
                </c:pt>
                <c:pt idx="214">
                  <c:v>40583</c:v>
                </c:pt>
                <c:pt idx="215">
                  <c:v>40590</c:v>
                </c:pt>
                <c:pt idx="216">
                  <c:v>40597</c:v>
                </c:pt>
                <c:pt idx="217">
                  <c:v>40604</c:v>
                </c:pt>
                <c:pt idx="218">
                  <c:v>40611</c:v>
                </c:pt>
                <c:pt idx="219">
                  <c:v>40618</c:v>
                </c:pt>
                <c:pt idx="220">
                  <c:v>40625</c:v>
                </c:pt>
                <c:pt idx="221">
                  <c:v>40632</c:v>
                </c:pt>
                <c:pt idx="222">
                  <c:v>40639</c:v>
                </c:pt>
                <c:pt idx="223">
                  <c:v>40646</c:v>
                </c:pt>
                <c:pt idx="224">
                  <c:v>40653</c:v>
                </c:pt>
                <c:pt idx="225">
                  <c:v>40660</c:v>
                </c:pt>
                <c:pt idx="226">
                  <c:v>40667</c:v>
                </c:pt>
                <c:pt idx="227">
                  <c:v>40674</c:v>
                </c:pt>
                <c:pt idx="228">
                  <c:v>40681</c:v>
                </c:pt>
                <c:pt idx="229">
                  <c:v>40688</c:v>
                </c:pt>
                <c:pt idx="230">
                  <c:v>40695</c:v>
                </c:pt>
                <c:pt idx="231">
                  <c:v>40702</c:v>
                </c:pt>
                <c:pt idx="232">
                  <c:v>40709</c:v>
                </c:pt>
                <c:pt idx="233">
                  <c:v>40716</c:v>
                </c:pt>
                <c:pt idx="234">
                  <c:v>40723</c:v>
                </c:pt>
                <c:pt idx="235">
                  <c:v>40730</c:v>
                </c:pt>
                <c:pt idx="236">
                  <c:v>40737</c:v>
                </c:pt>
                <c:pt idx="237">
                  <c:v>40744</c:v>
                </c:pt>
                <c:pt idx="238">
                  <c:v>40751</c:v>
                </c:pt>
                <c:pt idx="239">
                  <c:v>40758</c:v>
                </c:pt>
                <c:pt idx="240">
                  <c:v>40765</c:v>
                </c:pt>
                <c:pt idx="241">
                  <c:v>40772</c:v>
                </c:pt>
                <c:pt idx="242">
                  <c:v>40779</c:v>
                </c:pt>
                <c:pt idx="243">
                  <c:v>40786</c:v>
                </c:pt>
                <c:pt idx="244">
                  <c:v>40793</c:v>
                </c:pt>
                <c:pt idx="245">
                  <c:v>40800</c:v>
                </c:pt>
                <c:pt idx="246">
                  <c:v>40807</c:v>
                </c:pt>
                <c:pt idx="247">
                  <c:v>40814</c:v>
                </c:pt>
                <c:pt idx="248">
                  <c:v>40821</c:v>
                </c:pt>
                <c:pt idx="249">
                  <c:v>40828</c:v>
                </c:pt>
                <c:pt idx="250">
                  <c:v>40835</c:v>
                </c:pt>
                <c:pt idx="251">
                  <c:v>40842</c:v>
                </c:pt>
                <c:pt idx="252">
                  <c:v>40849</c:v>
                </c:pt>
                <c:pt idx="253">
                  <c:v>40856</c:v>
                </c:pt>
                <c:pt idx="254">
                  <c:v>40863</c:v>
                </c:pt>
                <c:pt idx="255">
                  <c:v>40870</c:v>
                </c:pt>
                <c:pt idx="256">
                  <c:v>40877</c:v>
                </c:pt>
                <c:pt idx="257">
                  <c:v>40884</c:v>
                </c:pt>
                <c:pt idx="258">
                  <c:v>40891</c:v>
                </c:pt>
                <c:pt idx="259">
                  <c:v>40898</c:v>
                </c:pt>
                <c:pt idx="260">
                  <c:v>40905</c:v>
                </c:pt>
                <c:pt idx="261">
                  <c:v>40912</c:v>
                </c:pt>
                <c:pt idx="262">
                  <c:v>40919</c:v>
                </c:pt>
                <c:pt idx="263">
                  <c:v>40926</c:v>
                </c:pt>
                <c:pt idx="264">
                  <c:v>40933</c:v>
                </c:pt>
                <c:pt idx="265">
                  <c:v>40940</c:v>
                </c:pt>
                <c:pt idx="266">
                  <c:v>40947</c:v>
                </c:pt>
                <c:pt idx="267">
                  <c:v>40954</c:v>
                </c:pt>
                <c:pt idx="268">
                  <c:v>40960</c:v>
                </c:pt>
                <c:pt idx="269">
                  <c:v>40961</c:v>
                </c:pt>
                <c:pt idx="270">
                  <c:v>40968</c:v>
                </c:pt>
                <c:pt idx="271">
                  <c:v>40975</c:v>
                </c:pt>
                <c:pt idx="272">
                  <c:v>40982</c:v>
                </c:pt>
                <c:pt idx="273">
                  <c:v>40996</c:v>
                </c:pt>
                <c:pt idx="274">
                  <c:v>41003</c:v>
                </c:pt>
                <c:pt idx="275">
                  <c:v>41010</c:v>
                </c:pt>
                <c:pt idx="276">
                  <c:v>41017</c:v>
                </c:pt>
                <c:pt idx="277">
                  <c:v>41024</c:v>
                </c:pt>
                <c:pt idx="278">
                  <c:v>41031</c:v>
                </c:pt>
                <c:pt idx="279">
                  <c:v>41038</c:v>
                </c:pt>
                <c:pt idx="280">
                  <c:v>41045</c:v>
                </c:pt>
                <c:pt idx="281">
                  <c:v>41054</c:v>
                </c:pt>
                <c:pt idx="282">
                  <c:v>41059</c:v>
                </c:pt>
                <c:pt idx="283">
                  <c:v>41066</c:v>
                </c:pt>
                <c:pt idx="284">
                  <c:v>41073</c:v>
                </c:pt>
                <c:pt idx="285">
                  <c:v>41080</c:v>
                </c:pt>
                <c:pt idx="286">
                  <c:v>41087</c:v>
                </c:pt>
                <c:pt idx="287">
                  <c:v>41094</c:v>
                </c:pt>
                <c:pt idx="288">
                  <c:v>41101</c:v>
                </c:pt>
                <c:pt idx="289">
                  <c:v>41108</c:v>
                </c:pt>
                <c:pt idx="290">
                  <c:v>41115</c:v>
                </c:pt>
                <c:pt idx="291">
                  <c:v>41122</c:v>
                </c:pt>
                <c:pt idx="292">
                  <c:v>41129</c:v>
                </c:pt>
                <c:pt idx="293">
                  <c:v>41136</c:v>
                </c:pt>
                <c:pt idx="294">
                  <c:v>41143</c:v>
                </c:pt>
                <c:pt idx="295">
                  <c:v>41150</c:v>
                </c:pt>
                <c:pt idx="296">
                  <c:v>41157</c:v>
                </c:pt>
                <c:pt idx="297">
                  <c:v>41164</c:v>
                </c:pt>
                <c:pt idx="298">
                  <c:v>41171</c:v>
                </c:pt>
                <c:pt idx="299">
                  <c:v>41178</c:v>
                </c:pt>
                <c:pt idx="300">
                  <c:v>41185</c:v>
                </c:pt>
                <c:pt idx="301">
                  <c:v>41192</c:v>
                </c:pt>
                <c:pt idx="302">
                  <c:v>41199</c:v>
                </c:pt>
                <c:pt idx="303">
                  <c:v>41206</c:v>
                </c:pt>
                <c:pt idx="304">
                  <c:v>41213</c:v>
                </c:pt>
                <c:pt idx="305">
                  <c:v>41222</c:v>
                </c:pt>
                <c:pt idx="306">
                  <c:v>41234</c:v>
                </c:pt>
                <c:pt idx="307">
                  <c:v>41241</c:v>
                </c:pt>
                <c:pt idx="308">
                  <c:v>41255</c:v>
                </c:pt>
                <c:pt idx="309">
                  <c:v>41258</c:v>
                </c:pt>
                <c:pt idx="310">
                  <c:v>41262</c:v>
                </c:pt>
                <c:pt idx="311">
                  <c:v>41269</c:v>
                </c:pt>
                <c:pt idx="312">
                  <c:v>41276</c:v>
                </c:pt>
                <c:pt idx="313">
                  <c:v>41283</c:v>
                </c:pt>
                <c:pt idx="314">
                  <c:v>41290</c:v>
                </c:pt>
                <c:pt idx="315">
                  <c:v>41299</c:v>
                </c:pt>
                <c:pt idx="316">
                  <c:v>41304</c:v>
                </c:pt>
                <c:pt idx="317">
                  <c:v>41311</c:v>
                </c:pt>
                <c:pt idx="318">
                  <c:v>41318</c:v>
                </c:pt>
                <c:pt idx="319">
                  <c:v>41325</c:v>
                </c:pt>
                <c:pt idx="320">
                  <c:v>41332</c:v>
                </c:pt>
                <c:pt idx="321">
                  <c:v>41339</c:v>
                </c:pt>
                <c:pt idx="322">
                  <c:v>41346</c:v>
                </c:pt>
                <c:pt idx="323">
                  <c:v>41353</c:v>
                </c:pt>
                <c:pt idx="324">
                  <c:v>41360</c:v>
                </c:pt>
                <c:pt idx="325">
                  <c:v>41367</c:v>
                </c:pt>
                <c:pt idx="326">
                  <c:v>41374</c:v>
                </c:pt>
                <c:pt idx="327">
                  <c:v>41381</c:v>
                </c:pt>
                <c:pt idx="328">
                  <c:v>41388</c:v>
                </c:pt>
                <c:pt idx="329">
                  <c:v>41395</c:v>
                </c:pt>
                <c:pt idx="330">
                  <c:v>41402</c:v>
                </c:pt>
                <c:pt idx="331">
                  <c:v>41409</c:v>
                </c:pt>
                <c:pt idx="332">
                  <c:v>41416</c:v>
                </c:pt>
                <c:pt idx="333">
                  <c:v>41423</c:v>
                </c:pt>
                <c:pt idx="334">
                  <c:v>41430</c:v>
                </c:pt>
                <c:pt idx="335">
                  <c:v>41437</c:v>
                </c:pt>
                <c:pt idx="336">
                  <c:v>41444</c:v>
                </c:pt>
                <c:pt idx="337">
                  <c:v>41451</c:v>
                </c:pt>
                <c:pt idx="338">
                  <c:v>41458</c:v>
                </c:pt>
                <c:pt idx="339">
                  <c:v>41465</c:v>
                </c:pt>
                <c:pt idx="340">
                  <c:v>41472</c:v>
                </c:pt>
                <c:pt idx="341">
                  <c:v>41479</c:v>
                </c:pt>
                <c:pt idx="342">
                  <c:v>41486</c:v>
                </c:pt>
                <c:pt idx="343">
                  <c:v>41493</c:v>
                </c:pt>
                <c:pt idx="344">
                  <c:v>41500</c:v>
                </c:pt>
                <c:pt idx="345">
                  <c:v>41507</c:v>
                </c:pt>
                <c:pt idx="346">
                  <c:v>41514</c:v>
                </c:pt>
                <c:pt idx="347">
                  <c:v>41521</c:v>
                </c:pt>
                <c:pt idx="348">
                  <c:v>41528</c:v>
                </c:pt>
                <c:pt idx="349">
                  <c:v>41535</c:v>
                </c:pt>
                <c:pt idx="350">
                  <c:v>41542</c:v>
                </c:pt>
                <c:pt idx="351">
                  <c:v>41549</c:v>
                </c:pt>
                <c:pt idx="352">
                  <c:v>41556</c:v>
                </c:pt>
                <c:pt idx="353">
                  <c:v>41563</c:v>
                </c:pt>
                <c:pt idx="354">
                  <c:v>41570</c:v>
                </c:pt>
                <c:pt idx="355">
                  <c:v>41577</c:v>
                </c:pt>
                <c:pt idx="356">
                  <c:v>41584</c:v>
                </c:pt>
                <c:pt idx="357">
                  <c:v>41591</c:v>
                </c:pt>
                <c:pt idx="358">
                  <c:v>41598</c:v>
                </c:pt>
                <c:pt idx="359">
                  <c:v>41605</c:v>
                </c:pt>
                <c:pt idx="360">
                  <c:v>41612</c:v>
                </c:pt>
                <c:pt idx="361">
                  <c:v>41619</c:v>
                </c:pt>
                <c:pt idx="362">
                  <c:v>41626</c:v>
                </c:pt>
                <c:pt idx="363">
                  <c:v>41633</c:v>
                </c:pt>
                <c:pt idx="364">
                  <c:v>41640</c:v>
                </c:pt>
                <c:pt idx="365">
                  <c:v>41647</c:v>
                </c:pt>
                <c:pt idx="366">
                  <c:v>41654</c:v>
                </c:pt>
                <c:pt idx="367">
                  <c:v>41661</c:v>
                </c:pt>
                <c:pt idx="368">
                  <c:v>41668</c:v>
                </c:pt>
                <c:pt idx="369">
                  <c:v>41675</c:v>
                </c:pt>
              </c:numCache>
            </c:numRef>
          </c:cat>
          <c:val>
            <c:numRef>
              <c:f>Sheet1!$B$2:$B$371</c:f>
              <c:numCache>
                <c:formatCode>General</c:formatCode>
                <c:ptCount val="370"/>
                <c:pt idx="0">
                  <c:v>771.56899999999996</c:v>
                </c:pt>
                <c:pt idx="1">
                  <c:v>775.79499999999996</c:v>
                </c:pt>
                <c:pt idx="2">
                  <c:v>777.70799999999997</c:v>
                </c:pt>
                <c:pt idx="3">
                  <c:v>777.21299999999997</c:v>
                </c:pt>
                <c:pt idx="4">
                  <c:v>777.57899999999995</c:v>
                </c:pt>
                <c:pt idx="5">
                  <c:v>776.05200000000002</c:v>
                </c:pt>
                <c:pt idx="6">
                  <c:v>777.91700000000003</c:v>
                </c:pt>
                <c:pt idx="7">
                  <c:v>776.44399999999996</c:v>
                </c:pt>
                <c:pt idx="8">
                  <c:v>777.06500000000005</c:v>
                </c:pt>
                <c:pt idx="9">
                  <c:v>778.60400000000004</c:v>
                </c:pt>
                <c:pt idx="10">
                  <c:v>778.56</c:v>
                </c:pt>
                <c:pt idx="11">
                  <c:v>779.21</c:v>
                </c:pt>
                <c:pt idx="12">
                  <c:v>780.30100000000004</c:v>
                </c:pt>
                <c:pt idx="13">
                  <c:v>778.99099999999999</c:v>
                </c:pt>
                <c:pt idx="14">
                  <c:v>780.33600000000001</c:v>
                </c:pt>
                <c:pt idx="15">
                  <c:v>781.36099999999999</c:v>
                </c:pt>
                <c:pt idx="16">
                  <c:v>782.12900000000002</c:v>
                </c:pt>
                <c:pt idx="17">
                  <c:v>783.93600000000004</c:v>
                </c:pt>
                <c:pt idx="18">
                  <c:v>786.75199999999995</c:v>
                </c:pt>
                <c:pt idx="19">
                  <c:v>786.55</c:v>
                </c:pt>
                <c:pt idx="20">
                  <c:v>785.99699999999996</c:v>
                </c:pt>
                <c:pt idx="21">
                  <c:v>786.03300000000002</c:v>
                </c:pt>
                <c:pt idx="22">
                  <c:v>784.36</c:v>
                </c:pt>
                <c:pt idx="23">
                  <c:v>786.77200000000005</c:v>
                </c:pt>
                <c:pt idx="24">
                  <c:v>785.69899999999996</c:v>
                </c:pt>
                <c:pt idx="25">
                  <c:v>787.14700000000005</c:v>
                </c:pt>
                <c:pt idx="26">
                  <c:v>780.39</c:v>
                </c:pt>
                <c:pt idx="27">
                  <c:v>787.37400000000002</c:v>
                </c:pt>
                <c:pt idx="28">
                  <c:v>785.96199999999999</c:v>
                </c:pt>
                <c:pt idx="29">
                  <c:v>786.06200000000001</c:v>
                </c:pt>
                <c:pt idx="30">
                  <c:v>784.67399999999998</c:v>
                </c:pt>
                <c:pt idx="31">
                  <c:v>787.327</c:v>
                </c:pt>
                <c:pt idx="32">
                  <c:v>785.95399999999995</c:v>
                </c:pt>
                <c:pt idx="33">
                  <c:v>784.53200000000004</c:v>
                </c:pt>
                <c:pt idx="34">
                  <c:v>779.36199999999997</c:v>
                </c:pt>
                <c:pt idx="35">
                  <c:v>773.755</c:v>
                </c:pt>
                <c:pt idx="36">
                  <c:v>774.12</c:v>
                </c:pt>
                <c:pt idx="37">
                  <c:v>777.45899999999995</c:v>
                </c:pt>
                <c:pt idx="38">
                  <c:v>776.31500000000005</c:v>
                </c:pt>
                <c:pt idx="39">
                  <c:v>775.90099999999995</c:v>
                </c:pt>
                <c:pt idx="40">
                  <c:v>776.55700000000002</c:v>
                </c:pt>
                <c:pt idx="41">
                  <c:v>773.72299999999996</c:v>
                </c:pt>
                <c:pt idx="42">
                  <c:v>773.13099999999997</c:v>
                </c:pt>
                <c:pt idx="43">
                  <c:v>771.47</c:v>
                </c:pt>
                <c:pt idx="44">
                  <c:v>772.35400000000004</c:v>
                </c:pt>
                <c:pt idx="45">
                  <c:v>771.53499999999997</c:v>
                </c:pt>
                <c:pt idx="46">
                  <c:v>770.66300000000001</c:v>
                </c:pt>
                <c:pt idx="47">
                  <c:v>771.67700000000002</c:v>
                </c:pt>
                <c:pt idx="48">
                  <c:v>773.95799999999997</c:v>
                </c:pt>
                <c:pt idx="49">
                  <c:v>766.80899999999997</c:v>
                </c:pt>
                <c:pt idx="50">
                  <c:v>758.99599999999998</c:v>
                </c:pt>
                <c:pt idx="51">
                  <c:v>740.47500000000002</c:v>
                </c:pt>
                <c:pt idx="52">
                  <c:v>724.10699999999997</c:v>
                </c:pt>
                <c:pt idx="53">
                  <c:v>718.49599999999998</c:v>
                </c:pt>
                <c:pt idx="54">
                  <c:v>721.16499999999996</c:v>
                </c:pt>
                <c:pt idx="55">
                  <c:v>712.86500000000001</c:v>
                </c:pt>
                <c:pt idx="56">
                  <c:v>706.84100000000001</c:v>
                </c:pt>
                <c:pt idx="57">
                  <c:v>701.39700000000005</c:v>
                </c:pt>
                <c:pt idx="58">
                  <c:v>703.62199999999996</c:v>
                </c:pt>
                <c:pt idx="59">
                  <c:v>697.34500000000003</c:v>
                </c:pt>
                <c:pt idx="60">
                  <c:v>698.899</c:v>
                </c:pt>
                <c:pt idx="61">
                  <c:v>694.34500000000003</c:v>
                </c:pt>
                <c:pt idx="62">
                  <c:v>697.49400000000003</c:v>
                </c:pt>
                <c:pt idx="63">
                  <c:v>664.66600000000005</c:v>
                </c:pt>
                <c:pt idx="64">
                  <c:v>619.03700000000003</c:v>
                </c:pt>
                <c:pt idx="65">
                  <c:v>503.47899999999998</c:v>
                </c:pt>
                <c:pt idx="66">
                  <c:v>451.11200000000002</c:v>
                </c:pt>
                <c:pt idx="67">
                  <c:v>410.20499999999998</c:v>
                </c:pt>
                <c:pt idx="68">
                  <c:v>378.971</c:v>
                </c:pt>
                <c:pt idx="69">
                  <c:v>385.3</c:v>
                </c:pt>
                <c:pt idx="70">
                  <c:v>377.49099999999999</c:v>
                </c:pt>
                <c:pt idx="71">
                  <c:v>369.51299999999998</c:v>
                </c:pt>
                <c:pt idx="72">
                  <c:v>371.762</c:v>
                </c:pt>
                <c:pt idx="73">
                  <c:v>378.34300000000002</c:v>
                </c:pt>
                <c:pt idx="74">
                  <c:v>371.291</c:v>
                </c:pt>
                <c:pt idx="75">
                  <c:v>375.35</c:v>
                </c:pt>
                <c:pt idx="76">
                  <c:v>359.34399999999999</c:v>
                </c:pt>
                <c:pt idx="77">
                  <c:v>366.70100000000002</c:v>
                </c:pt>
                <c:pt idx="78">
                  <c:v>361.35599999999999</c:v>
                </c:pt>
                <c:pt idx="79">
                  <c:v>369.15</c:v>
                </c:pt>
                <c:pt idx="80">
                  <c:v>374.73399999999998</c:v>
                </c:pt>
                <c:pt idx="81">
                  <c:v>362.53300000000002</c:v>
                </c:pt>
                <c:pt idx="82">
                  <c:v>352.52100000000002</c:v>
                </c:pt>
                <c:pt idx="83">
                  <c:v>346.43200000000002</c:v>
                </c:pt>
                <c:pt idx="84">
                  <c:v>348.24200000000002</c:v>
                </c:pt>
                <c:pt idx="85">
                  <c:v>354.68900000000002</c:v>
                </c:pt>
                <c:pt idx="86">
                  <c:v>333.43</c:v>
                </c:pt>
                <c:pt idx="87">
                  <c:v>328.60599999999999</c:v>
                </c:pt>
                <c:pt idx="88">
                  <c:v>311.70100000000002</c:v>
                </c:pt>
                <c:pt idx="89">
                  <c:v>304.14600000000002</c:v>
                </c:pt>
                <c:pt idx="90">
                  <c:v>271.61</c:v>
                </c:pt>
                <c:pt idx="91">
                  <c:v>220.81100000000001</c:v>
                </c:pt>
                <c:pt idx="92">
                  <c:v>265.25</c:v>
                </c:pt>
                <c:pt idx="93">
                  <c:v>256.154</c:v>
                </c:pt>
                <c:pt idx="94">
                  <c:v>253.398</c:v>
                </c:pt>
                <c:pt idx="95">
                  <c:v>253.91900000000001</c:v>
                </c:pt>
                <c:pt idx="96">
                  <c:v>255.81399999999999</c:v>
                </c:pt>
                <c:pt idx="97">
                  <c:v>258.09399999999999</c:v>
                </c:pt>
                <c:pt idx="98">
                  <c:v>270.93400000000003</c:v>
                </c:pt>
                <c:pt idx="99">
                  <c:v>280.096</c:v>
                </c:pt>
                <c:pt idx="100">
                  <c:v>229.31</c:v>
                </c:pt>
                <c:pt idx="101">
                  <c:v>236.321</c:v>
                </c:pt>
                <c:pt idx="102">
                  <c:v>239.03299999999999</c:v>
                </c:pt>
                <c:pt idx="103">
                  <c:v>291.50099999999998</c:v>
                </c:pt>
                <c:pt idx="104">
                  <c:v>296.29899999999998</c:v>
                </c:pt>
                <c:pt idx="105">
                  <c:v>306.15699999999998</c:v>
                </c:pt>
                <c:pt idx="106">
                  <c:v>334.82</c:v>
                </c:pt>
                <c:pt idx="107">
                  <c:v>334.57900000000001</c:v>
                </c:pt>
                <c:pt idx="108">
                  <c:v>342.74799999999999</c:v>
                </c:pt>
                <c:pt idx="109">
                  <c:v>348.04</c:v>
                </c:pt>
                <c:pt idx="110">
                  <c:v>351.54399999999998</c:v>
                </c:pt>
                <c:pt idx="111">
                  <c:v>353.37700000000001</c:v>
                </c:pt>
                <c:pt idx="112">
                  <c:v>356.84399999999999</c:v>
                </c:pt>
                <c:pt idx="113">
                  <c:v>321.75400000000002</c:v>
                </c:pt>
                <c:pt idx="114">
                  <c:v>327.31299999999999</c:v>
                </c:pt>
                <c:pt idx="115">
                  <c:v>329.65</c:v>
                </c:pt>
                <c:pt idx="116">
                  <c:v>345.99799999999999</c:v>
                </c:pt>
                <c:pt idx="117">
                  <c:v>376.92099999999999</c:v>
                </c:pt>
                <c:pt idx="118">
                  <c:v>405.31400000000002</c:v>
                </c:pt>
                <c:pt idx="119">
                  <c:v>408.57600000000002</c:v>
                </c:pt>
                <c:pt idx="120">
                  <c:v>422.29199999999997</c:v>
                </c:pt>
                <c:pt idx="121">
                  <c:v>432.57400000000001</c:v>
                </c:pt>
                <c:pt idx="122">
                  <c:v>431.916</c:v>
                </c:pt>
                <c:pt idx="123">
                  <c:v>430.57799999999997</c:v>
                </c:pt>
                <c:pt idx="124">
                  <c:v>431.08199999999999</c:v>
                </c:pt>
                <c:pt idx="125">
                  <c:v>438.024</c:v>
                </c:pt>
                <c:pt idx="126">
                  <c:v>437.11799999999999</c:v>
                </c:pt>
                <c:pt idx="127">
                  <c:v>437.12</c:v>
                </c:pt>
                <c:pt idx="128">
                  <c:v>438.863</c:v>
                </c:pt>
                <c:pt idx="129">
                  <c:v>442.67099999999999</c:v>
                </c:pt>
                <c:pt idx="130">
                  <c:v>446.005</c:v>
                </c:pt>
                <c:pt idx="131">
                  <c:v>455.80700000000002</c:v>
                </c:pt>
                <c:pt idx="132">
                  <c:v>449.56700000000001</c:v>
                </c:pt>
                <c:pt idx="133">
                  <c:v>454.17399999999998</c:v>
                </c:pt>
                <c:pt idx="134">
                  <c:v>460.53</c:v>
                </c:pt>
                <c:pt idx="135">
                  <c:v>459.666</c:v>
                </c:pt>
                <c:pt idx="136">
                  <c:v>451.13200000000001</c:v>
                </c:pt>
                <c:pt idx="137">
                  <c:v>446.15199999999999</c:v>
                </c:pt>
                <c:pt idx="138">
                  <c:v>447.315</c:v>
                </c:pt>
                <c:pt idx="139">
                  <c:v>447.99200000000002</c:v>
                </c:pt>
                <c:pt idx="140">
                  <c:v>448.39400000000001</c:v>
                </c:pt>
                <c:pt idx="141">
                  <c:v>453.71499999999997</c:v>
                </c:pt>
                <c:pt idx="142">
                  <c:v>450.99599999999998</c:v>
                </c:pt>
                <c:pt idx="143">
                  <c:v>454.47300000000001</c:v>
                </c:pt>
                <c:pt idx="144">
                  <c:v>455.95800000000003</c:v>
                </c:pt>
                <c:pt idx="145">
                  <c:v>457.18</c:v>
                </c:pt>
                <c:pt idx="146">
                  <c:v>459.11200000000002</c:v>
                </c:pt>
                <c:pt idx="147">
                  <c:v>460.214</c:v>
                </c:pt>
                <c:pt idx="148">
                  <c:v>458.99</c:v>
                </c:pt>
                <c:pt idx="149">
                  <c:v>459.404</c:v>
                </c:pt>
                <c:pt idx="150">
                  <c:v>450.358</c:v>
                </c:pt>
                <c:pt idx="151">
                  <c:v>451.67</c:v>
                </c:pt>
                <c:pt idx="152">
                  <c:v>448.95299999999997</c:v>
                </c:pt>
                <c:pt idx="153">
                  <c:v>449.85300000000001</c:v>
                </c:pt>
                <c:pt idx="154">
                  <c:v>449.85899999999998</c:v>
                </c:pt>
                <c:pt idx="155">
                  <c:v>450.26100000000002</c:v>
                </c:pt>
                <c:pt idx="156">
                  <c:v>449.44200000000001</c:v>
                </c:pt>
                <c:pt idx="157">
                  <c:v>442.62700000000001</c:v>
                </c:pt>
                <c:pt idx="158">
                  <c:v>450.529</c:v>
                </c:pt>
                <c:pt idx="159">
                  <c:v>452.17599999999999</c:v>
                </c:pt>
                <c:pt idx="160">
                  <c:v>453.51100000000002</c:v>
                </c:pt>
                <c:pt idx="161">
                  <c:v>452.93599999999998</c:v>
                </c:pt>
                <c:pt idx="162">
                  <c:v>454.23500000000001</c:v>
                </c:pt>
                <c:pt idx="163">
                  <c:v>445.81299999999999</c:v>
                </c:pt>
                <c:pt idx="164">
                  <c:v>446.18299999999999</c:v>
                </c:pt>
                <c:pt idx="165">
                  <c:v>448.78399999999999</c:v>
                </c:pt>
                <c:pt idx="166">
                  <c:v>448.93900000000002</c:v>
                </c:pt>
                <c:pt idx="167">
                  <c:v>448.18400000000003</c:v>
                </c:pt>
                <c:pt idx="168">
                  <c:v>449.21100000000001</c:v>
                </c:pt>
                <c:pt idx="169">
                  <c:v>447.23200000000003</c:v>
                </c:pt>
                <c:pt idx="170">
                  <c:v>448.49200000000002</c:v>
                </c:pt>
                <c:pt idx="171">
                  <c:v>447.84100000000001</c:v>
                </c:pt>
                <c:pt idx="172">
                  <c:v>445.608</c:v>
                </c:pt>
                <c:pt idx="173">
                  <c:v>445.63</c:v>
                </c:pt>
                <c:pt idx="174">
                  <c:v>449.721</c:v>
                </c:pt>
                <c:pt idx="175">
                  <c:v>451.81099999999998</c:v>
                </c:pt>
                <c:pt idx="176">
                  <c:v>444.166</c:v>
                </c:pt>
                <c:pt idx="177">
                  <c:v>444.839</c:v>
                </c:pt>
                <c:pt idx="178">
                  <c:v>449.31700000000001</c:v>
                </c:pt>
                <c:pt idx="179">
                  <c:v>449.80500000000001</c:v>
                </c:pt>
                <c:pt idx="180">
                  <c:v>449.68900000000002</c:v>
                </c:pt>
                <c:pt idx="181">
                  <c:v>451.25700000000001</c:v>
                </c:pt>
                <c:pt idx="182">
                  <c:v>447.58800000000002</c:v>
                </c:pt>
                <c:pt idx="183">
                  <c:v>447.83300000000003</c:v>
                </c:pt>
                <c:pt idx="184">
                  <c:v>448.09399999999999</c:v>
                </c:pt>
                <c:pt idx="185">
                  <c:v>450.39600000000002</c:v>
                </c:pt>
                <c:pt idx="186">
                  <c:v>450.84800000000001</c:v>
                </c:pt>
                <c:pt idx="187">
                  <c:v>450.315</c:v>
                </c:pt>
                <c:pt idx="188">
                  <c:v>450.79899999999998</c:v>
                </c:pt>
                <c:pt idx="189">
                  <c:v>445.46</c:v>
                </c:pt>
                <c:pt idx="190">
                  <c:v>445.08300000000003</c:v>
                </c:pt>
                <c:pt idx="191">
                  <c:v>445.637</c:v>
                </c:pt>
                <c:pt idx="192">
                  <c:v>443.69</c:v>
                </c:pt>
                <c:pt idx="193">
                  <c:v>442.21300000000002</c:v>
                </c:pt>
                <c:pt idx="194">
                  <c:v>441.49</c:v>
                </c:pt>
                <c:pt idx="195">
                  <c:v>441.94400000000002</c:v>
                </c:pt>
                <c:pt idx="196">
                  <c:v>438.012</c:v>
                </c:pt>
                <c:pt idx="197">
                  <c:v>444.82499999999999</c:v>
                </c:pt>
                <c:pt idx="198">
                  <c:v>438.779</c:v>
                </c:pt>
                <c:pt idx="199">
                  <c:v>442.72899999999998</c:v>
                </c:pt>
                <c:pt idx="200">
                  <c:v>446.947</c:v>
                </c:pt>
                <c:pt idx="201">
                  <c:v>442.82900000000001</c:v>
                </c:pt>
                <c:pt idx="202">
                  <c:v>437.66</c:v>
                </c:pt>
                <c:pt idx="203">
                  <c:v>438.875</c:v>
                </c:pt>
                <c:pt idx="204">
                  <c:v>437.59199999999998</c:v>
                </c:pt>
                <c:pt idx="205">
                  <c:v>435.404</c:v>
                </c:pt>
                <c:pt idx="206">
                  <c:v>443.435</c:v>
                </c:pt>
                <c:pt idx="207">
                  <c:v>428.95699999999999</c:v>
                </c:pt>
                <c:pt idx="208">
                  <c:v>443.16500000000002</c:v>
                </c:pt>
                <c:pt idx="209">
                  <c:v>431.37400000000002</c:v>
                </c:pt>
                <c:pt idx="210">
                  <c:v>427.79399999999998</c:v>
                </c:pt>
                <c:pt idx="211">
                  <c:v>438.10700000000003</c:v>
                </c:pt>
                <c:pt idx="212">
                  <c:v>429.60300000000001</c:v>
                </c:pt>
                <c:pt idx="213">
                  <c:v>432.28800000000001</c:v>
                </c:pt>
                <c:pt idx="214">
                  <c:v>429.78199999999998</c:v>
                </c:pt>
                <c:pt idx="215">
                  <c:v>439.02699999999999</c:v>
                </c:pt>
                <c:pt idx="216">
                  <c:v>441.91699999999997</c:v>
                </c:pt>
                <c:pt idx="217">
                  <c:v>443.238</c:v>
                </c:pt>
                <c:pt idx="218">
                  <c:v>438.43200000000002</c:v>
                </c:pt>
                <c:pt idx="219">
                  <c:v>459.14600000000002</c:v>
                </c:pt>
                <c:pt idx="220">
                  <c:v>454.21600000000001</c:v>
                </c:pt>
                <c:pt idx="221">
                  <c:v>448.22</c:v>
                </c:pt>
                <c:pt idx="222">
                  <c:v>437.22500000000002</c:v>
                </c:pt>
                <c:pt idx="223">
                  <c:v>446.88900000000001</c:v>
                </c:pt>
                <c:pt idx="224">
                  <c:v>455.99400000000003</c:v>
                </c:pt>
                <c:pt idx="225">
                  <c:v>471.589</c:v>
                </c:pt>
                <c:pt idx="226">
                  <c:v>452.00099999999998</c:v>
                </c:pt>
                <c:pt idx="227">
                  <c:v>454.06299999999999</c:v>
                </c:pt>
                <c:pt idx="228">
                  <c:v>461.60500000000002</c:v>
                </c:pt>
                <c:pt idx="229">
                  <c:v>462.834</c:v>
                </c:pt>
                <c:pt idx="230">
                  <c:v>468.88299999999998</c:v>
                </c:pt>
                <c:pt idx="231">
                  <c:v>464.79300000000001</c:v>
                </c:pt>
                <c:pt idx="232">
                  <c:v>464.08499999999998</c:v>
                </c:pt>
                <c:pt idx="233">
                  <c:v>458.69600000000003</c:v>
                </c:pt>
                <c:pt idx="234">
                  <c:v>460.29899999999998</c:v>
                </c:pt>
                <c:pt idx="235">
                  <c:v>472.05399999999997</c:v>
                </c:pt>
                <c:pt idx="236">
                  <c:v>485.709</c:v>
                </c:pt>
                <c:pt idx="237">
                  <c:v>496.81099999999998</c:v>
                </c:pt>
                <c:pt idx="238">
                  <c:v>494</c:v>
                </c:pt>
                <c:pt idx="239">
                  <c:v>491.74400000000003</c:v>
                </c:pt>
                <c:pt idx="240">
                  <c:v>496.84500000000003</c:v>
                </c:pt>
                <c:pt idx="241">
                  <c:v>512.072</c:v>
                </c:pt>
                <c:pt idx="242">
                  <c:v>515.68399999999997</c:v>
                </c:pt>
                <c:pt idx="243">
                  <c:v>510.77499999999998</c:v>
                </c:pt>
                <c:pt idx="244">
                  <c:v>519.85</c:v>
                </c:pt>
                <c:pt idx="245">
                  <c:v>519.53599999999994</c:v>
                </c:pt>
                <c:pt idx="246">
                  <c:v>525.40499999999997</c:v>
                </c:pt>
                <c:pt idx="247">
                  <c:v>524.48</c:v>
                </c:pt>
                <c:pt idx="248">
                  <c:v>517.90499999999997</c:v>
                </c:pt>
                <c:pt idx="249">
                  <c:v>517.48599999999999</c:v>
                </c:pt>
                <c:pt idx="250">
                  <c:v>514.73900000000003</c:v>
                </c:pt>
                <c:pt idx="251">
                  <c:v>510.16199999999998</c:v>
                </c:pt>
                <c:pt idx="252">
                  <c:v>526.81399999999996</c:v>
                </c:pt>
                <c:pt idx="253">
                  <c:v>505.911</c:v>
                </c:pt>
                <c:pt idx="254">
                  <c:v>503.42700000000002</c:v>
                </c:pt>
                <c:pt idx="255">
                  <c:v>505.71600000000001</c:v>
                </c:pt>
                <c:pt idx="256">
                  <c:v>490.97699999999998</c:v>
                </c:pt>
                <c:pt idx="257">
                  <c:v>496.81</c:v>
                </c:pt>
                <c:pt idx="258">
                  <c:v>490.78800000000001</c:v>
                </c:pt>
                <c:pt idx="259">
                  <c:v>474.40899999999999</c:v>
                </c:pt>
                <c:pt idx="260">
                  <c:v>482.72800000000001</c:v>
                </c:pt>
                <c:pt idx="261">
                  <c:v>484.97300000000001</c:v>
                </c:pt>
                <c:pt idx="262">
                  <c:v>483.22699999999998</c:v>
                </c:pt>
                <c:pt idx="263">
                  <c:v>470.892</c:v>
                </c:pt>
                <c:pt idx="264">
                  <c:v>465.29199999999997</c:v>
                </c:pt>
                <c:pt idx="265">
                  <c:v>472.524</c:v>
                </c:pt>
                <c:pt idx="266">
                  <c:v>466.91899999999998</c:v>
                </c:pt>
                <c:pt idx="267">
                  <c:v>445.24299999999999</c:v>
                </c:pt>
                <c:pt idx="268">
                  <c:v>447.44200000000001</c:v>
                </c:pt>
                <c:pt idx="269">
                  <c:v>458.61900000000003</c:v>
                </c:pt>
                <c:pt idx="270">
                  <c:v>452.6</c:v>
                </c:pt>
                <c:pt idx="271">
                  <c:v>446.74400000000003</c:v>
                </c:pt>
                <c:pt idx="272">
                  <c:v>451.60199999999998</c:v>
                </c:pt>
                <c:pt idx="273">
                  <c:v>449.36599999999999</c:v>
                </c:pt>
                <c:pt idx="274">
                  <c:v>441.68</c:v>
                </c:pt>
                <c:pt idx="275">
                  <c:v>441.77600000000001</c:v>
                </c:pt>
                <c:pt idx="276">
                  <c:v>439.12299999999999</c:v>
                </c:pt>
                <c:pt idx="277">
                  <c:v>436.185</c:v>
                </c:pt>
                <c:pt idx="278">
                  <c:v>436.142</c:v>
                </c:pt>
                <c:pt idx="279">
                  <c:v>428.24799999999999</c:v>
                </c:pt>
                <c:pt idx="280">
                  <c:v>435.21100000000001</c:v>
                </c:pt>
                <c:pt idx="281">
                  <c:v>428.61099999999999</c:v>
                </c:pt>
                <c:pt idx="282">
                  <c:v>429.57299999999998</c:v>
                </c:pt>
                <c:pt idx="283">
                  <c:v>414.98399999999998</c:v>
                </c:pt>
                <c:pt idx="284">
                  <c:v>421.505</c:v>
                </c:pt>
                <c:pt idx="285">
                  <c:v>414.23399999999998</c:v>
                </c:pt>
                <c:pt idx="286">
                  <c:v>410.03100000000001</c:v>
                </c:pt>
                <c:pt idx="287">
                  <c:v>405.35700000000003</c:v>
                </c:pt>
                <c:pt idx="288">
                  <c:v>398.98399999999998</c:v>
                </c:pt>
                <c:pt idx="289">
                  <c:v>398.41300000000001</c:v>
                </c:pt>
                <c:pt idx="290">
                  <c:v>392.38400000000001</c:v>
                </c:pt>
                <c:pt idx="291">
                  <c:v>385.97399999999999</c:v>
                </c:pt>
                <c:pt idx="292">
                  <c:v>373.66699999999997</c:v>
                </c:pt>
                <c:pt idx="293">
                  <c:v>371.892</c:v>
                </c:pt>
                <c:pt idx="294">
                  <c:v>374.75099999999998</c:v>
                </c:pt>
                <c:pt idx="295">
                  <c:v>370.90100000000001</c:v>
                </c:pt>
                <c:pt idx="296">
                  <c:v>364.14800000000002</c:v>
                </c:pt>
                <c:pt idx="297">
                  <c:v>366.23</c:v>
                </c:pt>
                <c:pt idx="298">
                  <c:v>361.72500000000002</c:v>
                </c:pt>
                <c:pt idx="299">
                  <c:v>357.50799999999998</c:v>
                </c:pt>
                <c:pt idx="300">
                  <c:v>355.26900000000001</c:v>
                </c:pt>
                <c:pt idx="301">
                  <c:v>365.62799999999999</c:v>
                </c:pt>
                <c:pt idx="302">
                  <c:v>354.06200000000001</c:v>
                </c:pt>
                <c:pt idx="303">
                  <c:v>367.358</c:v>
                </c:pt>
                <c:pt idx="304">
                  <c:v>366.39499999999998</c:v>
                </c:pt>
                <c:pt idx="305">
                  <c:v>360.35599999999999</c:v>
                </c:pt>
                <c:pt idx="306">
                  <c:v>362.75200000000001</c:v>
                </c:pt>
                <c:pt idx="307">
                  <c:v>360.31</c:v>
                </c:pt>
                <c:pt idx="308">
                  <c:v>364.19099999999997</c:v>
                </c:pt>
                <c:pt idx="309">
                  <c:v>365.863</c:v>
                </c:pt>
                <c:pt idx="310">
                  <c:v>364.35199999999998</c:v>
                </c:pt>
                <c:pt idx="311">
                  <c:v>360.45100000000002</c:v>
                </c:pt>
                <c:pt idx="312">
                  <c:v>357.81599999999997</c:v>
                </c:pt>
                <c:pt idx="313">
                  <c:v>356.85500000000002</c:v>
                </c:pt>
                <c:pt idx="314">
                  <c:v>355.94799999999998</c:v>
                </c:pt>
                <c:pt idx="315">
                  <c:v>359.53</c:v>
                </c:pt>
                <c:pt idx="316">
                  <c:v>345.82</c:v>
                </c:pt>
                <c:pt idx="317">
                  <c:v>347.46600000000001</c:v>
                </c:pt>
                <c:pt idx="318">
                  <c:v>346.21699999999998</c:v>
                </c:pt>
                <c:pt idx="319">
                  <c:v>349.06200000000001</c:v>
                </c:pt>
                <c:pt idx="320">
                  <c:v>343.428</c:v>
                </c:pt>
                <c:pt idx="321">
                  <c:v>345.92200000000003</c:v>
                </c:pt>
                <c:pt idx="322">
                  <c:v>351.40600000000001</c:v>
                </c:pt>
                <c:pt idx="323">
                  <c:v>345.375</c:v>
                </c:pt>
                <c:pt idx="324">
                  <c:v>346.161</c:v>
                </c:pt>
                <c:pt idx="325">
                  <c:v>339.12799999999999</c:v>
                </c:pt>
                <c:pt idx="326">
                  <c:v>347.50200000000001</c:v>
                </c:pt>
                <c:pt idx="327">
                  <c:v>345.58300000000003</c:v>
                </c:pt>
                <c:pt idx="328">
                  <c:v>345.613</c:v>
                </c:pt>
                <c:pt idx="329">
                  <c:v>339.14299999999997</c:v>
                </c:pt>
                <c:pt idx="330">
                  <c:v>343.20800000000003</c:v>
                </c:pt>
                <c:pt idx="331">
                  <c:v>344.72399999999999</c:v>
                </c:pt>
                <c:pt idx="332">
                  <c:v>341.65699999999998</c:v>
                </c:pt>
                <c:pt idx="333">
                  <c:v>346.27199999999999</c:v>
                </c:pt>
                <c:pt idx="334">
                  <c:v>343.02699999999999</c:v>
                </c:pt>
                <c:pt idx="335">
                  <c:v>348.40699999999998</c:v>
                </c:pt>
                <c:pt idx="336">
                  <c:v>348.25099999999998</c:v>
                </c:pt>
                <c:pt idx="337">
                  <c:v>344.17700000000002</c:v>
                </c:pt>
                <c:pt idx="338">
                  <c:v>346.54599999999999</c:v>
                </c:pt>
                <c:pt idx="339">
                  <c:v>352.94499999999999</c:v>
                </c:pt>
                <c:pt idx="340">
                  <c:v>355.74</c:v>
                </c:pt>
                <c:pt idx="341">
                  <c:v>352.51799999999997</c:v>
                </c:pt>
                <c:pt idx="342">
                  <c:v>355.286</c:v>
                </c:pt>
                <c:pt idx="343">
                  <c:v>354.28800000000001</c:v>
                </c:pt>
                <c:pt idx="344">
                  <c:v>355.60199999999998</c:v>
                </c:pt>
                <c:pt idx="345">
                  <c:v>352.09699999999998</c:v>
                </c:pt>
                <c:pt idx="346">
                  <c:v>348.38499999999999</c:v>
                </c:pt>
                <c:pt idx="347">
                  <c:v>350.66500000000002</c:v>
                </c:pt>
                <c:pt idx="348">
                  <c:v>354.46800000000002</c:v>
                </c:pt>
                <c:pt idx="349">
                  <c:v>347.19299999999998</c:v>
                </c:pt>
                <c:pt idx="350">
                  <c:v>341.53399999999999</c:v>
                </c:pt>
                <c:pt idx="351">
                  <c:v>342.02800000000002</c:v>
                </c:pt>
                <c:pt idx="352">
                  <c:v>352.73500000000001</c:v>
                </c:pt>
                <c:pt idx="353">
                  <c:v>348.20299999999997</c:v>
                </c:pt>
                <c:pt idx="354">
                  <c:v>348.714</c:v>
                </c:pt>
                <c:pt idx="355">
                  <c:v>347.40499999999997</c:v>
                </c:pt>
                <c:pt idx="356">
                  <c:v>350.92399999999998</c:v>
                </c:pt>
                <c:pt idx="357">
                  <c:v>353.97399999999999</c:v>
                </c:pt>
                <c:pt idx="358">
                  <c:v>351.072</c:v>
                </c:pt>
                <c:pt idx="359">
                  <c:v>352.16699999999997</c:v>
                </c:pt>
                <c:pt idx="360">
                  <c:v>350.80099999999999</c:v>
                </c:pt>
                <c:pt idx="361">
                  <c:v>350.17599999999999</c:v>
                </c:pt>
                <c:pt idx="362">
                  <c:v>353.18</c:v>
                </c:pt>
                <c:pt idx="363">
                  <c:v>352.46100000000001</c:v>
                </c:pt>
                <c:pt idx="364">
                  <c:v>354.70299999999997</c:v>
                </c:pt>
                <c:pt idx="365">
                  <c:v>353.25200000000001</c:v>
                </c:pt>
                <c:pt idx="366">
                  <c:v>352.43</c:v>
                </c:pt>
                <c:pt idx="367">
                  <c:v>354.84899999999999</c:v>
                </c:pt>
                <c:pt idx="368">
                  <c:v>352.32499999999999</c:v>
                </c:pt>
                <c:pt idx="369">
                  <c:v>352.98700000000002</c:v>
                </c:pt>
              </c:numCache>
            </c:numRef>
          </c:val>
        </c:ser>
        <c:ser>
          <c:idx val="1"/>
          <c:order val="1"/>
          <c:tx>
            <c:strRef>
              <c:f>Sheet1!$C$1</c:f>
              <c:strCache>
                <c:ptCount val="1"/>
                <c:pt idx="0">
                  <c:v>Long-Term Treasuries</c:v>
                </c:pt>
              </c:strCache>
            </c:strRef>
          </c:tx>
          <c:spPr>
            <a:solidFill>
              <a:schemeClr val="tx2"/>
            </a:solidFill>
            <a:ln>
              <a:solidFill>
                <a:schemeClr val="tx1"/>
              </a:solidFill>
            </a:ln>
          </c:spPr>
          <c:cat>
            <c:numRef>
              <c:f>Sheet1!$A$2:$A$371</c:f>
              <c:numCache>
                <c:formatCode>m/d/yyyy</c:formatCode>
                <c:ptCount val="370"/>
                <c:pt idx="0">
                  <c:v>39085</c:v>
                </c:pt>
                <c:pt idx="1">
                  <c:v>39092</c:v>
                </c:pt>
                <c:pt idx="2">
                  <c:v>39099</c:v>
                </c:pt>
                <c:pt idx="3">
                  <c:v>39106</c:v>
                </c:pt>
                <c:pt idx="4">
                  <c:v>39113</c:v>
                </c:pt>
                <c:pt idx="5">
                  <c:v>39120</c:v>
                </c:pt>
                <c:pt idx="6">
                  <c:v>39127</c:v>
                </c:pt>
                <c:pt idx="7">
                  <c:v>39134</c:v>
                </c:pt>
                <c:pt idx="8">
                  <c:v>39141</c:v>
                </c:pt>
                <c:pt idx="9">
                  <c:v>39148</c:v>
                </c:pt>
                <c:pt idx="10">
                  <c:v>39155</c:v>
                </c:pt>
                <c:pt idx="11">
                  <c:v>39162</c:v>
                </c:pt>
                <c:pt idx="12">
                  <c:v>39169</c:v>
                </c:pt>
                <c:pt idx="13">
                  <c:v>39176</c:v>
                </c:pt>
                <c:pt idx="14">
                  <c:v>39183</c:v>
                </c:pt>
                <c:pt idx="15">
                  <c:v>39190</c:v>
                </c:pt>
                <c:pt idx="16">
                  <c:v>39197</c:v>
                </c:pt>
                <c:pt idx="17">
                  <c:v>39204</c:v>
                </c:pt>
                <c:pt idx="18">
                  <c:v>39211</c:v>
                </c:pt>
                <c:pt idx="19">
                  <c:v>39218</c:v>
                </c:pt>
                <c:pt idx="20">
                  <c:v>39225</c:v>
                </c:pt>
                <c:pt idx="21">
                  <c:v>39232</c:v>
                </c:pt>
                <c:pt idx="22">
                  <c:v>39239</c:v>
                </c:pt>
                <c:pt idx="23">
                  <c:v>39246</c:v>
                </c:pt>
                <c:pt idx="24">
                  <c:v>39253</c:v>
                </c:pt>
                <c:pt idx="25">
                  <c:v>39260</c:v>
                </c:pt>
                <c:pt idx="26">
                  <c:v>39267</c:v>
                </c:pt>
                <c:pt idx="27">
                  <c:v>39274</c:v>
                </c:pt>
                <c:pt idx="28">
                  <c:v>39281</c:v>
                </c:pt>
                <c:pt idx="29">
                  <c:v>39288</c:v>
                </c:pt>
                <c:pt idx="30">
                  <c:v>39295</c:v>
                </c:pt>
                <c:pt idx="31">
                  <c:v>39302</c:v>
                </c:pt>
                <c:pt idx="32">
                  <c:v>39309</c:v>
                </c:pt>
                <c:pt idx="33">
                  <c:v>39316</c:v>
                </c:pt>
                <c:pt idx="34">
                  <c:v>39323</c:v>
                </c:pt>
                <c:pt idx="35">
                  <c:v>39330</c:v>
                </c:pt>
                <c:pt idx="36">
                  <c:v>39337</c:v>
                </c:pt>
                <c:pt idx="37">
                  <c:v>39344</c:v>
                </c:pt>
                <c:pt idx="38">
                  <c:v>39351</c:v>
                </c:pt>
                <c:pt idx="39">
                  <c:v>39358</c:v>
                </c:pt>
                <c:pt idx="40">
                  <c:v>39365</c:v>
                </c:pt>
                <c:pt idx="41">
                  <c:v>39372</c:v>
                </c:pt>
                <c:pt idx="42">
                  <c:v>39379</c:v>
                </c:pt>
                <c:pt idx="43">
                  <c:v>39386</c:v>
                </c:pt>
                <c:pt idx="44">
                  <c:v>39393</c:v>
                </c:pt>
                <c:pt idx="45">
                  <c:v>39400</c:v>
                </c:pt>
                <c:pt idx="46">
                  <c:v>39407</c:v>
                </c:pt>
                <c:pt idx="47">
                  <c:v>39414</c:v>
                </c:pt>
                <c:pt idx="48">
                  <c:v>39421</c:v>
                </c:pt>
                <c:pt idx="49">
                  <c:v>39428</c:v>
                </c:pt>
                <c:pt idx="50">
                  <c:v>39435</c:v>
                </c:pt>
                <c:pt idx="51">
                  <c:v>39442</c:v>
                </c:pt>
                <c:pt idx="52">
                  <c:v>39449</c:v>
                </c:pt>
                <c:pt idx="53">
                  <c:v>39456</c:v>
                </c:pt>
                <c:pt idx="54">
                  <c:v>39463</c:v>
                </c:pt>
                <c:pt idx="55">
                  <c:v>39470</c:v>
                </c:pt>
                <c:pt idx="56">
                  <c:v>39477</c:v>
                </c:pt>
                <c:pt idx="57">
                  <c:v>39484</c:v>
                </c:pt>
                <c:pt idx="58">
                  <c:v>39491</c:v>
                </c:pt>
                <c:pt idx="59">
                  <c:v>39498</c:v>
                </c:pt>
                <c:pt idx="60">
                  <c:v>39505</c:v>
                </c:pt>
                <c:pt idx="61">
                  <c:v>39512</c:v>
                </c:pt>
                <c:pt idx="62">
                  <c:v>39519</c:v>
                </c:pt>
                <c:pt idx="63">
                  <c:v>39526</c:v>
                </c:pt>
                <c:pt idx="64">
                  <c:v>39533</c:v>
                </c:pt>
                <c:pt idx="65">
                  <c:v>39540</c:v>
                </c:pt>
                <c:pt idx="66">
                  <c:v>39547</c:v>
                </c:pt>
                <c:pt idx="67">
                  <c:v>39554</c:v>
                </c:pt>
                <c:pt idx="68">
                  <c:v>39561</c:v>
                </c:pt>
                <c:pt idx="69">
                  <c:v>39568</c:v>
                </c:pt>
                <c:pt idx="70">
                  <c:v>39575</c:v>
                </c:pt>
                <c:pt idx="71">
                  <c:v>39582</c:v>
                </c:pt>
                <c:pt idx="72">
                  <c:v>39589</c:v>
                </c:pt>
                <c:pt idx="73">
                  <c:v>39596</c:v>
                </c:pt>
                <c:pt idx="74">
                  <c:v>39603</c:v>
                </c:pt>
                <c:pt idx="75">
                  <c:v>39610</c:v>
                </c:pt>
                <c:pt idx="76">
                  <c:v>39617</c:v>
                </c:pt>
                <c:pt idx="77">
                  <c:v>39624</c:v>
                </c:pt>
                <c:pt idx="78">
                  <c:v>39631</c:v>
                </c:pt>
                <c:pt idx="79">
                  <c:v>39638</c:v>
                </c:pt>
                <c:pt idx="80">
                  <c:v>39645</c:v>
                </c:pt>
                <c:pt idx="81">
                  <c:v>39652</c:v>
                </c:pt>
                <c:pt idx="82">
                  <c:v>39659</c:v>
                </c:pt>
                <c:pt idx="83">
                  <c:v>39666</c:v>
                </c:pt>
                <c:pt idx="84">
                  <c:v>39673</c:v>
                </c:pt>
                <c:pt idx="85">
                  <c:v>39680</c:v>
                </c:pt>
                <c:pt idx="86">
                  <c:v>39687</c:v>
                </c:pt>
                <c:pt idx="87">
                  <c:v>39694</c:v>
                </c:pt>
                <c:pt idx="88">
                  <c:v>39701</c:v>
                </c:pt>
                <c:pt idx="89">
                  <c:v>39708</c:v>
                </c:pt>
                <c:pt idx="90">
                  <c:v>39715</c:v>
                </c:pt>
                <c:pt idx="91">
                  <c:v>39722</c:v>
                </c:pt>
                <c:pt idx="92">
                  <c:v>39729</c:v>
                </c:pt>
                <c:pt idx="93">
                  <c:v>39736</c:v>
                </c:pt>
                <c:pt idx="94">
                  <c:v>39743</c:v>
                </c:pt>
                <c:pt idx="95">
                  <c:v>39750</c:v>
                </c:pt>
                <c:pt idx="96">
                  <c:v>39757</c:v>
                </c:pt>
                <c:pt idx="97">
                  <c:v>39764</c:v>
                </c:pt>
                <c:pt idx="98">
                  <c:v>39771</c:v>
                </c:pt>
                <c:pt idx="99">
                  <c:v>39778</c:v>
                </c:pt>
                <c:pt idx="100">
                  <c:v>39785</c:v>
                </c:pt>
                <c:pt idx="101">
                  <c:v>39792</c:v>
                </c:pt>
                <c:pt idx="102">
                  <c:v>39799</c:v>
                </c:pt>
                <c:pt idx="103">
                  <c:v>39806</c:v>
                </c:pt>
                <c:pt idx="104">
                  <c:v>39813</c:v>
                </c:pt>
                <c:pt idx="105">
                  <c:v>39820</c:v>
                </c:pt>
                <c:pt idx="106">
                  <c:v>39827</c:v>
                </c:pt>
                <c:pt idx="107">
                  <c:v>39834</c:v>
                </c:pt>
                <c:pt idx="108">
                  <c:v>39841</c:v>
                </c:pt>
                <c:pt idx="109">
                  <c:v>39848</c:v>
                </c:pt>
                <c:pt idx="110">
                  <c:v>39855</c:v>
                </c:pt>
                <c:pt idx="111">
                  <c:v>39862</c:v>
                </c:pt>
                <c:pt idx="112">
                  <c:v>39869</c:v>
                </c:pt>
                <c:pt idx="113">
                  <c:v>39876</c:v>
                </c:pt>
                <c:pt idx="114">
                  <c:v>39883</c:v>
                </c:pt>
                <c:pt idx="115">
                  <c:v>39890</c:v>
                </c:pt>
                <c:pt idx="116">
                  <c:v>39897</c:v>
                </c:pt>
                <c:pt idx="117">
                  <c:v>39904</c:v>
                </c:pt>
                <c:pt idx="118">
                  <c:v>39911</c:v>
                </c:pt>
                <c:pt idx="119">
                  <c:v>39918</c:v>
                </c:pt>
                <c:pt idx="120">
                  <c:v>39925</c:v>
                </c:pt>
                <c:pt idx="121">
                  <c:v>39932</c:v>
                </c:pt>
                <c:pt idx="122">
                  <c:v>39939</c:v>
                </c:pt>
                <c:pt idx="123">
                  <c:v>39946</c:v>
                </c:pt>
                <c:pt idx="124">
                  <c:v>39953</c:v>
                </c:pt>
                <c:pt idx="125">
                  <c:v>39962</c:v>
                </c:pt>
                <c:pt idx="126">
                  <c:v>39967</c:v>
                </c:pt>
                <c:pt idx="127">
                  <c:v>39974</c:v>
                </c:pt>
                <c:pt idx="128">
                  <c:v>39981</c:v>
                </c:pt>
                <c:pt idx="129">
                  <c:v>39988</c:v>
                </c:pt>
                <c:pt idx="130">
                  <c:v>39995</c:v>
                </c:pt>
                <c:pt idx="131">
                  <c:v>40002</c:v>
                </c:pt>
                <c:pt idx="132">
                  <c:v>40009</c:v>
                </c:pt>
                <c:pt idx="133">
                  <c:v>40016</c:v>
                </c:pt>
                <c:pt idx="134">
                  <c:v>40023</c:v>
                </c:pt>
                <c:pt idx="135">
                  <c:v>40030</c:v>
                </c:pt>
                <c:pt idx="136">
                  <c:v>40037</c:v>
                </c:pt>
                <c:pt idx="137">
                  <c:v>40044</c:v>
                </c:pt>
                <c:pt idx="138">
                  <c:v>40051</c:v>
                </c:pt>
                <c:pt idx="139">
                  <c:v>40058</c:v>
                </c:pt>
                <c:pt idx="140">
                  <c:v>40065</c:v>
                </c:pt>
                <c:pt idx="141">
                  <c:v>40072</c:v>
                </c:pt>
                <c:pt idx="142">
                  <c:v>40079</c:v>
                </c:pt>
                <c:pt idx="143">
                  <c:v>40086</c:v>
                </c:pt>
                <c:pt idx="144">
                  <c:v>40093</c:v>
                </c:pt>
                <c:pt idx="145">
                  <c:v>40100</c:v>
                </c:pt>
                <c:pt idx="146">
                  <c:v>40107</c:v>
                </c:pt>
                <c:pt idx="147">
                  <c:v>40114</c:v>
                </c:pt>
                <c:pt idx="148">
                  <c:v>40121</c:v>
                </c:pt>
                <c:pt idx="149">
                  <c:v>40128</c:v>
                </c:pt>
                <c:pt idx="150">
                  <c:v>40135</c:v>
                </c:pt>
                <c:pt idx="151">
                  <c:v>40142</c:v>
                </c:pt>
                <c:pt idx="152">
                  <c:v>40149</c:v>
                </c:pt>
                <c:pt idx="153">
                  <c:v>40156</c:v>
                </c:pt>
                <c:pt idx="154">
                  <c:v>40163</c:v>
                </c:pt>
                <c:pt idx="155">
                  <c:v>40170</c:v>
                </c:pt>
                <c:pt idx="156">
                  <c:v>40177</c:v>
                </c:pt>
                <c:pt idx="157">
                  <c:v>40184</c:v>
                </c:pt>
                <c:pt idx="158">
                  <c:v>40191</c:v>
                </c:pt>
                <c:pt idx="159">
                  <c:v>40198</c:v>
                </c:pt>
                <c:pt idx="160">
                  <c:v>40204</c:v>
                </c:pt>
                <c:pt idx="161">
                  <c:v>40212</c:v>
                </c:pt>
                <c:pt idx="162">
                  <c:v>40219</c:v>
                </c:pt>
                <c:pt idx="163">
                  <c:v>40226</c:v>
                </c:pt>
                <c:pt idx="164">
                  <c:v>40233</c:v>
                </c:pt>
                <c:pt idx="165">
                  <c:v>40240</c:v>
                </c:pt>
                <c:pt idx="166">
                  <c:v>40247</c:v>
                </c:pt>
                <c:pt idx="167">
                  <c:v>40254</c:v>
                </c:pt>
                <c:pt idx="168">
                  <c:v>40261</c:v>
                </c:pt>
                <c:pt idx="169">
                  <c:v>40268</c:v>
                </c:pt>
                <c:pt idx="170">
                  <c:v>40275</c:v>
                </c:pt>
                <c:pt idx="171">
                  <c:v>40282</c:v>
                </c:pt>
                <c:pt idx="172">
                  <c:v>40289</c:v>
                </c:pt>
                <c:pt idx="173">
                  <c:v>40296</c:v>
                </c:pt>
                <c:pt idx="174">
                  <c:v>40303</c:v>
                </c:pt>
                <c:pt idx="175">
                  <c:v>40310</c:v>
                </c:pt>
                <c:pt idx="176">
                  <c:v>40317</c:v>
                </c:pt>
                <c:pt idx="177">
                  <c:v>40324</c:v>
                </c:pt>
                <c:pt idx="178">
                  <c:v>40331</c:v>
                </c:pt>
                <c:pt idx="179">
                  <c:v>40338</c:v>
                </c:pt>
                <c:pt idx="180">
                  <c:v>40345</c:v>
                </c:pt>
                <c:pt idx="181">
                  <c:v>40352</c:v>
                </c:pt>
                <c:pt idx="182">
                  <c:v>40359</c:v>
                </c:pt>
                <c:pt idx="183">
                  <c:v>40366</c:v>
                </c:pt>
                <c:pt idx="184">
                  <c:v>40373</c:v>
                </c:pt>
                <c:pt idx="185">
                  <c:v>40380</c:v>
                </c:pt>
                <c:pt idx="186">
                  <c:v>40387</c:v>
                </c:pt>
                <c:pt idx="187">
                  <c:v>40394</c:v>
                </c:pt>
                <c:pt idx="188">
                  <c:v>40401</c:v>
                </c:pt>
                <c:pt idx="189">
                  <c:v>40408</c:v>
                </c:pt>
                <c:pt idx="190">
                  <c:v>40415</c:v>
                </c:pt>
                <c:pt idx="191">
                  <c:v>40422</c:v>
                </c:pt>
                <c:pt idx="192">
                  <c:v>40429</c:v>
                </c:pt>
                <c:pt idx="193">
                  <c:v>40436</c:v>
                </c:pt>
                <c:pt idx="194">
                  <c:v>40443</c:v>
                </c:pt>
                <c:pt idx="195">
                  <c:v>40450</c:v>
                </c:pt>
                <c:pt idx="196">
                  <c:v>40457</c:v>
                </c:pt>
                <c:pt idx="197">
                  <c:v>40464</c:v>
                </c:pt>
                <c:pt idx="198">
                  <c:v>40471</c:v>
                </c:pt>
                <c:pt idx="199">
                  <c:v>40478</c:v>
                </c:pt>
                <c:pt idx="200">
                  <c:v>40485</c:v>
                </c:pt>
                <c:pt idx="201">
                  <c:v>40492</c:v>
                </c:pt>
                <c:pt idx="202">
                  <c:v>40499</c:v>
                </c:pt>
                <c:pt idx="203">
                  <c:v>40506</c:v>
                </c:pt>
                <c:pt idx="204">
                  <c:v>40513</c:v>
                </c:pt>
                <c:pt idx="205">
                  <c:v>40520</c:v>
                </c:pt>
                <c:pt idx="206">
                  <c:v>40527</c:v>
                </c:pt>
                <c:pt idx="207">
                  <c:v>40534</c:v>
                </c:pt>
                <c:pt idx="208">
                  <c:v>40541</c:v>
                </c:pt>
                <c:pt idx="209">
                  <c:v>40548</c:v>
                </c:pt>
                <c:pt idx="210">
                  <c:v>40555</c:v>
                </c:pt>
                <c:pt idx="211">
                  <c:v>40562</c:v>
                </c:pt>
                <c:pt idx="212">
                  <c:v>40569</c:v>
                </c:pt>
                <c:pt idx="213">
                  <c:v>40576</c:v>
                </c:pt>
                <c:pt idx="214">
                  <c:v>40583</c:v>
                </c:pt>
                <c:pt idx="215">
                  <c:v>40590</c:v>
                </c:pt>
                <c:pt idx="216">
                  <c:v>40597</c:v>
                </c:pt>
                <c:pt idx="217">
                  <c:v>40604</c:v>
                </c:pt>
                <c:pt idx="218">
                  <c:v>40611</c:v>
                </c:pt>
                <c:pt idx="219">
                  <c:v>40618</c:v>
                </c:pt>
                <c:pt idx="220">
                  <c:v>40625</c:v>
                </c:pt>
                <c:pt idx="221">
                  <c:v>40632</c:v>
                </c:pt>
                <c:pt idx="222">
                  <c:v>40639</c:v>
                </c:pt>
                <c:pt idx="223">
                  <c:v>40646</c:v>
                </c:pt>
                <c:pt idx="224">
                  <c:v>40653</c:v>
                </c:pt>
                <c:pt idx="225">
                  <c:v>40660</c:v>
                </c:pt>
                <c:pt idx="226">
                  <c:v>40667</c:v>
                </c:pt>
                <c:pt idx="227">
                  <c:v>40674</c:v>
                </c:pt>
                <c:pt idx="228">
                  <c:v>40681</c:v>
                </c:pt>
                <c:pt idx="229">
                  <c:v>40688</c:v>
                </c:pt>
                <c:pt idx="230">
                  <c:v>40695</c:v>
                </c:pt>
                <c:pt idx="231">
                  <c:v>40702</c:v>
                </c:pt>
                <c:pt idx="232">
                  <c:v>40709</c:v>
                </c:pt>
                <c:pt idx="233">
                  <c:v>40716</c:v>
                </c:pt>
                <c:pt idx="234">
                  <c:v>40723</c:v>
                </c:pt>
                <c:pt idx="235">
                  <c:v>40730</c:v>
                </c:pt>
                <c:pt idx="236">
                  <c:v>40737</c:v>
                </c:pt>
                <c:pt idx="237">
                  <c:v>40744</c:v>
                </c:pt>
                <c:pt idx="238">
                  <c:v>40751</c:v>
                </c:pt>
                <c:pt idx="239">
                  <c:v>40758</c:v>
                </c:pt>
                <c:pt idx="240">
                  <c:v>40765</c:v>
                </c:pt>
                <c:pt idx="241">
                  <c:v>40772</c:v>
                </c:pt>
                <c:pt idx="242">
                  <c:v>40779</c:v>
                </c:pt>
                <c:pt idx="243">
                  <c:v>40786</c:v>
                </c:pt>
                <c:pt idx="244">
                  <c:v>40793</c:v>
                </c:pt>
                <c:pt idx="245">
                  <c:v>40800</c:v>
                </c:pt>
                <c:pt idx="246">
                  <c:v>40807</c:v>
                </c:pt>
                <c:pt idx="247">
                  <c:v>40814</c:v>
                </c:pt>
                <c:pt idx="248">
                  <c:v>40821</c:v>
                </c:pt>
                <c:pt idx="249">
                  <c:v>40828</c:v>
                </c:pt>
                <c:pt idx="250">
                  <c:v>40835</c:v>
                </c:pt>
                <c:pt idx="251">
                  <c:v>40842</c:v>
                </c:pt>
                <c:pt idx="252">
                  <c:v>40849</c:v>
                </c:pt>
                <c:pt idx="253">
                  <c:v>40856</c:v>
                </c:pt>
                <c:pt idx="254">
                  <c:v>40863</c:v>
                </c:pt>
                <c:pt idx="255">
                  <c:v>40870</c:v>
                </c:pt>
                <c:pt idx="256">
                  <c:v>40877</c:v>
                </c:pt>
                <c:pt idx="257">
                  <c:v>40884</c:v>
                </c:pt>
                <c:pt idx="258">
                  <c:v>40891</c:v>
                </c:pt>
                <c:pt idx="259">
                  <c:v>40898</c:v>
                </c:pt>
                <c:pt idx="260">
                  <c:v>40905</c:v>
                </c:pt>
                <c:pt idx="261">
                  <c:v>40912</c:v>
                </c:pt>
                <c:pt idx="262">
                  <c:v>40919</c:v>
                </c:pt>
                <c:pt idx="263">
                  <c:v>40926</c:v>
                </c:pt>
                <c:pt idx="264">
                  <c:v>40933</c:v>
                </c:pt>
                <c:pt idx="265">
                  <c:v>40940</c:v>
                </c:pt>
                <c:pt idx="266">
                  <c:v>40947</c:v>
                </c:pt>
                <c:pt idx="267">
                  <c:v>40954</c:v>
                </c:pt>
                <c:pt idx="268">
                  <c:v>40960</c:v>
                </c:pt>
                <c:pt idx="269">
                  <c:v>40961</c:v>
                </c:pt>
                <c:pt idx="270">
                  <c:v>40968</c:v>
                </c:pt>
                <c:pt idx="271">
                  <c:v>40975</c:v>
                </c:pt>
                <c:pt idx="272">
                  <c:v>40982</c:v>
                </c:pt>
                <c:pt idx="273">
                  <c:v>40996</c:v>
                </c:pt>
                <c:pt idx="274">
                  <c:v>41003</c:v>
                </c:pt>
                <c:pt idx="275">
                  <c:v>41010</c:v>
                </c:pt>
                <c:pt idx="276">
                  <c:v>41017</c:v>
                </c:pt>
                <c:pt idx="277">
                  <c:v>41024</c:v>
                </c:pt>
                <c:pt idx="278">
                  <c:v>41031</c:v>
                </c:pt>
                <c:pt idx="279">
                  <c:v>41038</c:v>
                </c:pt>
                <c:pt idx="280">
                  <c:v>41045</c:v>
                </c:pt>
                <c:pt idx="281">
                  <c:v>41054</c:v>
                </c:pt>
                <c:pt idx="282">
                  <c:v>41059</c:v>
                </c:pt>
                <c:pt idx="283">
                  <c:v>41066</c:v>
                </c:pt>
                <c:pt idx="284">
                  <c:v>41073</c:v>
                </c:pt>
                <c:pt idx="285">
                  <c:v>41080</c:v>
                </c:pt>
                <c:pt idx="286">
                  <c:v>41087</c:v>
                </c:pt>
                <c:pt idx="287">
                  <c:v>41094</c:v>
                </c:pt>
                <c:pt idx="288">
                  <c:v>41101</c:v>
                </c:pt>
                <c:pt idx="289">
                  <c:v>41108</c:v>
                </c:pt>
                <c:pt idx="290">
                  <c:v>41115</c:v>
                </c:pt>
                <c:pt idx="291">
                  <c:v>41122</c:v>
                </c:pt>
                <c:pt idx="292">
                  <c:v>41129</c:v>
                </c:pt>
                <c:pt idx="293">
                  <c:v>41136</c:v>
                </c:pt>
                <c:pt idx="294">
                  <c:v>41143</c:v>
                </c:pt>
                <c:pt idx="295">
                  <c:v>41150</c:v>
                </c:pt>
                <c:pt idx="296">
                  <c:v>41157</c:v>
                </c:pt>
                <c:pt idx="297">
                  <c:v>41164</c:v>
                </c:pt>
                <c:pt idx="298">
                  <c:v>41171</c:v>
                </c:pt>
                <c:pt idx="299">
                  <c:v>41178</c:v>
                </c:pt>
                <c:pt idx="300">
                  <c:v>41185</c:v>
                </c:pt>
                <c:pt idx="301">
                  <c:v>41192</c:v>
                </c:pt>
                <c:pt idx="302">
                  <c:v>41199</c:v>
                </c:pt>
                <c:pt idx="303">
                  <c:v>41206</c:v>
                </c:pt>
                <c:pt idx="304">
                  <c:v>41213</c:v>
                </c:pt>
                <c:pt idx="305">
                  <c:v>41222</c:v>
                </c:pt>
                <c:pt idx="306">
                  <c:v>41234</c:v>
                </c:pt>
                <c:pt idx="307">
                  <c:v>41241</c:v>
                </c:pt>
                <c:pt idx="308">
                  <c:v>41255</c:v>
                </c:pt>
                <c:pt idx="309">
                  <c:v>41258</c:v>
                </c:pt>
                <c:pt idx="310">
                  <c:v>41262</c:v>
                </c:pt>
                <c:pt idx="311">
                  <c:v>41269</c:v>
                </c:pt>
                <c:pt idx="312">
                  <c:v>41276</c:v>
                </c:pt>
                <c:pt idx="313">
                  <c:v>41283</c:v>
                </c:pt>
                <c:pt idx="314">
                  <c:v>41290</c:v>
                </c:pt>
                <c:pt idx="315">
                  <c:v>41299</c:v>
                </c:pt>
                <c:pt idx="316">
                  <c:v>41304</c:v>
                </c:pt>
                <c:pt idx="317">
                  <c:v>41311</c:v>
                </c:pt>
                <c:pt idx="318">
                  <c:v>41318</c:v>
                </c:pt>
                <c:pt idx="319">
                  <c:v>41325</c:v>
                </c:pt>
                <c:pt idx="320">
                  <c:v>41332</c:v>
                </c:pt>
                <c:pt idx="321">
                  <c:v>41339</c:v>
                </c:pt>
                <c:pt idx="322">
                  <c:v>41346</c:v>
                </c:pt>
                <c:pt idx="323">
                  <c:v>41353</c:v>
                </c:pt>
                <c:pt idx="324">
                  <c:v>41360</c:v>
                </c:pt>
                <c:pt idx="325">
                  <c:v>41367</c:v>
                </c:pt>
                <c:pt idx="326">
                  <c:v>41374</c:v>
                </c:pt>
                <c:pt idx="327">
                  <c:v>41381</c:v>
                </c:pt>
                <c:pt idx="328">
                  <c:v>41388</c:v>
                </c:pt>
                <c:pt idx="329">
                  <c:v>41395</c:v>
                </c:pt>
                <c:pt idx="330">
                  <c:v>41402</c:v>
                </c:pt>
                <c:pt idx="331">
                  <c:v>41409</c:v>
                </c:pt>
                <c:pt idx="332">
                  <c:v>41416</c:v>
                </c:pt>
                <c:pt idx="333">
                  <c:v>41423</c:v>
                </c:pt>
                <c:pt idx="334">
                  <c:v>41430</c:v>
                </c:pt>
                <c:pt idx="335">
                  <c:v>41437</c:v>
                </c:pt>
                <c:pt idx="336">
                  <c:v>41444</c:v>
                </c:pt>
                <c:pt idx="337">
                  <c:v>41451</c:v>
                </c:pt>
                <c:pt idx="338">
                  <c:v>41458</c:v>
                </c:pt>
                <c:pt idx="339">
                  <c:v>41465</c:v>
                </c:pt>
                <c:pt idx="340">
                  <c:v>41472</c:v>
                </c:pt>
                <c:pt idx="341">
                  <c:v>41479</c:v>
                </c:pt>
                <c:pt idx="342">
                  <c:v>41486</c:v>
                </c:pt>
                <c:pt idx="343">
                  <c:v>41493</c:v>
                </c:pt>
                <c:pt idx="344">
                  <c:v>41500</c:v>
                </c:pt>
                <c:pt idx="345">
                  <c:v>41507</c:v>
                </c:pt>
                <c:pt idx="346">
                  <c:v>41514</c:v>
                </c:pt>
                <c:pt idx="347">
                  <c:v>41521</c:v>
                </c:pt>
                <c:pt idx="348">
                  <c:v>41528</c:v>
                </c:pt>
                <c:pt idx="349">
                  <c:v>41535</c:v>
                </c:pt>
                <c:pt idx="350">
                  <c:v>41542</c:v>
                </c:pt>
                <c:pt idx="351">
                  <c:v>41549</c:v>
                </c:pt>
                <c:pt idx="352">
                  <c:v>41556</c:v>
                </c:pt>
                <c:pt idx="353">
                  <c:v>41563</c:v>
                </c:pt>
                <c:pt idx="354">
                  <c:v>41570</c:v>
                </c:pt>
                <c:pt idx="355">
                  <c:v>41577</c:v>
                </c:pt>
                <c:pt idx="356">
                  <c:v>41584</c:v>
                </c:pt>
                <c:pt idx="357">
                  <c:v>41591</c:v>
                </c:pt>
                <c:pt idx="358">
                  <c:v>41598</c:v>
                </c:pt>
                <c:pt idx="359">
                  <c:v>41605</c:v>
                </c:pt>
                <c:pt idx="360">
                  <c:v>41612</c:v>
                </c:pt>
                <c:pt idx="361">
                  <c:v>41619</c:v>
                </c:pt>
                <c:pt idx="362">
                  <c:v>41626</c:v>
                </c:pt>
                <c:pt idx="363">
                  <c:v>41633</c:v>
                </c:pt>
                <c:pt idx="364">
                  <c:v>41640</c:v>
                </c:pt>
                <c:pt idx="365">
                  <c:v>41647</c:v>
                </c:pt>
                <c:pt idx="366">
                  <c:v>41654</c:v>
                </c:pt>
                <c:pt idx="367">
                  <c:v>41661</c:v>
                </c:pt>
                <c:pt idx="368">
                  <c:v>41668</c:v>
                </c:pt>
                <c:pt idx="369">
                  <c:v>41675</c:v>
                </c:pt>
              </c:numCache>
            </c:numRef>
          </c:cat>
          <c:val>
            <c:numRef>
              <c:f>Sheet1!$C$2:$C$371</c:f>
              <c:numCache>
                <c:formatCode>General</c:formatCode>
                <c:ptCount val="37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0.28599999999999998</c:v>
                </c:pt>
                <c:pt idx="116">
                  <c:v>0.32700000000000001</c:v>
                </c:pt>
                <c:pt idx="117">
                  <c:v>18.562999999999999</c:v>
                </c:pt>
                <c:pt idx="118">
                  <c:v>34.645000000000003</c:v>
                </c:pt>
                <c:pt idx="119">
                  <c:v>48.823</c:v>
                </c:pt>
                <c:pt idx="120">
                  <c:v>57.685000000000002</c:v>
                </c:pt>
                <c:pt idx="121">
                  <c:v>71.760000000000005</c:v>
                </c:pt>
                <c:pt idx="122">
                  <c:v>84.337000000000003</c:v>
                </c:pt>
                <c:pt idx="123">
                  <c:v>100.82599999999999</c:v>
                </c:pt>
                <c:pt idx="124">
                  <c:v>112.76600000000001</c:v>
                </c:pt>
                <c:pt idx="125">
                  <c:v>128.08500000000001</c:v>
                </c:pt>
                <c:pt idx="126">
                  <c:v>135.13399999999999</c:v>
                </c:pt>
                <c:pt idx="127">
                  <c:v>157.65299999999999</c:v>
                </c:pt>
                <c:pt idx="128">
                  <c:v>167.911</c:v>
                </c:pt>
                <c:pt idx="129">
                  <c:v>182.434</c:v>
                </c:pt>
                <c:pt idx="130">
                  <c:v>192.512</c:v>
                </c:pt>
                <c:pt idx="131">
                  <c:v>202.53899999999999</c:v>
                </c:pt>
                <c:pt idx="132">
                  <c:v>213.08199999999999</c:v>
                </c:pt>
                <c:pt idx="133">
                  <c:v>220.84</c:v>
                </c:pt>
                <c:pt idx="134">
                  <c:v>223.869</c:v>
                </c:pt>
                <c:pt idx="135">
                  <c:v>232.899</c:v>
                </c:pt>
                <c:pt idx="136">
                  <c:v>256.52999999999997</c:v>
                </c:pt>
                <c:pt idx="137">
                  <c:v>270.82499999999999</c:v>
                </c:pt>
                <c:pt idx="138">
                  <c:v>279.60599999999999</c:v>
                </c:pt>
                <c:pt idx="139">
                  <c:v>288.173</c:v>
                </c:pt>
                <c:pt idx="140">
                  <c:v>293.10700000000003</c:v>
                </c:pt>
                <c:pt idx="141">
                  <c:v>294.45499999999998</c:v>
                </c:pt>
                <c:pt idx="142">
                  <c:v>300.24700000000001</c:v>
                </c:pt>
                <c:pt idx="143">
                  <c:v>302.60899999999998</c:v>
                </c:pt>
                <c:pt idx="144">
                  <c:v>302.63099999999997</c:v>
                </c:pt>
                <c:pt idx="145">
                  <c:v>306.90300000000002</c:v>
                </c:pt>
                <c:pt idx="146">
                  <c:v>306.95600000000002</c:v>
                </c:pt>
                <c:pt idx="147">
                  <c:v>308.029</c:v>
                </c:pt>
                <c:pt idx="148">
                  <c:v>310.80799999999999</c:v>
                </c:pt>
                <c:pt idx="149">
                  <c:v>310.815</c:v>
                </c:pt>
                <c:pt idx="150">
                  <c:v>318.69299999999998</c:v>
                </c:pt>
                <c:pt idx="151">
                  <c:v>318.70100000000002</c:v>
                </c:pt>
                <c:pt idx="152">
                  <c:v>318.351</c:v>
                </c:pt>
                <c:pt idx="153">
                  <c:v>318.36</c:v>
                </c:pt>
                <c:pt idx="154">
                  <c:v>317.80700000000002</c:v>
                </c:pt>
                <c:pt idx="155">
                  <c:v>317.81799999999998</c:v>
                </c:pt>
                <c:pt idx="156">
                  <c:v>317.827</c:v>
                </c:pt>
                <c:pt idx="157">
                  <c:v>316.37</c:v>
                </c:pt>
                <c:pt idx="158">
                  <c:v>316.37700000000001</c:v>
                </c:pt>
                <c:pt idx="159">
                  <c:v>318.21499999999997</c:v>
                </c:pt>
                <c:pt idx="160">
                  <c:v>318.22199999999998</c:v>
                </c:pt>
                <c:pt idx="161">
                  <c:v>317.90899999999999</c:v>
                </c:pt>
                <c:pt idx="162">
                  <c:v>317.88900000000001</c:v>
                </c:pt>
                <c:pt idx="163">
                  <c:v>325.31400000000002</c:v>
                </c:pt>
                <c:pt idx="164">
                  <c:v>325.29500000000002</c:v>
                </c:pt>
                <c:pt idx="165">
                  <c:v>322.26600000000002</c:v>
                </c:pt>
                <c:pt idx="166">
                  <c:v>322.29899999999998</c:v>
                </c:pt>
                <c:pt idx="167">
                  <c:v>323.209</c:v>
                </c:pt>
                <c:pt idx="168">
                  <c:v>323.24299999999999</c:v>
                </c:pt>
                <c:pt idx="169">
                  <c:v>322.33499999999998</c:v>
                </c:pt>
                <c:pt idx="170">
                  <c:v>322.33800000000002</c:v>
                </c:pt>
                <c:pt idx="171">
                  <c:v>322.33999999999997</c:v>
                </c:pt>
                <c:pt idx="172">
                  <c:v>325.15699999999998</c:v>
                </c:pt>
                <c:pt idx="173">
                  <c:v>325.15899999999999</c:v>
                </c:pt>
                <c:pt idx="174">
                  <c:v>321.69400000000002</c:v>
                </c:pt>
                <c:pt idx="175">
                  <c:v>321.733</c:v>
                </c:pt>
                <c:pt idx="176">
                  <c:v>328.56900000000002</c:v>
                </c:pt>
                <c:pt idx="177">
                  <c:v>328.608</c:v>
                </c:pt>
                <c:pt idx="178">
                  <c:v>321.83699999999999</c:v>
                </c:pt>
                <c:pt idx="179">
                  <c:v>321.85399999999998</c:v>
                </c:pt>
                <c:pt idx="180">
                  <c:v>322.27499999999998</c:v>
                </c:pt>
                <c:pt idx="181">
                  <c:v>322.29300000000001</c:v>
                </c:pt>
                <c:pt idx="182">
                  <c:v>322.113</c:v>
                </c:pt>
                <c:pt idx="183">
                  <c:v>322.12</c:v>
                </c:pt>
                <c:pt idx="184">
                  <c:v>322.12700000000001</c:v>
                </c:pt>
                <c:pt idx="185">
                  <c:v>322.15800000000002</c:v>
                </c:pt>
                <c:pt idx="186">
                  <c:v>322.166</c:v>
                </c:pt>
                <c:pt idx="187">
                  <c:v>322.63</c:v>
                </c:pt>
                <c:pt idx="188">
                  <c:v>322.62099999999998</c:v>
                </c:pt>
                <c:pt idx="189">
                  <c:v>327.39</c:v>
                </c:pt>
                <c:pt idx="190">
                  <c:v>332.339</c:v>
                </c:pt>
                <c:pt idx="191">
                  <c:v>333.39800000000002</c:v>
                </c:pt>
                <c:pt idx="192">
                  <c:v>337.00900000000001</c:v>
                </c:pt>
                <c:pt idx="193">
                  <c:v>342.59399999999999</c:v>
                </c:pt>
                <c:pt idx="194">
                  <c:v>353.05500000000001</c:v>
                </c:pt>
                <c:pt idx="195">
                  <c:v>359.61700000000002</c:v>
                </c:pt>
                <c:pt idx="196">
                  <c:v>366.74400000000003</c:v>
                </c:pt>
                <c:pt idx="197">
                  <c:v>368.827</c:v>
                </c:pt>
                <c:pt idx="198">
                  <c:v>380.37</c:v>
                </c:pt>
                <c:pt idx="199">
                  <c:v>386.096</c:v>
                </c:pt>
                <c:pt idx="200">
                  <c:v>388.255</c:v>
                </c:pt>
                <c:pt idx="201">
                  <c:v>399.28699999999998</c:v>
                </c:pt>
                <c:pt idx="202">
                  <c:v>416.553</c:v>
                </c:pt>
                <c:pt idx="203">
                  <c:v>444.17200000000003</c:v>
                </c:pt>
                <c:pt idx="204">
                  <c:v>459.30099999999999</c:v>
                </c:pt>
                <c:pt idx="205">
                  <c:v>491.46</c:v>
                </c:pt>
                <c:pt idx="206">
                  <c:v>507.94499999999999</c:v>
                </c:pt>
                <c:pt idx="207">
                  <c:v>547.62699999999995</c:v>
                </c:pt>
                <c:pt idx="208">
                  <c:v>556.49</c:v>
                </c:pt>
                <c:pt idx="209">
                  <c:v>573.12900000000002</c:v>
                </c:pt>
                <c:pt idx="210">
                  <c:v>604.20500000000004</c:v>
                </c:pt>
                <c:pt idx="211">
                  <c:v>618.48800000000006</c:v>
                </c:pt>
                <c:pt idx="212">
                  <c:v>653.35799999999995</c:v>
                </c:pt>
                <c:pt idx="213">
                  <c:v>676.43600000000004</c:v>
                </c:pt>
                <c:pt idx="214">
                  <c:v>705.35699999999997</c:v>
                </c:pt>
                <c:pt idx="215">
                  <c:v>721.48199999999997</c:v>
                </c:pt>
                <c:pt idx="216">
                  <c:v>744.56399999999996</c:v>
                </c:pt>
                <c:pt idx="217">
                  <c:v>767.61599999999999</c:v>
                </c:pt>
                <c:pt idx="218">
                  <c:v>797.423</c:v>
                </c:pt>
                <c:pt idx="219">
                  <c:v>801.51</c:v>
                </c:pt>
                <c:pt idx="220">
                  <c:v>826.35900000000004</c:v>
                </c:pt>
                <c:pt idx="221">
                  <c:v>854.56</c:v>
                </c:pt>
                <c:pt idx="222">
                  <c:v>880.26800000000003</c:v>
                </c:pt>
                <c:pt idx="223">
                  <c:v>896.75199999999995</c:v>
                </c:pt>
                <c:pt idx="224">
                  <c:v>913.89400000000001</c:v>
                </c:pt>
                <c:pt idx="225">
                  <c:v>924.86199999999997</c:v>
                </c:pt>
                <c:pt idx="226">
                  <c:v>955.45399999999995</c:v>
                </c:pt>
                <c:pt idx="227">
                  <c:v>979.79899999999998</c:v>
                </c:pt>
                <c:pt idx="228">
                  <c:v>1000.357</c:v>
                </c:pt>
                <c:pt idx="229">
                  <c:v>1024.511</c:v>
                </c:pt>
                <c:pt idx="230">
                  <c:v>1040.874</c:v>
                </c:pt>
                <c:pt idx="231">
                  <c:v>1063.2909999999999</c:v>
                </c:pt>
                <c:pt idx="232">
                  <c:v>1084.5650000000001</c:v>
                </c:pt>
                <c:pt idx="233">
                  <c:v>1102.085</c:v>
                </c:pt>
                <c:pt idx="234">
                  <c:v>1117.175</c:v>
                </c:pt>
                <c:pt idx="235">
                  <c:v>1121.2739999999999</c:v>
                </c:pt>
                <c:pt idx="236">
                  <c:v>1127.1679999999999</c:v>
                </c:pt>
                <c:pt idx="237">
                  <c:v>1120.579</c:v>
                </c:pt>
                <c:pt idx="238">
                  <c:v>1124.6400000000001</c:v>
                </c:pt>
                <c:pt idx="239">
                  <c:v>1124.22</c:v>
                </c:pt>
                <c:pt idx="240">
                  <c:v>1128.046</c:v>
                </c:pt>
                <c:pt idx="241">
                  <c:v>1118.6020000000001</c:v>
                </c:pt>
                <c:pt idx="242">
                  <c:v>1119.4059999999999</c:v>
                </c:pt>
                <c:pt idx="243">
                  <c:v>1126.481</c:v>
                </c:pt>
                <c:pt idx="244">
                  <c:v>1123.1189999999999</c:v>
                </c:pt>
                <c:pt idx="245">
                  <c:v>1126.479</c:v>
                </c:pt>
                <c:pt idx="246">
                  <c:v>1126.2249999999999</c:v>
                </c:pt>
                <c:pt idx="247">
                  <c:v>1127.7739999999999</c:v>
                </c:pt>
                <c:pt idx="248">
                  <c:v>1133.521</c:v>
                </c:pt>
                <c:pt idx="249">
                  <c:v>1139.3689999999999</c:v>
                </c:pt>
                <c:pt idx="250">
                  <c:v>1139.9169999999999</c:v>
                </c:pt>
                <c:pt idx="251">
                  <c:v>1148.0250000000001</c:v>
                </c:pt>
                <c:pt idx="252">
                  <c:v>1128.3150000000001</c:v>
                </c:pt>
                <c:pt idx="253">
                  <c:v>1142.2280000000001</c:v>
                </c:pt>
                <c:pt idx="254">
                  <c:v>1153.992</c:v>
                </c:pt>
                <c:pt idx="255">
                  <c:v>1151.479</c:v>
                </c:pt>
                <c:pt idx="256">
                  <c:v>1163.704</c:v>
                </c:pt>
                <c:pt idx="257">
                  <c:v>1160.672</c:v>
                </c:pt>
                <c:pt idx="258">
                  <c:v>1168.913</c:v>
                </c:pt>
                <c:pt idx="259">
                  <c:v>1184.627</c:v>
                </c:pt>
                <c:pt idx="260">
                  <c:v>1172.472</c:v>
                </c:pt>
                <c:pt idx="261">
                  <c:v>1164.4090000000001</c:v>
                </c:pt>
                <c:pt idx="262">
                  <c:v>1161.4000000000001</c:v>
                </c:pt>
                <c:pt idx="263">
                  <c:v>1165.8140000000001</c:v>
                </c:pt>
                <c:pt idx="264">
                  <c:v>1175.8389999999999</c:v>
                </c:pt>
                <c:pt idx="265">
                  <c:v>1176.4380000000001</c:v>
                </c:pt>
                <c:pt idx="266">
                  <c:v>1184.123</c:v>
                </c:pt>
                <c:pt idx="267">
                  <c:v>1199.2829999999999</c:v>
                </c:pt>
                <c:pt idx="268">
                  <c:v>1195.7429999999999</c:v>
                </c:pt>
                <c:pt idx="269">
                  <c:v>1182.1880000000001</c:v>
                </c:pt>
                <c:pt idx="270">
                  <c:v>1182.8869999999999</c:v>
                </c:pt>
                <c:pt idx="271">
                  <c:v>1189.6369999999999</c:v>
                </c:pt>
                <c:pt idx="272">
                  <c:v>1190.123</c:v>
                </c:pt>
                <c:pt idx="273">
                  <c:v>1198.796</c:v>
                </c:pt>
                <c:pt idx="274">
                  <c:v>1202.5070000000001</c:v>
                </c:pt>
                <c:pt idx="275">
                  <c:v>1215.701</c:v>
                </c:pt>
                <c:pt idx="276">
                  <c:v>1221.6769999999999</c:v>
                </c:pt>
                <c:pt idx="277">
                  <c:v>1217.3019999999999</c:v>
                </c:pt>
                <c:pt idx="278">
                  <c:v>1216.9680000000001</c:v>
                </c:pt>
                <c:pt idx="279">
                  <c:v>1223.9169999999999</c:v>
                </c:pt>
                <c:pt idx="280">
                  <c:v>1212.7670000000001</c:v>
                </c:pt>
                <c:pt idx="281">
                  <c:v>1217.0989999999999</c:v>
                </c:pt>
                <c:pt idx="282">
                  <c:v>1216.951</c:v>
                </c:pt>
                <c:pt idx="283">
                  <c:v>1231.326</c:v>
                </c:pt>
                <c:pt idx="284">
                  <c:v>1227.191</c:v>
                </c:pt>
                <c:pt idx="285">
                  <c:v>1240.21</c:v>
                </c:pt>
                <c:pt idx="286">
                  <c:v>1243.163</c:v>
                </c:pt>
                <c:pt idx="287">
                  <c:v>1244.018</c:v>
                </c:pt>
                <c:pt idx="288">
                  <c:v>1251.9880000000001</c:v>
                </c:pt>
                <c:pt idx="289">
                  <c:v>1244.5239999999999</c:v>
                </c:pt>
                <c:pt idx="290">
                  <c:v>1249.6790000000001</c:v>
                </c:pt>
                <c:pt idx="291">
                  <c:v>1253.981</c:v>
                </c:pt>
                <c:pt idx="292">
                  <c:v>1264.9010000000001</c:v>
                </c:pt>
                <c:pt idx="293">
                  <c:v>1268.18</c:v>
                </c:pt>
                <c:pt idx="294">
                  <c:v>1258.973</c:v>
                </c:pt>
                <c:pt idx="295">
                  <c:v>1261.2339999999999</c:v>
                </c:pt>
                <c:pt idx="296">
                  <c:v>1274.2380000000001</c:v>
                </c:pt>
                <c:pt idx="297">
                  <c:v>1279.9480000000001</c:v>
                </c:pt>
                <c:pt idx="298">
                  <c:v>1275.1949999999999</c:v>
                </c:pt>
                <c:pt idx="299">
                  <c:v>1277.5</c:v>
                </c:pt>
                <c:pt idx="300">
                  <c:v>1282.864</c:v>
                </c:pt>
                <c:pt idx="301">
                  <c:v>1284.252</c:v>
                </c:pt>
                <c:pt idx="302">
                  <c:v>1289.5989999999999</c:v>
                </c:pt>
                <c:pt idx="303">
                  <c:v>1277.04</c:v>
                </c:pt>
                <c:pt idx="304">
                  <c:v>1275.8489999999999</c:v>
                </c:pt>
                <c:pt idx="305">
                  <c:v>1281.8050000000001</c:v>
                </c:pt>
                <c:pt idx="306">
                  <c:v>1280.979</c:v>
                </c:pt>
                <c:pt idx="307">
                  <c:v>1277.135</c:v>
                </c:pt>
                <c:pt idx="308">
                  <c:v>1291.422</c:v>
                </c:pt>
                <c:pt idx="309">
                  <c:v>1284.183</c:v>
                </c:pt>
                <c:pt idx="310">
                  <c:v>1289.4659999999999</c:v>
                </c:pt>
                <c:pt idx="311">
                  <c:v>1287.5440000000001</c:v>
                </c:pt>
                <c:pt idx="312">
                  <c:v>1297.115</c:v>
                </c:pt>
                <c:pt idx="313">
                  <c:v>1307.3030000000001</c:v>
                </c:pt>
                <c:pt idx="314">
                  <c:v>1319.8810000000001</c:v>
                </c:pt>
                <c:pt idx="315">
                  <c:v>1327.6869999999999</c:v>
                </c:pt>
                <c:pt idx="316">
                  <c:v>1341.0530000000001</c:v>
                </c:pt>
                <c:pt idx="317">
                  <c:v>1348.1769999999999</c:v>
                </c:pt>
                <c:pt idx="318">
                  <c:v>1359.473</c:v>
                </c:pt>
                <c:pt idx="319">
                  <c:v>1367.453</c:v>
                </c:pt>
                <c:pt idx="320">
                  <c:v>1380.5419999999999</c:v>
                </c:pt>
                <c:pt idx="321">
                  <c:v>1392.4670000000001</c:v>
                </c:pt>
                <c:pt idx="322">
                  <c:v>1400.69</c:v>
                </c:pt>
                <c:pt idx="323">
                  <c:v>1415.356</c:v>
                </c:pt>
                <c:pt idx="324">
                  <c:v>1425.163</c:v>
                </c:pt>
                <c:pt idx="325">
                  <c:v>1436.3420000000001</c:v>
                </c:pt>
                <c:pt idx="326">
                  <c:v>1445.184</c:v>
                </c:pt>
                <c:pt idx="327">
                  <c:v>1455.7449999999999</c:v>
                </c:pt>
                <c:pt idx="328">
                  <c:v>1466.93</c:v>
                </c:pt>
                <c:pt idx="329">
                  <c:v>1478.6849999999999</c:v>
                </c:pt>
                <c:pt idx="330">
                  <c:v>1485.0360000000001</c:v>
                </c:pt>
                <c:pt idx="331">
                  <c:v>1495.212</c:v>
                </c:pt>
                <c:pt idx="332">
                  <c:v>1507.8589999999999</c:v>
                </c:pt>
                <c:pt idx="333">
                  <c:v>1514.2639999999999</c:v>
                </c:pt>
                <c:pt idx="334">
                  <c:v>1528.6790000000001</c:v>
                </c:pt>
                <c:pt idx="335">
                  <c:v>1536.7470000000001</c:v>
                </c:pt>
                <c:pt idx="336">
                  <c:v>1549.375</c:v>
                </c:pt>
                <c:pt idx="337">
                  <c:v>1559.085</c:v>
                </c:pt>
                <c:pt idx="338">
                  <c:v>1573.347</c:v>
                </c:pt>
                <c:pt idx="339">
                  <c:v>1583.1990000000001</c:v>
                </c:pt>
                <c:pt idx="340">
                  <c:v>1592.3420000000001</c:v>
                </c:pt>
                <c:pt idx="341">
                  <c:v>1600.675</c:v>
                </c:pt>
                <c:pt idx="342">
                  <c:v>1613.039</c:v>
                </c:pt>
                <c:pt idx="343">
                  <c:v>1624.0060000000001</c:v>
                </c:pt>
                <c:pt idx="344">
                  <c:v>1631.7249999999999</c:v>
                </c:pt>
                <c:pt idx="345">
                  <c:v>1642.799</c:v>
                </c:pt>
                <c:pt idx="346">
                  <c:v>1654.239</c:v>
                </c:pt>
                <c:pt idx="347">
                  <c:v>1663.9169999999999</c:v>
                </c:pt>
                <c:pt idx="348">
                  <c:v>1671.7139999999999</c:v>
                </c:pt>
                <c:pt idx="349">
                  <c:v>1682.682</c:v>
                </c:pt>
                <c:pt idx="350">
                  <c:v>1692.6310000000001</c:v>
                </c:pt>
                <c:pt idx="351">
                  <c:v>1707.5540000000001</c:v>
                </c:pt>
                <c:pt idx="352">
                  <c:v>1717.3689999999999</c:v>
                </c:pt>
                <c:pt idx="353">
                  <c:v>1725.662</c:v>
                </c:pt>
                <c:pt idx="354">
                  <c:v>1737.1030000000001</c:v>
                </c:pt>
                <c:pt idx="355">
                  <c:v>1748.3779999999999</c:v>
                </c:pt>
                <c:pt idx="356">
                  <c:v>1756.18</c:v>
                </c:pt>
                <c:pt idx="357">
                  <c:v>1767.665</c:v>
                </c:pt>
                <c:pt idx="358">
                  <c:v>1781.499</c:v>
                </c:pt>
                <c:pt idx="359">
                  <c:v>1794.2070000000001</c:v>
                </c:pt>
                <c:pt idx="360">
                  <c:v>1800.3309999999999</c:v>
                </c:pt>
                <c:pt idx="361">
                  <c:v>1816.261</c:v>
                </c:pt>
                <c:pt idx="362">
                  <c:v>1827.8340000000001</c:v>
                </c:pt>
                <c:pt idx="363">
                  <c:v>1839.3710000000001</c:v>
                </c:pt>
                <c:pt idx="364">
                  <c:v>1839.318</c:v>
                </c:pt>
                <c:pt idx="365">
                  <c:v>1843.4670000000001</c:v>
                </c:pt>
                <c:pt idx="366">
                  <c:v>1851.4949999999999</c:v>
                </c:pt>
                <c:pt idx="367">
                  <c:v>1861.972</c:v>
                </c:pt>
                <c:pt idx="368">
                  <c:v>1873.7180000000001</c:v>
                </c:pt>
                <c:pt idx="369">
                  <c:v>1883.5170000000001</c:v>
                </c:pt>
              </c:numCache>
            </c:numRef>
          </c:val>
        </c:ser>
        <c:ser>
          <c:idx val="2"/>
          <c:order val="2"/>
          <c:tx>
            <c:strRef>
              <c:f>Sheet1!$D$1</c:f>
              <c:strCache>
                <c:ptCount val="1"/>
                <c:pt idx="0">
                  <c:v>Lending to Financial Institutions</c:v>
                </c:pt>
              </c:strCache>
            </c:strRef>
          </c:tx>
          <c:spPr>
            <a:solidFill>
              <a:srgbClr val="00B050"/>
            </a:solidFill>
            <a:ln w="9525">
              <a:solidFill>
                <a:schemeClr val="tx1"/>
              </a:solidFill>
            </a:ln>
          </c:spPr>
          <c:cat>
            <c:numRef>
              <c:f>Sheet1!$A$2:$A$371</c:f>
              <c:numCache>
                <c:formatCode>m/d/yyyy</c:formatCode>
                <c:ptCount val="370"/>
                <c:pt idx="0">
                  <c:v>39085</c:v>
                </c:pt>
                <c:pt idx="1">
                  <c:v>39092</c:v>
                </c:pt>
                <c:pt idx="2">
                  <c:v>39099</c:v>
                </c:pt>
                <c:pt idx="3">
                  <c:v>39106</c:v>
                </c:pt>
                <c:pt idx="4">
                  <c:v>39113</c:v>
                </c:pt>
                <c:pt idx="5">
                  <c:v>39120</c:v>
                </c:pt>
                <c:pt idx="6">
                  <c:v>39127</c:v>
                </c:pt>
                <c:pt idx="7">
                  <c:v>39134</c:v>
                </c:pt>
                <c:pt idx="8">
                  <c:v>39141</c:v>
                </c:pt>
                <c:pt idx="9">
                  <c:v>39148</c:v>
                </c:pt>
                <c:pt idx="10">
                  <c:v>39155</c:v>
                </c:pt>
                <c:pt idx="11">
                  <c:v>39162</c:v>
                </c:pt>
                <c:pt idx="12">
                  <c:v>39169</c:v>
                </c:pt>
                <c:pt idx="13">
                  <c:v>39176</c:v>
                </c:pt>
                <c:pt idx="14">
                  <c:v>39183</c:v>
                </c:pt>
                <c:pt idx="15">
                  <c:v>39190</c:v>
                </c:pt>
                <c:pt idx="16">
                  <c:v>39197</c:v>
                </c:pt>
                <c:pt idx="17">
                  <c:v>39204</c:v>
                </c:pt>
                <c:pt idx="18">
                  <c:v>39211</c:v>
                </c:pt>
                <c:pt idx="19">
                  <c:v>39218</c:v>
                </c:pt>
                <c:pt idx="20">
                  <c:v>39225</c:v>
                </c:pt>
                <c:pt idx="21">
                  <c:v>39232</c:v>
                </c:pt>
                <c:pt idx="22">
                  <c:v>39239</c:v>
                </c:pt>
                <c:pt idx="23">
                  <c:v>39246</c:v>
                </c:pt>
                <c:pt idx="24">
                  <c:v>39253</c:v>
                </c:pt>
                <c:pt idx="25">
                  <c:v>39260</c:v>
                </c:pt>
                <c:pt idx="26">
                  <c:v>39267</c:v>
                </c:pt>
                <c:pt idx="27">
                  <c:v>39274</c:v>
                </c:pt>
                <c:pt idx="28">
                  <c:v>39281</c:v>
                </c:pt>
                <c:pt idx="29">
                  <c:v>39288</c:v>
                </c:pt>
                <c:pt idx="30">
                  <c:v>39295</c:v>
                </c:pt>
                <c:pt idx="31">
                  <c:v>39302</c:v>
                </c:pt>
                <c:pt idx="32">
                  <c:v>39309</c:v>
                </c:pt>
                <c:pt idx="33">
                  <c:v>39316</c:v>
                </c:pt>
                <c:pt idx="34">
                  <c:v>39323</c:v>
                </c:pt>
                <c:pt idx="35">
                  <c:v>39330</c:v>
                </c:pt>
                <c:pt idx="36">
                  <c:v>39337</c:v>
                </c:pt>
                <c:pt idx="37">
                  <c:v>39344</c:v>
                </c:pt>
                <c:pt idx="38">
                  <c:v>39351</c:v>
                </c:pt>
                <c:pt idx="39">
                  <c:v>39358</c:v>
                </c:pt>
                <c:pt idx="40">
                  <c:v>39365</c:v>
                </c:pt>
                <c:pt idx="41">
                  <c:v>39372</c:v>
                </c:pt>
                <c:pt idx="42">
                  <c:v>39379</c:v>
                </c:pt>
                <c:pt idx="43">
                  <c:v>39386</c:v>
                </c:pt>
                <c:pt idx="44">
                  <c:v>39393</c:v>
                </c:pt>
                <c:pt idx="45">
                  <c:v>39400</c:v>
                </c:pt>
                <c:pt idx="46">
                  <c:v>39407</c:v>
                </c:pt>
                <c:pt idx="47">
                  <c:v>39414</c:v>
                </c:pt>
                <c:pt idx="48">
                  <c:v>39421</c:v>
                </c:pt>
                <c:pt idx="49">
                  <c:v>39428</c:v>
                </c:pt>
                <c:pt idx="50">
                  <c:v>39435</c:v>
                </c:pt>
                <c:pt idx="51">
                  <c:v>39442</c:v>
                </c:pt>
                <c:pt idx="52">
                  <c:v>39449</c:v>
                </c:pt>
                <c:pt idx="53">
                  <c:v>39456</c:v>
                </c:pt>
                <c:pt idx="54">
                  <c:v>39463</c:v>
                </c:pt>
                <c:pt idx="55">
                  <c:v>39470</c:v>
                </c:pt>
                <c:pt idx="56">
                  <c:v>39477</c:v>
                </c:pt>
                <c:pt idx="57">
                  <c:v>39484</c:v>
                </c:pt>
                <c:pt idx="58">
                  <c:v>39491</c:v>
                </c:pt>
                <c:pt idx="59">
                  <c:v>39498</c:v>
                </c:pt>
                <c:pt idx="60">
                  <c:v>39505</c:v>
                </c:pt>
                <c:pt idx="61">
                  <c:v>39512</c:v>
                </c:pt>
                <c:pt idx="62">
                  <c:v>39519</c:v>
                </c:pt>
                <c:pt idx="63">
                  <c:v>39526</c:v>
                </c:pt>
                <c:pt idx="64">
                  <c:v>39533</c:v>
                </c:pt>
                <c:pt idx="65">
                  <c:v>39540</c:v>
                </c:pt>
                <c:pt idx="66">
                  <c:v>39547</c:v>
                </c:pt>
                <c:pt idx="67">
                  <c:v>39554</c:v>
                </c:pt>
                <c:pt idx="68">
                  <c:v>39561</c:v>
                </c:pt>
                <c:pt idx="69">
                  <c:v>39568</c:v>
                </c:pt>
                <c:pt idx="70">
                  <c:v>39575</c:v>
                </c:pt>
                <c:pt idx="71">
                  <c:v>39582</c:v>
                </c:pt>
                <c:pt idx="72">
                  <c:v>39589</c:v>
                </c:pt>
                <c:pt idx="73">
                  <c:v>39596</c:v>
                </c:pt>
                <c:pt idx="74">
                  <c:v>39603</c:v>
                </c:pt>
                <c:pt idx="75">
                  <c:v>39610</c:v>
                </c:pt>
                <c:pt idx="76">
                  <c:v>39617</c:v>
                </c:pt>
                <c:pt idx="77">
                  <c:v>39624</c:v>
                </c:pt>
                <c:pt idx="78">
                  <c:v>39631</c:v>
                </c:pt>
                <c:pt idx="79">
                  <c:v>39638</c:v>
                </c:pt>
                <c:pt idx="80">
                  <c:v>39645</c:v>
                </c:pt>
                <c:pt idx="81">
                  <c:v>39652</c:v>
                </c:pt>
                <c:pt idx="82">
                  <c:v>39659</c:v>
                </c:pt>
                <c:pt idx="83">
                  <c:v>39666</c:v>
                </c:pt>
                <c:pt idx="84">
                  <c:v>39673</c:v>
                </c:pt>
                <c:pt idx="85">
                  <c:v>39680</c:v>
                </c:pt>
                <c:pt idx="86">
                  <c:v>39687</c:v>
                </c:pt>
                <c:pt idx="87">
                  <c:v>39694</c:v>
                </c:pt>
                <c:pt idx="88">
                  <c:v>39701</c:v>
                </c:pt>
                <c:pt idx="89">
                  <c:v>39708</c:v>
                </c:pt>
                <c:pt idx="90">
                  <c:v>39715</c:v>
                </c:pt>
                <c:pt idx="91">
                  <c:v>39722</c:v>
                </c:pt>
                <c:pt idx="92">
                  <c:v>39729</c:v>
                </c:pt>
                <c:pt idx="93">
                  <c:v>39736</c:v>
                </c:pt>
                <c:pt idx="94">
                  <c:v>39743</c:v>
                </c:pt>
                <c:pt idx="95">
                  <c:v>39750</c:v>
                </c:pt>
                <c:pt idx="96">
                  <c:v>39757</c:v>
                </c:pt>
                <c:pt idx="97">
                  <c:v>39764</c:v>
                </c:pt>
                <c:pt idx="98">
                  <c:v>39771</c:v>
                </c:pt>
                <c:pt idx="99">
                  <c:v>39778</c:v>
                </c:pt>
                <c:pt idx="100">
                  <c:v>39785</c:v>
                </c:pt>
                <c:pt idx="101">
                  <c:v>39792</c:v>
                </c:pt>
                <c:pt idx="102">
                  <c:v>39799</c:v>
                </c:pt>
                <c:pt idx="103">
                  <c:v>39806</c:v>
                </c:pt>
                <c:pt idx="104">
                  <c:v>39813</c:v>
                </c:pt>
                <c:pt idx="105">
                  <c:v>39820</c:v>
                </c:pt>
                <c:pt idx="106">
                  <c:v>39827</c:v>
                </c:pt>
                <c:pt idx="107">
                  <c:v>39834</c:v>
                </c:pt>
                <c:pt idx="108">
                  <c:v>39841</c:v>
                </c:pt>
                <c:pt idx="109">
                  <c:v>39848</c:v>
                </c:pt>
                <c:pt idx="110">
                  <c:v>39855</c:v>
                </c:pt>
                <c:pt idx="111">
                  <c:v>39862</c:v>
                </c:pt>
                <c:pt idx="112">
                  <c:v>39869</c:v>
                </c:pt>
                <c:pt idx="113">
                  <c:v>39876</c:v>
                </c:pt>
                <c:pt idx="114">
                  <c:v>39883</c:v>
                </c:pt>
                <c:pt idx="115">
                  <c:v>39890</c:v>
                </c:pt>
                <c:pt idx="116">
                  <c:v>39897</c:v>
                </c:pt>
                <c:pt idx="117">
                  <c:v>39904</c:v>
                </c:pt>
                <c:pt idx="118">
                  <c:v>39911</c:v>
                </c:pt>
                <c:pt idx="119">
                  <c:v>39918</c:v>
                </c:pt>
                <c:pt idx="120">
                  <c:v>39925</c:v>
                </c:pt>
                <c:pt idx="121">
                  <c:v>39932</c:v>
                </c:pt>
                <c:pt idx="122">
                  <c:v>39939</c:v>
                </c:pt>
                <c:pt idx="123">
                  <c:v>39946</c:v>
                </c:pt>
                <c:pt idx="124">
                  <c:v>39953</c:v>
                </c:pt>
                <c:pt idx="125">
                  <c:v>39962</c:v>
                </c:pt>
                <c:pt idx="126">
                  <c:v>39967</c:v>
                </c:pt>
                <c:pt idx="127">
                  <c:v>39974</c:v>
                </c:pt>
                <c:pt idx="128">
                  <c:v>39981</c:v>
                </c:pt>
                <c:pt idx="129">
                  <c:v>39988</c:v>
                </c:pt>
                <c:pt idx="130">
                  <c:v>39995</c:v>
                </c:pt>
                <c:pt idx="131">
                  <c:v>40002</c:v>
                </c:pt>
                <c:pt idx="132">
                  <c:v>40009</c:v>
                </c:pt>
                <c:pt idx="133">
                  <c:v>40016</c:v>
                </c:pt>
                <c:pt idx="134">
                  <c:v>40023</c:v>
                </c:pt>
                <c:pt idx="135">
                  <c:v>40030</c:v>
                </c:pt>
                <c:pt idx="136">
                  <c:v>40037</c:v>
                </c:pt>
                <c:pt idx="137">
                  <c:v>40044</c:v>
                </c:pt>
                <c:pt idx="138">
                  <c:v>40051</c:v>
                </c:pt>
                <c:pt idx="139">
                  <c:v>40058</c:v>
                </c:pt>
                <c:pt idx="140">
                  <c:v>40065</c:v>
                </c:pt>
                <c:pt idx="141">
                  <c:v>40072</c:v>
                </c:pt>
                <c:pt idx="142">
                  <c:v>40079</c:v>
                </c:pt>
                <c:pt idx="143">
                  <c:v>40086</c:v>
                </c:pt>
                <c:pt idx="144">
                  <c:v>40093</c:v>
                </c:pt>
                <c:pt idx="145">
                  <c:v>40100</c:v>
                </c:pt>
                <c:pt idx="146">
                  <c:v>40107</c:v>
                </c:pt>
                <c:pt idx="147">
                  <c:v>40114</c:v>
                </c:pt>
                <c:pt idx="148">
                  <c:v>40121</c:v>
                </c:pt>
                <c:pt idx="149">
                  <c:v>40128</c:v>
                </c:pt>
                <c:pt idx="150">
                  <c:v>40135</c:v>
                </c:pt>
                <c:pt idx="151">
                  <c:v>40142</c:v>
                </c:pt>
                <c:pt idx="152">
                  <c:v>40149</c:v>
                </c:pt>
                <c:pt idx="153">
                  <c:v>40156</c:v>
                </c:pt>
                <c:pt idx="154">
                  <c:v>40163</c:v>
                </c:pt>
                <c:pt idx="155">
                  <c:v>40170</c:v>
                </c:pt>
                <c:pt idx="156">
                  <c:v>40177</c:v>
                </c:pt>
                <c:pt idx="157">
                  <c:v>40184</c:v>
                </c:pt>
                <c:pt idx="158">
                  <c:v>40191</c:v>
                </c:pt>
                <c:pt idx="159">
                  <c:v>40198</c:v>
                </c:pt>
                <c:pt idx="160">
                  <c:v>40204</c:v>
                </c:pt>
                <c:pt idx="161">
                  <c:v>40212</c:v>
                </c:pt>
                <c:pt idx="162">
                  <c:v>40219</c:v>
                </c:pt>
                <c:pt idx="163">
                  <c:v>40226</c:v>
                </c:pt>
                <c:pt idx="164">
                  <c:v>40233</c:v>
                </c:pt>
                <c:pt idx="165">
                  <c:v>40240</c:v>
                </c:pt>
                <c:pt idx="166">
                  <c:v>40247</c:v>
                </c:pt>
                <c:pt idx="167">
                  <c:v>40254</c:v>
                </c:pt>
                <c:pt idx="168">
                  <c:v>40261</c:v>
                </c:pt>
                <c:pt idx="169">
                  <c:v>40268</c:v>
                </c:pt>
                <c:pt idx="170">
                  <c:v>40275</c:v>
                </c:pt>
                <c:pt idx="171">
                  <c:v>40282</c:v>
                </c:pt>
                <c:pt idx="172">
                  <c:v>40289</c:v>
                </c:pt>
                <c:pt idx="173">
                  <c:v>40296</c:v>
                </c:pt>
                <c:pt idx="174">
                  <c:v>40303</c:v>
                </c:pt>
                <c:pt idx="175">
                  <c:v>40310</c:v>
                </c:pt>
                <c:pt idx="176">
                  <c:v>40317</c:v>
                </c:pt>
                <c:pt idx="177">
                  <c:v>40324</c:v>
                </c:pt>
                <c:pt idx="178">
                  <c:v>40331</c:v>
                </c:pt>
                <c:pt idx="179">
                  <c:v>40338</c:v>
                </c:pt>
                <c:pt idx="180">
                  <c:v>40345</c:v>
                </c:pt>
                <c:pt idx="181">
                  <c:v>40352</c:v>
                </c:pt>
                <c:pt idx="182">
                  <c:v>40359</c:v>
                </c:pt>
                <c:pt idx="183">
                  <c:v>40366</c:v>
                </c:pt>
                <c:pt idx="184">
                  <c:v>40373</c:v>
                </c:pt>
                <c:pt idx="185">
                  <c:v>40380</c:v>
                </c:pt>
                <c:pt idx="186">
                  <c:v>40387</c:v>
                </c:pt>
                <c:pt idx="187">
                  <c:v>40394</c:v>
                </c:pt>
                <c:pt idx="188">
                  <c:v>40401</c:v>
                </c:pt>
                <c:pt idx="189">
                  <c:v>40408</c:v>
                </c:pt>
                <c:pt idx="190">
                  <c:v>40415</c:v>
                </c:pt>
                <c:pt idx="191">
                  <c:v>40422</c:v>
                </c:pt>
                <c:pt idx="192">
                  <c:v>40429</c:v>
                </c:pt>
                <c:pt idx="193">
                  <c:v>40436</c:v>
                </c:pt>
                <c:pt idx="194">
                  <c:v>40443</c:v>
                </c:pt>
                <c:pt idx="195">
                  <c:v>40450</c:v>
                </c:pt>
                <c:pt idx="196">
                  <c:v>40457</c:v>
                </c:pt>
                <c:pt idx="197">
                  <c:v>40464</c:v>
                </c:pt>
                <c:pt idx="198">
                  <c:v>40471</c:v>
                </c:pt>
                <c:pt idx="199">
                  <c:v>40478</c:v>
                </c:pt>
                <c:pt idx="200">
                  <c:v>40485</c:v>
                </c:pt>
                <c:pt idx="201">
                  <c:v>40492</c:v>
                </c:pt>
                <c:pt idx="202">
                  <c:v>40499</c:v>
                </c:pt>
                <c:pt idx="203">
                  <c:v>40506</c:v>
                </c:pt>
                <c:pt idx="204">
                  <c:v>40513</c:v>
                </c:pt>
                <c:pt idx="205">
                  <c:v>40520</c:v>
                </c:pt>
                <c:pt idx="206">
                  <c:v>40527</c:v>
                </c:pt>
                <c:pt idx="207">
                  <c:v>40534</c:v>
                </c:pt>
                <c:pt idx="208">
                  <c:v>40541</c:v>
                </c:pt>
                <c:pt idx="209">
                  <c:v>40548</c:v>
                </c:pt>
                <c:pt idx="210">
                  <c:v>40555</c:v>
                </c:pt>
                <c:pt idx="211">
                  <c:v>40562</c:v>
                </c:pt>
                <c:pt idx="212">
                  <c:v>40569</c:v>
                </c:pt>
                <c:pt idx="213">
                  <c:v>40576</c:v>
                </c:pt>
                <c:pt idx="214">
                  <c:v>40583</c:v>
                </c:pt>
                <c:pt idx="215">
                  <c:v>40590</c:v>
                </c:pt>
                <c:pt idx="216">
                  <c:v>40597</c:v>
                </c:pt>
                <c:pt idx="217">
                  <c:v>40604</c:v>
                </c:pt>
                <c:pt idx="218">
                  <c:v>40611</c:v>
                </c:pt>
                <c:pt idx="219">
                  <c:v>40618</c:v>
                </c:pt>
                <c:pt idx="220">
                  <c:v>40625</c:v>
                </c:pt>
                <c:pt idx="221">
                  <c:v>40632</c:v>
                </c:pt>
                <c:pt idx="222">
                  <c:v>40639</c:v>
                </c:pt>
                <c:pt idx="223">
                  <c:v>40646</c:v>
                </c:pt>
                <c:pt idx="224">
                  <c:v>40653</c:v>
                </c:pt>
                <c:pt idx="225">
                  <c:v>40660</c:v>
                </c:pt>
                <c:pt idx="226">
                  <c:v>40667</c:v>
                </c:pt>
                <c:pt idx="227">
                  <c:v>40674</c:v>
                </c:pt>
                <c:pt idx="228">
                  <c:v>40681</c:v>
                </c:pt>
                <c:pt idx="229">
                  <c:v>40688</c:v>
                </c:pt>
                <c:pt idx="230">
                  <c:v>40695</c:v>
                </c:pt>
                <c:pt idx="231">
                  <c:v>40702</c:v>
                </c:pt>
                <c:pt idx="232">
                  <c:v>40709</c:v>
                </c:pt>
                <c:pt idx="233">
                  <c:v>40716</c:v>
                </c:pt>
                <c:pt idx="234">
                  <c:v>40723</c:v>
                </c:pt>
                <c:pt idx="235">
                  <c:v>40730</c:v>
                </c:pt>
                <c:pt idx="236">
                  <c:v>40737</c:v>
                </c:pt>
                <c:pt idx="237">
                  <c:v>40744</c:v>
                </c:pt>
                <c:pt idx="238">
                  <c:v>40751</c:v>
                </c:pt>
                <c:pt idx="239">
                  <c:v>40758</c:v>
                </c:pt>
                <c:pt idx="240">
                  <c:v>40765</c:v>
                </c:pt>
                <c:pt idx="241">
                  <c:v>40772</c:v>
                </c:pt>
                <c:pt idx="242">
                  <c:v>40779</c:v>
                </c:pt>
                <c:pt idx="243">
                  <c:v>40786</c:v>
                </c:pt>
                <c:pt idx="244">
                  <c:v>40793</c:v>
                </c:pt>
                <c:pt idx="245">
                  <c:v>40800</c:v>
                </c:pt>
                <c:pt idx="246">
                  <c:v>40807</c:v>
                </c:pt>
                <c:pt idx="247">
                  <c:v>40814</c:v>
                </c:pt>
                <c:pt idx="248">
                  <c:v>40821</c:v>
                </c:pt>
                <c:pt idx="249">
                  <c:v>40828</c:v>
                </c:pt>
                <c:pt idx="250">
                  <c:v>40835</c:v>
                </c:pt>
                <c:pt idx="251">
                  <c:v>40842</c:v>
                </c:pt>
                <c:pt idx="252">
                  <c:v>40849</c:v>
                </c:pt>
                <c:pt idx="253">
                  <c:v>40856</c:v>
                </c:pt>
                <c:pt idx="254">
                  <c:v>40863</c:v>
                </c:pt>
                <c:pt idx="255">
                  <c:v>40870</c:v>
                </c:pt>
                <c:pt idx="256">
                  <c:v>40877</c:v>
                </c:pt>
                <c:pt idx="257">
                  <c:v>40884</c:v>
                </c:pt>
                <c:pt idx="258">
                  <c:v>40891</c:v>
                </c:pt>
                <c:pt idx="259">
                  <c:v>40898</c:v>
                </c:pt>
                <c:pt idx="260">
                  <c:v>40905</c:v>
                </c:pt>
                <c:pt idx="261">
                  <c:v>40912</c:v>
                </c:pt>
                <c:pt idx="262">
                  <c:v>40919</c:v>
                </c:pt>
                <c:pt idx="263">
                  <c:v>40926</c:v>
                </c:pt>
                <c:pt idx="264">
                  <c:v>40933</c:v>
                </c:pt>
                <c:pt idx="265">
                  <c:v>40940</c:v>
                </c:pt>
                <c:pt idx="266">
                  <c:v>40947</c:v>
                </c:pt>
                <c:pt idx="267">
                  <c:v>40954</c:v>
                </c:pt>
                <c:pt idx="268">
                  <c:v>40960</c:v>
                </c:pt>
                <c:pt idx="269">
                  <c:v>40961</c:v>
                </c:pt>
                <c:pt idx="270">
                  <c:v>40968</c:v>
                </c:pt>
                <c:pt idx="271">
                  <c:v>40975</c:v>
                </c:pt>
                <c:pt idx="272">
                  <c:v>40982</c:v>
                </c:pt>
                <c:pt idx="273">
                  <c:v>40996</c:v>
                </c:pt>
                <c:pt idx="274">
                  <c:v>41003</c:v>
                </c:pt>
                <c:pt idx="275">
                  <c:v>41010</c:v>
                </c:pt>
                <c:pt idx="276">
                  <c:v>41017</c:v>
                </c:pt>
                <c:pt idx="277">
                  <c:v>41024</c:v>
                </c:pt>
                <c:pt idx="278">
                  <c:v>41031</c:v>
                </c:pt>
                <c:pt idx="279">
                  <c:v>41038</c:v>
                </c:pt>
                <c:pt idx="280">
                  <c:v>41045</c:v>
                </c:pt>
                <c:pt idx="281">
                  <c:v>41054</c:v>
                </c:pt>
                <c:pt idx="282">
                  <c:v>41059</c:v>
                </c:pt>
                <c:pt idx="283">
                  <c:v>41066</c:v>
                </c:pt>
                <c:pt idx="284">
                  <c:v>41073</c:v>
                </c:pt>
                <c:pt idx="285">
                  <c:v>41080</c:v>
                </c:pt>
                <c:pt idx="286">
                  <c:v>41087</c:v>
                </c:pt>
                <c:pt idx="287">
                  <c:v>41094</c:v>
                </c:pt>
                <c:pt idx="288">
                  <c:v>41101</c:v>
                </c:pt>
                <c:pt idx="289">
                  <c:v>41108</c:v>
                </c:pt>
                <c:pt idx="290">
                  <c:v>41115</c:v>
                </c:pt>
                <c:pt idx="291">
                  <c:v>41122</c:v>
                </c:pt>
                <c:pt idx="292">
                  <c:v>41129</c:v>
                </c:pt>
                <c:pt idx="293">
                  <c:v>41136</c:v>
                </c:pt>
                <c:pt idx="294">
                  <c:v>41143</c:v>
                </c:pt>
                <c:pt idx="295">
                  <c:v>41150</c:v>
                </c:pt>
                <c:pt idx="296">
                  <c:v>41157</c:v>
                </c:pt>
                <c:pt idx="297">
                  <c:v>41164</c:v>
                </c:pt>
                <c:pt idx="298">
                  <c:v>41171</c:v>
                </c:pt>
                <c:pt idx="299">
                  <c:v>41178</c:v>
                </c:pt>
                <c:pt idx="300">
                  <c:v>41185</c:v>
                </c:pt>
                <c:pt idx="301">
                  <c:v>41192</c:v>
                </c:pt>
                <c:pt idx="302">
                  <c:v>41199</c:v>
                </c:pt>
                <c:pt idx="303">
                  <c:v>41206</c:v>
                </c:pt>
                <c:pt idx="304">
                  <c:v>41213</c:v>
                </c:pt>
                <c:pt idx="305">
                  <c:v>41222</c:v>
                </c:pt>
                <c:pt idx="306">
                  <c:v>41234</c:v>
                </c:pt>
                <c:pt idx="307">
                  <c:v>41241</c:v>
                </c:pt>
                <c:pt idx="308">
                  <c:v>41255</c:v>
                </c:pt>
                <c:pt idx="309">
                  <c:v>41258</c:v>
                </c:pt>
                <c:pt idx="310">
                  <c:v>41262</c:v>
                </c:pt>
                <c:pt idx="311">
                  <c:v>41269</c:v>
                </c:pt>
                <c:pt idx="312">
                  <c:v>41276</c:v>
                </c:pt>
                <c:pt idx="313">
                  <c:v>41283</c:v>
                </c:pt>
                <c:pt idx="314">
                  <c:v>41290</c:v>
                </c:pt>
                <c:pt idx="315">
                  <c:v>41299</c:v>
                </c:pt>
                <c:pt idx="316">
                  <c:v>41304</c:v>
                </c:pt>
                <c:pt idx="317">
                  <c:v>41311</c:v>
                </c:pt>
                <c:pt idx="318">
                  <c:v>41318</c:v>
                </c:pt>
                <c:pt idx="319">
                  <c:v>41325</c:v>
                </c:pt>
                <c:pt idx="320">
                  <c:v>41332</c:v>
                </c:pt>
                <c:pt idx="321">
                  <c:v>41339</c:v>
                </c:pt>
                <c:pt idx="322">
                  <c:v>41346</c:v>
                </c:pt>
                <c:pt idx="323">
                  <c:v>41353</c:v>
                </c:pt>
                <c:pt idx="324">
                  <c:v>41360</c:v>
                </c:pt>
                <c:pt idx="325">
                  <c:v>41367</c:v>
                </c:pt>
                <c:pt idx="326">
                  <c:v>41374</c:v>
                </c:pt>
                <c:pt idx="327">
                  <c:v>41381</c:v>
                </c:pt>
                <c:pt idx="328">
                  <c:v>41388</c:v>
                </c:pt>
                <c:pt idx="329">
                  <c:v>41395</c:v>
                </c:pt>
                <c:pt idx="330">
                  <c:v>41402</c:v>
                </c:pt>
                <c:pt idx="331">
                  <c:v>41409</c:v>
                </c:pt>
                <c:pt idx="332">
                  <c:v>41416</c:v>
                </c:pt>
                <c:pt idx="333">
                  <c:v>41423</c:v>
                </c:pt>
                <c:pt idx="334">
                  <c:v>41430</c:v>
                </c:pt>
                <c:pt idx="335">
                  <c:v>41437</c:v>
                </c:pt>
                <c:pt idx="336">
                  <c:v>41444</c:v>
                </c:pt>
                <c:pt idx="337">
                  <c:v>41451</c:v>
                </c:pt>
                <c:pt idx="338">
                  <c:v>41458</c:v>
                </c:pt>
                <c:pt idx="339">
                  <c:v>41465</c:v>
                </c:pt>
                <c:pt idx="340">
                  <c:v>41472</c:v>
                </c:pt>
                <c:pt idx="341">
                  <c:v>41479</c:v>
                </c:pt>
                <c:pt idx="342">
                  <c:v>41486</c:v>
                </c:pt>
                <c:pt idx="343">
                  <c:v>41493</c:v>
                </c:pt>
                <c:pt idx="344">
                  <c:v>41500</c:v>
                </c:pt>
                <c:pt idx="345">
                  <c:v>41507</c:v>
                </c:pt>
                <c:pt idx="346">
                  <c:v>41514</c:v>
                </c:pt>
                <c:pt idx="347">
                  <c:v>41521</c:v>
                </c:pt>
                <c:pt idx="348">
                  <c:v>41528</c:v>
                </c:pt>
                <c:pt idx="349">
                  <c:v>41535</c:v>
                </c:pt>
                <c:pt idx="350">
                  <c:v>41542</c:v>
                </c:pt>
                <c:pt idx="351">
                  <c:v>41549</c:v>
                </c:pt>
                <c:pt idx="352">
                  <c:v>41556</c:v>
                </c:pt>
                <c:pt idx="353">
                  <c:v>41563</c:v>
                </c:pt>
                <c:pt idx="354">
                  <c:v>41570</c:v>
                </c:pt>
                <c:pt idx="355">
                  <c:v>41577</c:v>
                </c:pt>
                <c:pt idx="356">
                  <c:v>41584</c:v>
                </c:pt>
                <c:pt idx="357">
                  <c:v>41591</c:v>
                </c:pt>
                <c:pt idx="358">
                  <c:v>41598</c:v>
                </c:pt>
                <c:pt idx="359">
                  <c:v>41605</c:v>
                </c:pt>
                <c:pt idx="360">
                  <c:v>41612</c:v>
                </c:pt>
                <c:pt idx="361">
                  <c:v>41619</c:v>
                </c:pt>
                <c:pt idx="362">
                  <c:v>41626</c:v>
                </c:pt>
                <c:pt idx="363">
                  <c:v>41633</c:v>
                </c:pt>
                <c:pt idx="364">
                  <c:v>41640</c:v>
                </c:pt>
                <c:pt idx="365">
                  <c:v>41647</c:v>
                </c:pt>
                <c:pt idx="366">
                  <c:v>41654</c:v>
                </c:pt>
                <c:pt idx="367">
                  <c:v>41661</c:v>
                </c:pt>
                <c:pt idx="368">
                  <c:v>41668</c:v>
                </c:pt>
                <c:pt idx="369">
                  <c:v>41675</c:v>
                </c:pt>
              </c:numCache>
            </c:numRef>
          </c:cat>
          <c:val>
            <c:numRef>
              <c:f>Sheet1!$D$2:$D$371</c:f>
              <c:numCache>
                <c:formatCode>General</c:formatCode>
                <c:ptCount val="370"/>
                <c:pt idx="0">
                  <c:v>88.046999999999997</c:v>
                </c:pt>
                <c:pt idx="1">
                  <c:v>69.094999999999999</c:v>
                </c:pt>
                <c:pt idx="2">
                  <c:v>68.483999999999995</c:v>
                </c:pt>
                <c:pt idx="3">
                  <c:v>60.369</c:v>
                </c:pt>
                <c:pt idx="4">
                  <c:v>67.405000000000001</c:v>
                </c:pt>
                <c:pt idx="5">
                  <c:v>65.92</c:v>
                </c:pt>
                <c:pt idx="6">
                  <c:v>69.135000000000005</c:v>
                </c:pt>
                <c:pt idx="7">
                  <c:v>75.274000000000001</c:v>
                </c:pt>
                <c:pt idx="8">
                  <c:v>76.582999999999998</c:v>
                </c:pt>
                <c:pt idx="9">
                  <c:v>73.766999999999996</c:v>
                </c:pt>
                <c:pt idx="10">
                  <c:v>73.686999999999998</c:v>
                </c:pt>
                <c:pt idx="11">
                  <c:v>72.385999999999996</c:v>
                </c:pt>
                <c:pt idx="12">
                  <c:v>72.236000000000004</c:v>
                </c:pt>
                <c:pt idx="13">
                  <c:v>74.031000000000006</c:v>
                </c:pt>
                <c:pt idx="14">
                  <c:v>69.572999999999993</c:v>
                </c:pt>
                <c:pt idx="15">
                  <c:v>70.64</c:v>
                </c:pt>
                <c:pt idx="16">
                  <c:v>68.673000000000002</c:v>
                </c:pt>
                <c:pt idx="17">
                  <c:v>83.26</c:v>
                </c:pt>
                <c:pt idx="18">
                  <c:v>67.231999999999999</c:v>
                </c:pt>
                <c:pt idx="19">
                  <c:v>62.197000000000003</c:v>
                </c:pt>
                <c:pt idx="20">
                  <c:v>64.917000000000002</c:v>
                </c:pt>
                <c:pt idx="21">
                  <c:v>68.968999999999994</c:v>
                </c:pt>
                <c:pt idx="22">
                  <c:v>74.213999999999999</c:v>
                </c:pt>
                <c:pt idx="23">
                  <c:v>63.951999999999998</c:v>
                </c:pt>
                <c:pt idx="24">
                  <c:v>67.289000000000001</c:v>
                </c:pt>
                <c:pt idx="25">
                  <c:v>61.329000000000001</c:v>
                </c:pt>
                <c:pt idx="26">
                  <c:v>78.066000000000003</c:v>
                </c:pt>
                <c:pt idx="27">
                  <c:v>66.53</c:v>
                </c:pt>
                <c:pt idx="28">
                  <c:v>68.424000000000007</c:v>
                </c:pt>
                <c:pt idx="29">
                  <c:v>64.876000000000005</c:v>
                </c:pt>
                <c:pt idx="30">
                  <c:v>73.855999999999995</c:v>
                </c:pt>
                <c:pt idx="31">
                  <c:v>63.829000000000001</c:v>
                </c:pt>
                <c:pt idx="32">
                  <c:v>82.772000000000006</c:v>
                </c:pt>
                <c:pt idx="33">
                  <c:v>67.863</c:v>
                </c:pt>
                <c:pt idx="34">
                  <c:v>70.73</c:v>
                </c:pt>
                <c:pt idx="35">
                  <c:v>83.284999999999997</c:v>
                </c:pt>
                <c:pt idx="36">
                  <c:v>82.046000000000006</c:v>
                </c:pt>
                <c:pt idx="37">
                  <c:v>75.02</c:v>
                </c:pt>
                <c:pt idx="38">
                  <c:v>83.629000000000005</c:v>
                </c:pt>
                <c:pt idx="39">
                  <c:v>86.653000000000006</c:v>
                </c:pt>
                <c:pt idx="40">
                  <c:v>82.402000000000001</c:v>
                </c:pt>
                <c:pt idx="41">
                  <c:v>85.762</c:v>
                </c:pt>
                <c:pt idx="42">
                  <c:v>86.313000000000002</c:v>
                </c:pt>
                <c:pt idx="43">
                  <c:v>91.893000000000001</c:v>
                </c:pt>
                <c:pt idx="44">
                  <c:v>92.772000000000006</c:v>
                </c:pt>
                <c:pt idx="45">
                  <c:v>95.063999999999993</c:v>
                </c:pt>
                <c:pt idx="46">
                  <c:v>98.192999999999998</c:v>
                </c:pt>
                <c:pt idx="47">
                  <c:v>98.429000000000002</c:v>
                </c:pt>
                <c:pt idx="48">
                  <c:v>93.647999999999996</c:v>
                </c:pt>
                <c:pt idx="49">
                  <c:v>97.799000000000007</c:v>
                </c:pt>
                <c:pt idx="50">
                  <c:v>112.265</c:v>
                </c:pt>
                <c:pt idx="51">
                  <c:v>133.93600000000001</c:v>
                </c:pt>
                <c:pt idx="52">
                  <c:v>168.23500000000001</c:v>
                </c:pt>
                <c:pt idx="53">
                  <c:v>150.798</c:v>
                </c:pt>
                <c:pt idx="54">
                  <c:v>146.678</c:v>
                </c:pt>
                <c:pt idx="55">
                  <c:v>150.05500000000001</c:v>
                </c:pt>
                <c:pt idx="56">
                  <c:v>158.62700000000001</c:v>
                </c:pt>
                <c:pt idx="57">
                  <c:v>161.67699999999999</c:v>
                </c:pt>
                <c:pt idx="58">
                  <c:v>156.05600000000001</c:v>
                </c:pt>
                <c:pt idx="59">
                  <c:v>170.965</c:v>
                </c:pt>
                <c:pt idx="60">
                  <c:v>168.607</c:v>
                </c:pt>
                <c:pt idx="61">
                  <c:v>180.51</c:v>
                </c:pt>
                <c:pt idx="62">
                  <c:v>172.745</c:v>
                </c:pt>
                <c:pt idx="63">
                  <c:v>215.77500000000001</c:v>
                </c:pt>
                <c:pt idx="64">
                  <c:v>251.65299999999999</c:v>
                </c:pt>
                <c:pt idx="65">
                  <c:v>373.11099999999999</c:v>
                </c:pt>
                <c:pt idx="66">
                  <c:v>416.11900000000003</c:v>
                </c:pt>
                <c:pt idx="67">
                  <c:v>458.12400000000002</c:v>
                </c:pt>
                <c:pt idx="68">
                  <c:v>490.87799999999999</c:v>
                </c:pt>
                <c:pt idx="69">
                  <c:v>481.39100000000002</c:v>
                </c:pt>
                <c:pt idx="70">
                  <c:v>492.452</c:v>
                </c:pt>
                <c:pt idx="71">
                  <c:v>498.78800000000001</c:v>
                </c:pt>
                <c:pt idx="72">
                  <c:v>500.60500000000002</c:v>
                </c:pt>
                <c:pt idx="73">
                  <c:v>500.21800000000002</c:v>
                </c:pt>
                <c:pt idx="74">
                  <c:v>507.714</c:v>
                </c:pt>
                <c:pt idx="75">
                  <c:v>499.56700000000001</c:v>
                </c:pt>
                <c:pt idx="76">
                  <c:v>519.86699999999996</c:v>
                </c:pt>
                <c:pt idx="77">
                  <c:v>508.92500000000001</c:v>
                </c:pt>
                <c:pt idx="78">
                  <c:v>499.40499999999997</c:v>
                </c:pt>
                <c:pt idx="79">
                  <c:v>490.92200000000003</c:v>
                </c:pt>
                <c:pt idx="80">
                  <c:v>485.11599999999999</c:v>
                </c:pt>
                <c:pt idx="81">
                  <c:v>493.13299999999998</c:v>
                </c:pt>
                <c:pt idx="82">
                  <c:v>513.54999999999995</c:v>
                </c:pt>
                <c:pt idx="83">
                  <c:v>516.11</c:v>
                </c:pt>
                <c:pt idx="84">
                  <c:v>509.93599999999998</c:v>
                </c:pt>
                <c:pt idx="85">
                  <c:v>506.92099999999999</c:v>
                </c:pt>
                <c:pt idx="86">
                  <c:v>525.03599999999994</c:v>
                </c:pt>
                <c:pt idx="87">
                  <c:v>538.04200000000003</c:v>
                </c:pt>
                <c:pt idx="88">
                  <c:v>550.51</c:v>
                </c:pt>
                <c:pt idx="89">
                  <c:v>600.22699999999998</c:v>
                </c:pt>
                <c:pt idx="90">
                  <c:v>776.49300000000005</c:v>
                </c:pt>
                <c:pt idx="91">
                  <c:v>1008.116</c:v>
                </c:pt>
                <c:pt idx="92">
                  <c:v>1040.817</c:v>
                </c:pt>
                <c:pt idx="93">
                  <c:v>1311.702</c:v>
                </c:pt>
                <c:pt idx="94">
                  <c:v>1393.492</c:v>
                </c:pt>
                <c:pt idx="95">
                  <c:v>1438.8589999999999</c:v>
                </c:pt>
                <c:pt idx="96">
                  <c:v>1443.203</c:v>
                </c:pt>
                <c:pt idx="97">
                  <c:v>1571.3920000000001</c:v>
                </c:pt>
                <c:pt idx="98">
                  <c:v>1534.2380000000001</c:v>
                </c:pt>
                <c:pt idx="99">
                  <c:v>1428.0419999999999</c:v>
                </c:pt>
                <c:pt idx="100">
                  <c:v>1479.4770000000001</c:v>
                </c:pt>
                <c:pt idx="101">
                  <c:v>1590.9469999999999</c:v>
                </c:pt>
                <c:pt idx="102">
                  <c:v>1562.44</c:v>
                </c:pt>
                <c:pt idx="103">
                  <c:v>1444.75</c:v>
                </c:pt>
                <c:pt idx="104">
                  <c:v>1471.568</c:v>
                </c:pt>
                <c:pt idx="105">
                  <c:v>1402.6489999999999</c:v>
                </c:pt>
                <c:pt idx="106">
                  <c:v>1272.8900000000001</c:v>
                </c:pt>
                <c:pt idx="107">
                  <c:v>1239.0630000000001</c:v>
                </c:pt>
                <c:pt idx="108">
                  <c:v>1211.1479999999999</c:v>
                </c:pt>
                <c:pt idx="109">
                  <c:v>1109.586</c:v>
                </c:pt>
                <c:pt idx="110">
                  <c:v>1098.6320000000001</c:v>
                </c:pt>
                <c:pt idx="111">
                  <c:v>1123.8109999999999</c:v>
                </c:pt>
                <c:pt idx="112">
                  <c:v>1111.47</c:v>
                </c:pt>
                <c:pt idx="113">
                  <c:v>1140.934</c:v>
                </c:pt>
                <c:pt idx="114">
                  <c:v>1123.1880000000001</c:v>
                </c:pt>
                <c:pt idx="115">
                  <c:v>1119.269</c:v>
                </c:pt>
                <c:pt idx="116">
                  <c:v>1100.0899999999999</c:v>
                </c:pt>
                <c:pt idx="117">
                  <c:v>1040.126</c:v>
                </c:pt>
                <c:pt idx="118">
                  <c:v>1008.09</c:v>
                </c:pt>
                <c:pt idx="119">
                  <c:v>968.42200000000003</c:v>
                </c:pt>
                <c:pt idx="120">
                  <c:v>945.81500000000005</c:v>
                </c:pt>
                <c:pt idx="121">
                  <c:v>846.84199999999998</c:v>
                </c:pt>
                <c:pt idx="122">
                  <c:v>839.35599999999999</c:v>
                </c:pt>
                <c:pt idx="123">
                  <c:v>864.11</c:v>
                </c:pt>
                <c:pt idx="124">
                  <c:v>851.26599999999996</c:v>
                </c:pt>
                <c:pt idx="125">
                  <c:v>740.86500000000001</c:v>
                </c:pt>
                <c:pt idx="126">
                  <c:v>739.43299999999999</c:v>
                </c:pt>
                <c:pt idx="127">
                  <c:v>680.15099999999995</c:v>
                </c:pt>
                <c:pt idx="128">
                  <c:v>664.83600000000001</c:v>
                </c:pt>
                <c:pt idx="129">
                  <c:v>582.096</c:v>
                </c:pt>
                <c:pt idx="130">
                  <c:v>569.31200000000001</c:v>
                </c:pt>
                <c:pt idx="131">
                  <c:v>547.97500000000002</c:v>
                </c:pt>
                <c:pt idx="132">
                  <c:v>555.48299999999995</c:v>
                </c:pt>
                <c:pt idx="133">
                  <c:v>493.52499999999998</c:v>
                </c:pt>
                <c:pt idx="134">
                  <c:v>492.09199999999998</c:v>
                </c:pt>
                <c:pt idx="135">
                  <c:v>479.8</c:v>
                </c:pt>
                <c:pt idx="136">
                  <c:v>480.47</c:v>
                </c:pt>
                <c:pt idx="137">
                  <c:v>447.23700000000002</c:v>
                </c:pt>
                <c:pt idx="138">
                  <c:v>435.37599999999998</c:v>
                </c:pt>
                <c:pt idx="139">
                  <c:v>439.49599999999998</c:v>
                </c:pt>
                <c:pt idx="140">
                  <c:v>436.61599999999999</c:v>
                </c:pt>
                <c:pt idx="141">
                  <c:v>418.99200000000002</c:v>
                </c:pt>
                <c:pt idx="142">
                  <c:v>419.75599999999997</c:v>
                </c:pt>
                <c:pt idx="143">
                  <c:v>396.36799999999999</c:v>
                </c:pt>
                <c:pt idx="144">
                  <c:v>392.53500000000003</c:v>
                </c:pt>
                <c:pt idx="145">
                  <c:v>361.90300000000002</c:v>
                </c:pt>
                <c:pt idx="146">
                  <c:v>359.34800000000001</c:v>
                </c:pt>
                <c:pt idx="147">
                  <c:v>335.15699999999998</c:v>
                </c:pt>
                <c:pt idx="148">
                  <c:v>335.30500000000001</c:v>
                </c:pt>
                <c:pt idx="149">
                  <c:v>301.68799999999999</c:v>
                </c:pt>
                <c:pt idx="150">
                  <c:v>302.904</c:v>
                </c:pt>
                <c:pt idx="151">
                  <c:v>288.63499999999999</c:v>
                </c:pt>
                <c:pt idx="152">
                  <c:v>282.15499999999997</c:v>
                </c:pt>
                <c:pt idx="153">
                  <c:v>243.16300000000001</c:v>
                </c:pt>
                <c:pt idx="154">
                  <c:v>243.20400000000001</c:v>
                </c:pt>
                <c:pt idx="155">
                  <c:v>233.44800000000001</c:v>
                </c:pt>
                <c:pt idx="156">
                  <c:v>233.20699999999999</c:v>
                </c:pt>
                <c:pt idx="157">
                  <c:v>239.24600000000001</c:v>
                </c:pt>
                <c:pt idx="158">
                  <c:v>229.83699999999999</c:v>
                </c:pt>
                <c:pt idx="159">
                  <c:v>181.42599999999999</c:v>
                </c:pt>
                <c:pt idx="160">
                  <c:v>180.464</c:v>
                </c:pt>
                <c:pt idx="161">
                  <c:v>182.02699999999999</c:v>
                </c:pt>
                <c:pt idx="162">
                  <c:v>181.31299999999999</c:v>
                </c:pt>
                <c:pt idx="163">
                  <c:v>159.226</c:v>
                </c:pt>
                <c:pt idx="164">
                  <c:v>155.70400000000001</c:v>
                </c:pt>
                <c:pt idx="165">
                  <c:v>154.03299999999999</c:v>
                </c:pt>
                <c:pt idx="166">
                  <c:v>154.482</c:v>
                </c:pt>
                <c:pt idx="167">
                  <c:v>141.816</c:v>
                </c:pt>
                <c:pt idx="168">
                  <c:v>139.98400000000001</c:v>
                </c:pt>
                <c:pt idx="169">
                  <c:v>139.464</c:v>
                </c:pt>
                <c:pt idx="170">
                  <c:v>137.78100000000001</c:v>
                </c:pt>
                <c:pt idx="171">
                  <c:v>136.87100000000001</c:v>
                </c:pt>
                <c:pt idx="172">
                  <c:v>135.18100000000001</c:v>
                </c:pt>
                <c:pt idx="173">
                  <c:v>135.67599999999999</c:v>
                </c:pt>
                <c:pt idx="174">
                  <c:v>134.72300000000001</c:v>
                </c:pt>
                <c:pt idx="175">
                  <c:v>134.88200000000001</c:v>
                </c:pt>
                <c:pt idx="176">
                  <c:v>141.69200000000001</c:v>
                </c:pt>
                <c:pt idx="177">
                  <c:v>128.95599999999999</c:v>
                </c:pt>
                <c:pt idx="178">
                  <c:v>132.434</c:v>
                </c:pt>
                <c:pt idx="179">
                  <c:v>126.654</c:v>
                </c:pt>
                <c:pt idx="180">
                  <c:v>127.264</c:v>
                </c:pt>
                <c:pt idx="181">
                  <c:v>125.685</c:v>
                </c:pt>
                <c:pt idx="182">
                  <c:v>127.715</c:v>
                </c:pt>
                <c:pt idx="183">
                  <c:v>127.601</c:v>
                </c:pt>
                <c:pt idx="184">
                  <c:v>128.72300000000001</c:v>
                </c:pt>
                <c:pt idx="185">
                  <c:v>125.672</c:v>
                </c:pt>
                <c:pt idx="186">
                  <c:v>125.087</c:v>
                </c:pt>
                <c:pt idx="187">
                  <c:v>125.251</c:v>
                </c:pt>
                <c:pt idx="188">
                  <c:v>126.14700000000001</c:v>
                </c:pt>
                <c:pt idx="189">
                  <c:v>123.759</c:v>
                </c:pt>
                <c:pt idx="190">
                  <c:v>117.85</c:v>
                </c:pt>
                <c:pt idx="191">
                  <c:v>118.697</c:v>
                </c:pt>
                <c:pt idx="192">
                  <c:v>120.17400000000001</c:v>
                </c:pt>
                <c:pt idx="193">
                  <c:v>121.696</c:v>
                </c:pt>
                <c:pt idx="194">
                  <c:v>121.351</c:v>
                </c:pt>
                <c:pt idx="195">
                  <c:v>122.604</c:v>
                </c:pt>
                <c:pt idx="196">
                  <c:v>125.377</c:v>
                </c:pt>
                <c:pt idx="197">
                  <c:v>126.249</c:v>
                </c:pt>
                <c:pt idx="198">
                  <c:v>124.53400000000001</c:v>
                </c:pt>
                <c:pt idx="199">
                  <c:v>123.908</c:v>
                </c:pt>
                <c:pt idx="200">
                  <c:v>123.444</c:v>
                </c:pt>
                <c:pt idx="201">
                  <c:v>126.292</c:v>
                </c:pt>
                <c:pt idx="202">
                  <c:v>124.7</c:v>
                </c:pt>
                <c:pt idx="203">
                  <c:v>129.16499999999999</c:v>
                </c:pt>
                <c:pt idx="204">
                  <c:v>130.13499999999999</c:v>
                </c:pt>
                <c:pt idx="205">
                  <c:v>136.571</c:v>
                </c:pt>
                <c:pt idx="206">
                  <c:v>137.429</c:v>
                </c:pt>
                <c:pt idx="207">
                  <c:v>139.548</c:v>
                </c:pt>
                <c:pt idx="208">
                  <c:v>142.91200000000001</c:v>
                </c:pt>
                <c:pt idx="209">
                  <c:v>150.482</c:v>
                </c:pt>
                <c:pt idx="210">
                  <c:v>145.76599999999999</c:v>
                </c:pt>
                <c:pt idx="211">
                  <c:v>133.54400000000001</c:v>
                </c:pt>
                <c:pt idx="212">
                  <c:v>128.73699999999999</c:v>
                </c:pt>
                <c:pt idx="213">
                  <c:v>132.833</c:v>
                </c:pt>
                <c:pt idx="214">
                  <c:v>137.75399999999999</c:v>
                </c:pt>
                <c:pt idx="215">
                  <c:v>137.334</c:v>
                </c:pt>
                <c:pt idx="216">
                  <c:v>130.33500000000001</c:v>
                </c:pt>
                <c:pt idx="217">
                  <c:v>129.63900000000001</c:v>
                </c:pt>
                <c:pt idx="218">
                  <c:v>134.68199999999999</c:v>
                </c:pt>
                <c:pt idx="219">
                  <c:v>133.535</c:v>
                </c:pt>
                <c:pt idx="220">
                  <c:v>134.99299999999999</c:v>
                </c:pt>
                <c:pt idx="221">
                  <c:v>140.69300000000001</c:v>
                </c:pt>
                <c:pt idx="222">
                  <c:v>149.738</c:v>
                </c:pt>
                <c:pt idx="223">
                  <c:v>148.63800000000001</c:v>
                </c:pt>
                <c:pt idx="224">
                  <c:v>145.77600000000001</c:v>
                </c:pt>
                <c:pt idx="225">
                  <c:v>136.38499999999999</c:v>
                </c:pt>
                <c:pt idx="226">
                  <c:v>145.684</c:v>
                </c:pt>
                <c:pt idx="227">
                  <c:v>147.19800000000001</c:v>
                </c:pt>
                <c:pt idx="228">
                  <c:v>150.13800000000001</c:v>
                </c:pt>
                <c:pt idx="229">
                  <c:v>143.18199999999999</c:v>
                </c:pt>
                <c:pt idx="230">
                  <c:v>146.61000000000001</c:v>
                </c:pt>
                <c:pt idx="231">
                  <c:v>144.83099999999999</c:v>
                </c:pt>
                <c:pt idx="232">
                  <c:v>150.59299999999999</c:v>
                </c:pt>
                <c:pt idx="233">
                  <c:v>159.69800000000001</c:v>
                </c:pt>
                <c:pt idx="234">
                  <c:v>162.917</c:v>
                </c:pt>
                <c:pt idx="235">
                  <c:v>164.09100000000001</c:v>
                </c:pt>
                <c:pt idx="236">
                  <c:v>150.63300000000001</c:v>
                </c:pt>
                <c:pt idx="237">
                  <c:v>149.46899999999999</c:v>
                </c:pt>
                <c:pt idx="238">
                  <c:v>152.185</c:v>
                </c:pt>
                <c:pt idx="239">
                  <c:v>159.82</c:v>
                </c:pt>
                <c:pt idx="240">
                  <c:v>156.249</c:v>
                </c:pt>
                <c:pt idx="241">
                  <c:v>149.53</c:v>
                </c:pt>
                <c:pt idx="242">
                  <c:v>144.00899999999999</c:v>
                </c:pt>
                <c:pt idx="243">
                  <c:v>142.80000000000001</c:v>
                </c:pt>
                <c:pt idx="244">
                  <c:v>142.31800000000001</c:v>
                </c:pt>
                <c:pt idx="245">
                  <c:v>142.88300000000001</c:v>
                </c:pt>
                <c:pt idx="246">
                  <c:v>142.846</c:v>
                </c:pt>
                <c:pt idx="247">
                  <c:v>144.39099999999999</c:v>
                </c:pt>
                <c:pt idx="248">
                  <c:v>147.435</c:v>
                </c:pt>
                <c:pt idx="249">
                  <c:v>146.404</c:v>
                </c:pt>
                <c:pt idx="250">
                  <c:v>151.708</c:v>
                </c:pt>
                <c:pt idx="251">
                  <c:v>154.76900000000001</c:v>
                </c:pt>
                <c:pt idx="252">
                  <c:v>154.46600000000001</c:v>
                </c:pt>
                <c:pt idx="253">
                  <c:v>155.63200000000001</c:v>
                </c:pt>
                <c:pt idx="254">
                  <c:v>157.488</c:v>
                </c:pt>
                <c:pt idx="255">
                  <c:v>154.602</c:v>
                </c:pt>
                <c:pt idx="256">
                  <c:v>155.99700000000001</c:v>
                </c:pt>
                <c:pt idx="257">
                  <c:v>160.20099999999999</c:v>
                </c:pt>
                <c:pt idx="258">
                  <c:v>214.63</c:v>
                </c:pt>
                <c:pt idx="259">
                  <c:v>227.46700000000001</c:v>
                </c:pt>
                <c:pt idx="260">
                  <c:v>269.322</c:v>
                </c:pt>
                <c:pt idx="261">
                  <c:v>266.44499999999999</c:v>
                </c:pt>
                <c:pt idx="262">
                  <c:v>253.81</c:v>
                </c:pt>
                <c:pt idx="263">
                  <c:v>269.54500000000002</c:v>
                </c:pt>
                <c:pt idx="264">
                  <c:v>273.99900000000002</c:v>
                </c:pt>
                <c:pt idx="265">
                  <c:v>277.13799999999998</c:v>
                </c:pt>
                <c:pt idx="266">
                  <c:v>286.00599999999997</c:v>
                </c:pt>
                <c:pt idx="267">
                  <c:v>289.18</c:v>
                </c:pt>
                <c:pt idx="268">
                  <c:v>249.559</c:v>
                </c:pt>
                <c:pt idx="269">
                  <c:v>285.38</c:v>
                </c:pt>
                <c:pt idx="270">
                  <c:v>285.58699999999999</c:v>
                </c:pt>
                <c:pt idx="271">
                  <c:v>252.1</c:v>
                </c:pt>
                <c:pt idx="272">
                  <c:v>248.92699999999999</c:v>
                </c:pt>
                <c:pt idx="273">
                  <c:v>252.68199999999999</c:v>
                </c:pt>
                <c:pt idx="274">
                  <c:v>235.959</c:v>
                </c:pt>
                <c:pt idx="275">
                  <c:v>223.38</c:v>
                </c:pt>
                <c:pt idx="276">
                  <c:v>221.28100000000001</c:v>
                </c:pt>
                <c:pt idx="277">
                  <c:v>222.733</c:v>
                </c:pt>
                <c:pt idx="278">
                  <c:v>219.7</c:v>
                </c:pt>
                <c:pt idx="279">
                  <c:v>219.71700000000001</c:v>
                </c:pt>
                <c:pt idx="280">
                  <c:v>218.96</c:v>
                </c:pt>
                <c:pt idx="281">
                  <c:v>215.535</c:v>
                </c:pt>
                <c:pt idx="282">
                  <c:v>216.35900000000001</c:v>
                </c:pt>
                <c:pt idx="283">
                  <c:v>214.977</c:v>
                </c:pt>
                <c:pt idx="284">
                  <c:v>214.80799999999999</c:v>
                </c:pt>
                <c:pt idx="285">
                  <c:v>219.642</c:v>
                </c:pt>
                <c:pt idx="286">
                  <c:v>227.12200000000001</c:v>
                </c:pt>
                <c:pt idx="287">
                  <c:v>229.70699999999999</c:v>
                </c:pt>
                <c:pt idx="288">
                  <c:v>231.572</c:v>
                </c:pt>
                <c:pt idx="289">
                  <c:v>237.27699999999999</c:v>
                </c:pt>
                <c:pt idx="290">
                  <c:v>233.48099999999999</c:v>
                </c:pt>
                <c:pt idx="291">
                  <c:v>235.86500000000001</c:v>
                </c:pt>
                <c:pt idx="292">
                  <c:v>238.54499999999999</c:v>
                </c:pt>
                <c:pt idx="293">
                  <c:v>241.393</c:v>
                </c:pt>
                <c:pt idx="294">
                  <c:v>224.12899999999999</c:v>
                </c:pt>
                <c:pt idx="295">
                  <c:v>225.49299999999999</c:v>
                </c:pt>
                <c:pt idx="296">
                  <c:v>222.86</c:v>
                </c:pt>
                <c:pt idx="297">
                  <c:v>223.625</c:v>
                </c:pt>
                <c:pt idx="298">
                  <c:v>221.87100000000001</c:v>
                </c:pt>
                <c:pt idx="299">
                  <c:v>224.827</c:v>
                </c:pt>
                <c:pt idx="300">
                  <c:v>225.62200000000001</c:v>
                </c:pt>
                <c:pt idx="301">
                  <c:v>225.828</c:v>
                </c:pt>
                <c:pt idx="302">
                  <c:v>227.874</c:v>
                </c:pt>
                <c:pt idx="303">
                  <c:v>230.43799999999999</c:v>
                </c:pt>
                <c:pt idx="304">
                  <c:v>231.34800000000001</c:v>
                </c:pt>
                <c:pt idx="305">
                  <c:v>231.876</c:v>
                </c:pt>
                <c:pt idx="306">
                  <c:v>226.19399999999999</c:v>
                </c:pt>
                <c:pt idx="307">
                  <c:v>228.28399999999999</c:v>
                </c:pt>
                <c:pt idx="308">
                  <c:v>230.95599999999999</c:v>
                </c:pt>
                <c:pt idx="309">
                  <c:v>227.91800000000001</c:v>
                </c:pt>
                <c:pt idx="310">
                  <c:v>234.233</c:v>
                </c:pt>
                <c:pt idx="311">
                  <c:v>236.69900000000001</c:v>
                </c:pt>
                <c:pt idx="312">
                  <c:v>235.70699999999999</c:v>
                </c:pt>
                <c:pt idx="313">
                  <c:v>235.97800000000001</c:v>
                </c:pt>
                <c:pt idx="314">
                  <c:v>238.47300000000001</c:v>
                </c:pt>
                <c:pt idx="315">
                  <c:v>241.87799999999999</c:v>
                </c:pt>
                <c:pt idx="316">
                  <c:v>253.63200000000001</c:v>
                </c:pt>
                <c:pt idx="317">
                  <c:v>252.90100000000001</c:v>
                </c:pt>
                <c:pt idx="318">
                  <c:v>256.90499999999997</c:v>
                </c:pt>
                <c:pt idx="319">
                  <c:v>250.15799999999999</c:v>
                </c:pt>
                <c:pt idx="320">
                  <c:v>252.238</c:v>
                </c:pt>
                <c:pt idx="321">
                  <c:v>255.309</c:v>
                </c:pt>
                <c:pt idx="322">
                  <c:v>254.124</c:v>
                </c:pt>
                <c:pt idx="323">
                  <c:v>259.65499999999997</c:v>
                </c:pt>
                <c:pt idx="324">
                  <c:v>262.61599999999999</c:v>
                </c:pt>
                <c:pt idx="325">
                  <c:v>270.26900000000001</c:v>
                </c:pt>
                <c:pt idx="326">
                  <c:v>268.41899999999998</c:v>
                </c:pt>
                <c:pt idx="327">
                  <c:v>270.50400000000002</c:v>
                </c:pt>
                <c:pt idx="328">
                  <c:v>273.16500000000002</c:v>
                </c:pt>
                <c:pt idx="329">
                  <c:v>278.471</c:v>
                </c:pt>
                <c:pt idx="330">
                  <c:v>278.36599999999999</c:v>
                </c:pt>
                <c:pt idx="331">
                  <c:v>278.10700000000003</c:v>
                </c:pt>
                <c:pt idx="332">
                  <c:v>270.649</c:v>
                </c:pt>
                <c:pt idx="333">
                  <c:v>268.52100000000002</c:v>
                </c:pt>
                <c:pt idx="334">
                  <c:v>266.10500000000002</c:v>
                </c:pt>
                <c:pt idx="335">
                  <c:v>267.60300000000001</c:v>
                </c:pt>
                <c:pt idx="336">
                  <c:v>267.96699999999998</c:v>
                </c:pt>
                <c:pt idx="337">
                  <c:v>274.28800000000001</c:v>
                </c:pt>
                <c:pt idx="338">
                  <c:v>272.125</c:v>
                </c:pt>
                <c:pt idx="339">
                  <c:v>267.37099999999998</c:v>
                </c:pt>
                <c:pt idx="340">
                  <c:v>268.20999999999998</c:v>
                </c:pt>
                <c:pt idx="341">
                  <c:v>269.85599999999999</c:v>
                </c:pt>
                <c:pt idx="342">
                  <c:v>268.04599999999999</c:v>
                </c:pt>
                <c:pt idx="343">
                  <c:v>268.53899999999999</c:v>
                </c:pt>
                <c:pt idx="344">
                  <c:v>273.40800000000002</c:v>
                </c:pt>
                <c:pt idx="345">
                  <c:v>260.96100000000001</c:v>
                </c:pt>
                <c:pt idx="346">
                  <c:v>262.43900000000002</c:v>
                </c:pt>
                <c:pt idx="347">
                  <c:v>263.279</c:v>
                </c:pt>
                <c:pt idx="348">
                  <c:v>262.25900000000001</c:v>
                </c:pt>
                <c:pt idx="349">
                  <c:v>270.31599999999997</c:v>
                </c:pt>
                <c:pt idx="350">
                  <c:v>276.77199999999999</c:v>
                </c:pt>
                <c:pt idx="351">
                  <c:v>274.59100000000001</c:v>
                </c:pt>
                <c:pt idx="352">
                  <c:v>268.72300000000001</c:v>
                </c:pt>
                <c:pt idx="353">
                  <c:v>274.06700000000001</c:v>
                </c:pt>
                <c:pt idx="354">
                  <c:v>275.40300000000002</c:v>
                </c:pt>
                <c:pt idx="355">
                  <c:v>277.39699999999999</c:v>
                </c:pt>
                <c:pt idx="356">
                  <c:v>274.30799999999999</c:v>
                </c:pt>
                <c:pt idx="357">
                  <c:v>273.55500000000001</c:v>
                </c:pt>
                <c:pt idx="358">
                  <c:v>265.589</c:v>
                </c:pt>
                <c:pt idx="359">
                  <c:v>266.33699999999999</c:v>
                </c:pt>
                <c:pt idx="360">
                  <c:v>268.108</c:v>
                </c:pt>
                <c:pt idx="361">
                  <c:v>268.33499999999998</c:v>
                </c:pt>
                <c:pt idx="362">
                  <c:v>271.01900000000001</c:v>
                </c:pt>
                <c:pt idx="363">
                  <c:v>274.14999999999998</c:v>
                </c:pt>
                <c:pt idx="364">
                  <c:v>275.02199999999999</c:v>
                </c:pt>
                <c:pt idx="365">
                  <c:v>273.96100000000001</c:v>
                </c:pt>
                <c:pt idx="366">
                  <c:v>276.76100000000002</c:v>
                </c:pt>
                <c:pt idx="367">
                  <c:v>276.12099999999998</c:v>
                </c:pt>
                <c:pt idx="368">
                  <c:v>277.72300000000001</c:v>
                </c:pt>
                <c:pt idx="369">
                  <c:v>276.33199999999999</c:v>
                </c:pt>
              </c:numCache>
            </c:numRef>
          </c:val>
        </c:ser>
        <c:ser>
          <c:idx val="3"/>
          <c:order val="3"/>
          <c:tx>
            <c:strRef>
              <c:f>Sheet1!$E$1</c:f>
              <c:strCache>
                <c:ptCount val="1"/>
                <c:pt idx="0">
                  <c:v>Liquidity to Key Credit Markets</c:v>
                </c:pt>
              </c:strCache>
            </c:strRef>
          </c:tx>
          <c:spPr>
            <a:solidFill>
              <a:srgbClr val="FFC000"/>
            </a:solidFill>
            <a:ln w="9525">
              <a:solidFill>
                <a:schemeClr val="tx1"/>
              </a:solidFill>
            </a:ln>
          </c:spPr>
          <c:cat>
            <c:numRef>
              <c:f>Sheet1!$A$2:$A$371</c:f>
              <c:numCache>
                <c:formatCode>m/d/yyyy</c:formatCode>
                <c:ptCount val="370"/>
                <c:pt idx="0">
                  <c:v>39085</c:v>
                </c:pt>
                <c:pt idx="1">
                  <c:v>39092</c:v>
                </c:pt>
                <c:pt idx="2">
                  <c:v>39099</c:v>
                </c:pt>
                <c:pt idx="3">
                  <c:v>39106</c:v>
                </c:pt>
                <c:pt idx="4">
                  <c:v>39113</c:v>
                </c:pt>
                <c:pt idx="5">
                  <c:v>39120</c:v>
                </c:pt>
                <c:pt idx="6">
                  <c:v>39127</c:v>
                </c:pt>
                <c:pt idx="7">
                  <c:v>39134</c:v>
                </c:pt>
                <c:pt idx="8">
                  <c:v>39141</c:v>
                </c:pt>
                <c:pt idx="9">
                  <c:v>39148</c:v>
                </c:pt>
                <c:pt idx="10">
                  <c:v>39155</c:v>
                </c:pt>
                <c:pt idx="11">
                  <c:v>39162</c:v>
                </c:pt>
                <c:pt idx="12">
                  <c:v>39169</c:v>
                </c:pt>
                <c:pt idx="13">
                  <c:v>39176</c:v>
                </c:pt>
                <c:pt idx="14">
                  <c:v>39183</c:v>
                </c:pt>
                <c:pt idx="15">
                  <c:v>39190</c:v>
                </c:pt>
                <c:pt idx="16">
                  <c:v>39197</c:v>
                </c:pt>
                <c:pt idx="17">
                  <c:v>39204</c:v>
                </c:pt>
                <c:pt idx="18">
                  <c:v>39211</c:v>
                </c:pt>
                <c:pt idx="19">
                  <c:v>39218</c:v>
                </c:pt>
                <c:pt idx="20">
                  <c:v>39225</c:v>
                </c:pt>
                <c:pt idx="21">
                  <c:v>39232</c:v>
                </c:pt>
                <c:pt idx="22">
                  <c:v>39239</c:v>
                </c:pt>
                <c:pt idx="23">
                  <c:v>39246</c:v>
                </c:pt>
                <c:pt idx="24">
                  <c:v>39253</c:v>
                </c:pt>
                <c:pt idx="25">
                  <c:v>39260</c:v>
                </c:pt>
                <c:pt idx="26">
                  <c:v>39267</c:v>
                </c:pt>
                <c:pt idx="27">
                  <c:v>39274</c:v>
                </c:pt>
                <c:pt idx="28">
                  <c:v>39281</c:v>
                </c:pt>
                <c:pt idx="29">
                  <c:v>39288</c:v>
                </c:pt>
                <c:pt idx="30">
                  <c:v>39295</c:v>
                </c:pt>
                <c:pt idx="31">
                  <c:v>39302</c:v>
                </c:pt>
                <c:pt idx="32">
                  <c:v>39309</c:v>
                </c:pt>
                <c:pt idx="33">
                  <c:v>39316</c:v>
                </c:pt>
                <c:pt idx="34">
                  <c:v>39323</c:v>
                </c:pt>
                <c:pt idx="35">
                  <c:v>39330</c:v>
                </c:pt>
                <c:pt idx="36">
                  <c:v>39337</c:v>
                </c:pt>
                <c:pt idx="37">
                  <c:v>39344</c:v>
                </c:pt>
                <c:pt idx="38">
                  <c:v>39351</c:v>
                </c:pt>
                <c:pt idx="39">
                  <c:v>39358</c:v>
                </c:pt>
                <c:pt idx="40">
                  <c:v>39365</c:v>
                </c:pt>
                <c:pt idx="41">
                  <c:v>39372</c:v>
                </c:pt>
                <c:pt idx="42">
                  <c:v>39379</c:v>
                </c:pt>
                <c:pt idx="43">
                  <c:v>39386</c:v>
                </c:pt>
                <c:pt idx="44">
                  <c:v>39393</c:v>
                </c:pt>
                <c:pt idx="45">
                  <c:v>39400</c:v>
                </c:pt>
                <c:pt idx="46">
                  <c:v>39407</c:v>
                </c:pt>
                <c:pt idx="47">
                  <c:v>39414</c:v>
                </c:pt>
                <c:pt idx="48">
                  <c:v>39421</c:v>
                </c:pt>
                <c:pt idx="49">
                  <c:v>39428</c:v>
                </c:pt>
                <c:pt idx="50">
                  <c:v>39435</c:v>
                </c:pt>
                <c:pt idx="51">
                  <c:v>39442</c:v>
                </c:pt>
                <c:pt idx="52">
                  <c:v>39449</c:v>
                </c:pt>
                <c:pt idx="53">
                  <c:v>39456</c:v>
                </c:pt>
                <c:pt idx="54">
                  <c:v>39463</c:v>
                </c:pt>
                <c:pt idx="55">
                  <c:v>39470</c:v>
                </c:pt>
                <c:pt idx="56">
                  <c:v>39477</c:v>
                </c:pt>
                <c:pt idx="57">
                  <c:v>39484</c:v>
                </c:pt>
                <c:pt idx="58">
                  <c:v>39491</c:v>
                </c:pt>
                <c:pt idx="59">
                  <c:v>39498</c:v>
                </c:pt>
                <c:pt idx="60">
                  <c:v>39505</c:v>
                </c:pt>
                <c:pt idx="61">
                  <c:v>39512</c:v>
                </c:pt>
                <c:pt idx="62">
                  <c:v>39519</c:v>
                </c:pt>
                <c:pt idx="63">
                  <c:v>39526</c:v>
                </c:pt>
                <c:pt idx="64">
                  <c:v>39533</c:v>
                </c:pt>
                <c:pt idx="65">
                  <c:v>39540</c:v>
                </c:pt>
                <c:pt idx="66">
                  <c:v>39547</c:v>
                </c:pt>
                <c:pt idx="67">
                  <c:v>39554</c:v>
                </c:pt>
                <c:pt idx="68">
                  <c:v>39561</c:v>
                </c:pt>
                <c:pt idx="69">
                  <c:v>39568</c:v>
                </c:pt>
                <c:pt idx="70">
                  <c:v>39575</c:v>
                </c:pt>
                <c:pt idx="71">
                  <c:v>39582</c:v>
                </c:pt>
                <c:pt idx="72">
                  <c:v>39589</c:v>
                </c:pt>
                <c:pt idx="73">
                  <c:v>39596</c:v>
                </c:pt>
                <c:pt idx="74">
                  <c:v>39603</c:v>
                </c:pt>
                <c:pt idx="75">
                  <c:v>39610</c:v>
                </c:pt>
                <c:pt idx="76">
                  <c:v>39617</c:v>
                </c:pt>
                <c:pt idx="77">
                  <c:v>39624</c:v>
                </c:pt>
                <c:pt idx="78">
                  <c:v>39631</c:v>
                </c:pt>
                <c:pt idx="79">
                  <c:v>39638</c:v>
                </c:pt>
                <c:pt idx="80">
                  <c:v>39645</c:v>
                </c:pt>
                <c:pt idx="81">
                  <c:v>39652</c:v>
                </c:pt>
                <c:pt idx="82">
                  <c:v>39659</c:v>
                </c:pt>
                <c:pt idx="83">
                  <c:v>39666</c:v>
                </c:pt>
                <c:pt idx="84">
                  <c:v>39673</c:v>
                </c:pt>
                <c:pt idx="85">
                  <c:v>39680</c:v>
                </c:pt>
                <c:pt idx="86">
                  <c:v>39687</c:v>
                </c:pt>
                <c:pt idx="87">
                  <c:v>39694</c:v>
                </c:pt>
                <c:pt idx="88">
                  <c:v>39701</c:v>
                </c:pt>
                <c:pt idx="89">
                  <c:v>39708</c:v>
                </c:pt>
                <c:pt idx="90">
                  <c:v>39715</c:v>
                </c:pt>
                <c:pt idx="91">
                  <c:v>39722</c:v>
                </c:pt>
                <c:pt idx="92">
                  <c:v>39729</c:v>
                </c:pt>
                <c:pt idx="93">
                  <c:v>39736</c:v>
                </c:pt>
                <c:pt idx="94">
                  <c:v>39743</c:v>
                </c:pt>
                <c:pt idx="95">
                  <c:v>39750</c:v>
                </c:pt>
                <c:pt idx="96">
                  <c:v>39757</c:v>
                </c:pt>
                <c:pt idx="97">
                  <c:v>39764</c:v>
                </c:pt>
                <c:pt idx="98">
                  <c:v>39771</c:v>
                </c:pt>
                <c:pt idx="99">
                  <c:v>39778</c:v>
                </c:pt>
                <c:pt idx="100">
                  <c:v>39785</c:v>
                </c:pt>
                <c:pt idx="101">
                  <c:v>39792</c:v>
                </c:pt>
                <c:pt idx="102">
                  <c:v>39799</c:v>
                </c:pt>
                <c:pt idx="103">
                  <c:v>39806</c:v>
                </c:pt>
                <c:pt idx="104">
                  <c:v>39813</c:v>
                </c:pt>
                <c:pt idx="105">
                  <c:v>39820</c:v>
                </c:pt>
                <c:pt idx="106">
                  <c:v>39827</c:v>
                </c:pt>
                <c:pt idx="107">
                  <c:v>39834</c:v>
                </c:pt>
                <c:pt idx="108">
                  <c:v>39841</c:v>
                </c:pt>
                <c:pt idx="109">
                  <c:v>39848</c:v>
                </c:pt>
                <c:pt idx="110">
                  <c:v>39855</c:v>
                </c:pt>
                <c:pt idx="111">
                  <c:v>39862</c:v>
                </c:pt>
                <c:pt idx="112">
                  <c:v>39869</c:v>
                </c:pt>
                <c:pt idx="113">
                  <c:v>39876</c:v>
                </c:pt>
                <c:pt idx="114">
                  <c:v>39883</c:v>
                </c:pt>
                <c:pt idx="115">
                  <c:v>39890</c:v>
                </c:pt>
                <c:pt idx="116">
                  <c:v>39897</c:v>
                </c:pt>
                <c:pt idx="117">
                  <c:v>39904</c:v>
                </c:pt>
                <c:pt idx="118">
                  <c:v>39911</c:v>
                </c:pt>
                <c:pt idx="119">
                  <c:v>39918</c:v>
                </c:pt>
                <c:pt idx="120">
                  <c:v>39925</c:v>
                </c:pt>
                <c:pt idx="121">
                  <c:v>39932</c:v>
                </c:pt>
                <c:pt idx="122">
                  <c:v>39939</c:v>
                </c:pt>
                <c:pt idx="123">
                  <c:v>39946</c:v>
                </c:pt>
                <c:pt idx="124">
                  <c:v>39953</c:v>
                </c:pt>
                <c:pt idx="125">
                  <c:v>39962</c:v>
                </c:pt>
                <c:pt idx="126">
                  <c:v>39967</c:v>
                </c:pt>
                <c:pt idx="127">
                  <c:v>39974</c:v>
                </c:pt>
                <c:pt idx="128">
                  <c:v>39981</c:v>
                </c:pt>
                <c:pt idx="129">
                  <c:v>39988</c:v>
                </c:pt>
                <c:pt idx="130">
                  <c:v>39995</c:v>
                </c:pt>
                <c:pt idx="131">
                  <c:v>40002</c:v>
                </c:pt>
                <c:pt idx="132">
                  <c:v>40009</c:v>
                </c:pt>
                <c:pt idx="133">
                  <c:v>40016</c:v>
                </c:pt>
                <c:pt idx="134">
                  <c:v>40023</c:v>
                </c:pt>
                <c:pt idx="135">
                  <c:v>40030</c:v>
                </c:pt>
                <c:pt idx="136">
                  <c:v>40037</c:v>
                </c:pt>
                <c:pt idx="137">
                  <c:v>40044</c:v>
                </c:pt>
                <c:pt idx="138">
                  <c:v>40051</c:v>
                </c:pt>
                <c:pt idx="139">
                  <c:v>40058</c:v>
                </c:pt>
                <c:pt idx="140">
                  <c:v>40065</c:v>
                </c:pt>
                <c:pt idx="141">
                  <c:v>40072</c:v>
                </c:pt>
                <c:pt idx="142">
                  <c:v>40079</c:v>
                </c:pt>
                <c:pt idx="143">
                  <c:v>40086</c:v>
                </c:pt>
                <c:pt idx="144">
                  <c:v>40093</c:v>
                </c:pt>
                <c:pt idx="145">
                  <c:v>40100</c:v>
                </c:pt>
                <c:pt idx="146">
                  <c:v>40107</c:v>
                </c:pt>
                <c:pt idx="147">
                  <c:v>40114</c:v>
                </c:pt>
                <c:pt idx="148">
                  <c:v>40121</c:v>
                </c:pt>
                <c:pt idx="149">
                  <c:v>40128</c:v>
                </c:pt>
                <c:pt idx="150">
                  <c:v>40135</c:v>
                </c:pt>
                <c:pt idx="151">
                  <c:v>40142</c:v>
                </c:pt>
                <c:pt idx="152">
                  <c:v>40149</c:v>
                </c:pt>
                <c:pt idx="153">
                  <c:v>40156</c:v>
                </c:pt>
                <c:pt idx="154">
                  <c:v>40163</c:v>
                </c:pt>
                <c:pt idx="155">
                  <c:v>40170</c:v>
                </c:pt>
                <c:pt idx="156">
                  <c:v>40177</c:v>
                </c:pt>
                <c:pt idx="157">
                  <c:v>40184</c:v>
                </c:pt>
                <c:pt idx="158">
                  <c:v>40191</c:v>
                </c:pt>
                <c:pt idx="159">
                  <c:v>40198</c:v>
                </c:pt>
                <c:pt idx="160">
                  <c:v>40204</c:v>
                </c:pt>
                <c:pt idx="161">
                  <c:v>40212</c:v>
                </c:pt>
                <c:pt idx="162">
                  <c:v>40219</c:v>
                </c:pt>
                <c:pt idx="163">
                  <c:v>40226</c:v>
                </c:pt>
                <c:pt idx="164">
                  <c:v>40233</c:v>
                </c:pt>
                <c:pt idx="165">
                  <c:v>40240</c:v>
                </c:pt>
                <c:pt idx="166">
                  <c:v>40247</c:v>
                </c:pt>
                <c:pt idx="167">
                  <c:v>40254</c:v>
                </c:pt>
                <c:pt idx="168">
                  <c:v>40261</c:v>
                </c:pt>
                <c:pt idx="169">
                  <c:v>40268</c:v>
                </c:pt>
                <c:pt idx="170">
                  <c:v>40275</c:v>
                </c:pt>
                <c:pt idx="171">
                  <c:v>40282</c:v>
                </c:pt>
                <c:pt idx="172">
                  <c:v>40289</c:v>
                </c:pt>
                <c:pt idx="173">
                  <c:v>40296</c:v>
                </c:pt>
                <c:pt idx="174">
                  <c:v>40303</c:v>
                </c:pt>
                <c:pt idx="175">
                  <c:v>40310</c:v>
                </c:pt>
                <c:pt idx="176">
                  <c:v>40317</c:v>
                </c:pt>
                <c:pt idx="177">
                  <c:v>40324</c:v>
                </c:pt>
                <c:pt idx="178">
                  <c:v>40331</c:v>
                </c:pt>
                <c:pt idx="179">
                  <c:v>40338</c:v>
                </c:pt>
                <c:pt idx="180">
                  <c:v>40345</c:v>
                </c:pt>
                <c:pt idx="181">
                  <c:v>40352</c:v>
                </c:pt>
                <c:pt idx="182">
                  <c:v>40359</c:v>
                </c:pt>
                <c:pt idx="183">
                  <c:v>40366</c:v>
                </c:pt>
                <c:pt idx="184">
                  <c:v>40373</c:v>
                </c:pt>
                <c:pt idx="185">
                  <c:v>40380</c:v>
                </c:pt>
                <c:pt idx="186">
                  <c:v>40387</c:v>
                </c:pt>
                <c:pt idx="187">
                  <c:v>40394</c:v>
                </c:pt>
                <c:pt idx="188">
                  <c:v>40401</c:v>
                </c:pt>
                <c:pt idx="189">
                  <c:v>40408</c:v>
                </c:pt>
                <c:pt idx="190">
                  <c:v>40415</c:v>
                </c:pt>
                <c:pt idx="191">
                  <c:v>40422</c:v>
                </c:pt>
                <c:pt idx="192">
                  <c:v>40429</c:v>
                </c:pt>
                <c:pt idx="193">
                  <c:v>40436</c:v>
                </c:pt>
                <c:pt idx="194">
                  <c:v>40443</c:v>
                </c:pt>
                <c:pt idx="195">
                  <c:v>40450</c:v>
                </c:pt>
                <c:pt idx="196">
                  <c:v>40457</c:v>
                </c:pt>
                <c:pt idx="197">
                  <c:v>40464</c:v>
                </c:pt>
                <c:pt idx="198">
                  <c:v>40471</c:v>
                </c:pt>
                <c:pt idx="199">
                  <c:v>40478</c:v>
                </c:pt>
                <c:pt idx="200">
                  <c:v>40485</c:v>
                </c:pt>
                <c:pt idx="201">
                  <c:v>40492</c:v>
                </c:pt>
                <c:pt idx="202">
                  <c:v>40499</c:v>
                </c:pt>
                <c:pt idx="203">
                  <c:v>40506</c:v>
                </c:pt>
                <c:pt idx="204">
                  <c:v>40513</c:v>
                </c:pt>
                <c:pt idx="205">
                  <c:v>40520</c:v>
                </c:pt>
                <c:pt idx="206">
                  <c:v>40527</c:v>
                </c:pt>
                <c:pt idx="207">
                  <c:v>40534</c:v>
                </c:pt>
                <c:pt idx="208">
                  <c:v>40541</c:v>
                </c:pt>
                <c:pt idx="209">
                  <c:v>40548</c:v>
                </c:pt>
                <c:pt idx="210">
                  <c:v>40555</c:v>
                </c:pt>
                <c:pt idx="211">
                  <c:v>40562</c:v>
                </c:pt>
                <c:pt idx="212">
                  <c:v>40569</c:v>
                </c:pt>
                <c:pt idx="213">
                  <c:v>40576</c:v>
                </c:pt>
                <c:pt idx="214">
                  <c:v>40583</c:v>
                </c:pt>
                <c:pt idx="215">
                  <c:v>40590</c:v>
                </c:pt>
                <c:pt idx="216">
                  <c:v>40597</c:v>
                </c:pt>
                <c:pt idx="217">
                  <c:v>40604</c:v>
                </c:pt>
                <c:pt idx="218">
                  <c:v>40611</c:v>
                </c:pt>
                <c:pt idx="219">
                  <c:v>40618</c:v>
                </c:pt>
                <c:pt idx="220">
                  <c:v>40625</c:v>
                </c:pt>
                <c:pt idx="221">
                  <c:v>40632</c:v>
                </c:pt>
                <c:pt idx="222">
                  <c:v>40639</c:v>
                </c:pt>
                <c:pt idx="223">
                  <c:v>40646</c:v>
                </c:pt>
                <c:pt idx="224">
                  <c:v>40653</c:v>
                </c:pt>
                <c:pt idx="225">
                  <c:v>40660</c:v>
                </c:pt>
                <c:pt idx="226">
                  <c:v>40667</c:v>
                </c:pt>
                <c:pt idx="227">
                  <c:v>40674</c:v>
                </c:pt>
                <c:pt idx="228">
                  <c:v>40681</c:v>
                </c:pt>
                <c:pt idx="229">
                  <c:v>40688</c:v>
                </c:pt>
                <c:pt idx="230">
                  <c:v>40695</c:v>
                </c:pt>
                <c:pt idx="231">
                  <c:v>40702</c:v>
                </c:pt>
                <c:pt idx="232">
                  <c:v>40709</c:v>
                </c:pt>
                <c:pt idx="233">
                  <c:v>40716</c:v>
                </c:pt>
                <c:pt idx="234">
                  <c:v>40723</c:v>
                </c:pt>
                <c:pt idx="235">
                  <c:v>40730</c:v>
                </c:pt>
                <c:pt idx="236">
                  <c:v>40737</c:v>
                </c:pt>
                <c:pt idx="237">
                  <c:v>40744</c:v>
                </c:pt>
                <c:pt idx="238">
                  <c:v>40751</c:v>
                </c:pt>
                <c:pt idx="239">
                  <c:v>40758</c:v>
                </c:pt>
                <c:pt idx="240">
                  <c:v>40765</c:v>
                </c:pt>
                <c:pt idx="241">
                  <c:v>40772</c:v>
                </c:pt>
                <c:pt idx="242">
                  <c:v>40779</c:v>
                </c:pt>
                <c:pt idx="243">
                  <c:v>40786</c:v>
                </c:pt>
                <c:pt idx="244">
                  <c:v>40793</c:v>
                </c:pt>
                <c:pt idx="245">
                  <c:v>40800</c:v>
                </c:pt>
                <c:pt idx="246">
                  <c:v>40807</c:v>
                </c:pt>
                <c:pt idx="247">
                  <c:v>40814</c:v>
                </c:pt>
                <c:pt idx="248">
                  <c:v>40821</c:v>
                </c:pt>
                <c:pt idx="249">
                  <c:v>40828</c:v>
                </c:pt>
                <c:pt idx="250">
                  <c:v>40835</c:v>
                </c:pt>
                <c:pt idx="251">
                  <c:v>40842</c:v>
                </c:pt>
                <c:pt idx="252">
                  <c:v>40849</c:v>
                </c:pt>
                <c:pt idx="253">
                  <c:v>40856</c:v>
                </c:pt>
                <c:pt idx="254">
                  <c:v>40863</c:v>
                </c:pt>
                <c:pt idx="255">
                  <c:v>40870</c:v>
                </c:pt>
                <c:pt idx="256">
                  <c:v>40877</c:v>
                </c:pt>
                <c:pt idx="257">
                  <c:v>40884</c:v>
                </c:pt>
                <c:pt idx="258">
                  <c:v>40891</c:v>
                </c:pt>
                <c:pt idx="259">
                  <c:v>40898</c:v>
                </c:pt>
                <c:pt idx="260">
                  <c:v>40905</c:v>
                </c:pt>
                <c:pt idx="261">
                  <c:v>40912</c:v>
                </c:pt>
                <c:pt idx="262">
                  <c:v>40919</c:v>
                </c:pt>
                <c:pt idx="263">
                  <c:v>40926</c:v>
                </c:pt>
                <c:pt idx="264">
                  <c:v>40933</c:v>
                </c:pt>
                <c:pt idx="265">
                  <c:v>40940</c:v>
                </c:pt>
                <c:pt idx="266">
                  <c:v>40947</c:v>
                </c:pt>
                <c:pt idx="267">
                  <c:v>40954</c:v>
                </c:pt>
                <c:pt idx="268">
                  <c:v>40960</c:v>
                </c:pt>
                <c:pt idx="269">
                  <c:v>40961</c:v>
                </c:pt>
                <c:pt idx="270">
                  <c:v>40968</c:v>
                </c:pt>
                <c:pt idx="271">
                  <c:v>40975</c:v>
                </c:pt>
                <c:pt idx="272">
                  <c:v>40982</c:v>
                </c:pt>
                <c:pt idx="273">
                  <c:v>40996</c:v>
                </c:pt>
                <c:pt idx="274">
                  <c:v>41003</c:v>
                </c:pt>
                <c:pt idx="275">
                  <c:v>41010</c:v>
                </c:pt>
                <c:pt idx="276">
                  <c:v>41017</c:v>
                </c:pt>
                <c:pt idx="277">
                  <c:v>41024</c:v>
                </c:pt>
                <c:pt idx="278">
                  <c:v>41031</c:v>
                </c:pt>
                <c:pt idx="279">
                  <c:v>41038</c:v>
                </c:pt>
                <c:pt idx="280">
                  <c:v>41045</c:v>
                </c:pt>
                <c:pt idx="281">
                  <c:v>41054</c:v>
                </c:pt>
                <c:pt idx="282">
                  <c:v>41059</c:v>
                </c:pt>
                <c:pt idx="283">
                  <c:v>41066</c:v>
                </c:pt>
                <c:pt idx="284">
                  <c:v>41073</c:v>
                </c:pt>
                <c:pt idx="285">
                  <c:v>41080</c:v>
                </c:pt>
                <c:pt idx="286">
                  <c:v>41087</c:v>
                </c:pt>
                <c:pt idx="287">
                  <c:v>41094</c:v>
                </c:pt>
                <c:pt idx="288">
                  <c:v>41101</c:v>
                </c:pt>
                <c:pt idx="289">
                  <c:v>41108</c:v>
                </c:pt>
                <c:pt idx="290">
                  <c:v>41115</c:v>
                </c:pt>
                <c:pt idx="291">
                  <c:v>41122</c:v>
                </c:pt>
                <c:pt idx="292">
                  <c:v>41129</c:v>
                </c:pt>
                <c:pt idx="293">
                  <c:v>41136</c:v>
                </c:pt>
                <c:pt idx="294">
                  <c:v>41143</c:v>
                </c:pt>
                <c:pt idx="295">
                  <c:v>41150</c:v>
                </c:pt>
                <c:pt idx="296">
                  <c:v>41157</c:v>
                </c:pt>
                <c:pt idx="297">
                  <c:v>41164</c:v>
                </c:pt>
                <c:pt idx="298">
                  <c:v>41171</c:v>
                </c:pt>
                <c:pt idx="299">
                  <c:v>41178</c:v>
                </c:pt>
                <c:pt idx="300">
                  <c:v>41185</c:v>
                </c:pt>
                <c:pt idx="301">
                  <c:v>41192</c:v>
                </c:pt>
                <c:pt idx="302">
                  <c:v>41199</c:v>
                </c:pt>
                <c:pt idx="303">
                  <c:v>41206</c:v>
                </c:pt>
                <c:pt idx="304">
                  <c:v>41213</c:v>
                </c:pt>
                <c:pt idx="305">
                  <c:v>41222</c:v>
                </c:pt>
                <c:pt idx="306">
                  <c:v>41234</c:v>
                </c:pt>
                <c:pt idx="307">
                  <c:v>41241</c:v>
                </c:pt>
                <c:pt idx="308">
                  <c:v>41255</c:v>
                </c:pt>
                <c:pt idx="309">
                  <c:v>41258</c:v>
                </c:pt>
                <c:pt idx="310">
                  <c:v>41262</c:v>
                </c:pt>
                <c:pt idx="311">
                  <c:v>41269</c:v>
                </c:pt>
                <c:pt idx="312">
                  <c:v>41276</c:v>
                </c:pt>
                <c:pt idx="313">
                  <c:v>41283</c:v>
                </c:pt>
                <c:pt idx="314">
                  <c:v>41290</c:v>
                </c:pt>
                <c:pt idx="315">
                  <c:v>41299</c:v>
                </c:pt>
                <c:pt idx="316">
                  <c:v>41304</c:v>
                </c:pt>
                <c:pt idx="317">
                  <c:v>41311</c:v>
                </c:pt>
                <c:pt idx="318">
                  <c:v>41318</c:v>
                </c:pt>
                <c:pt idx="319">
                  <c:v>41325</c:v>
                </c:pt>
                <c:pt idx="320">
                  <c:v>41332</c:v>
                </c:pt>
                <c:pt idx="321">
                  <c:v>41339</c:v>
                </c:pt>
                <c:pt idx="322">
                  <c:v>41346</c:v>
                </c:pt>
                <c:pt idx="323">
                  <c:v>41353</c:v>
                </c:pt>
                <c:pt idx="324">
                  <c:v>41360</c:v>
                </c:pt>
                <c:pt idx="325">
                  <c:v>41367</c:v>
                </c:pt>
                <c:pt idx="326">
                  <c:v>41374</c:v>
                </c:pt>
                <c:pt idx="327">
                  <c:v>41381</c:v>
                </c:pt>
                <c:pt idx="328">
                  <c:v>41388</c:v>
                </c:pt>
                <c:pt idx="329">
                  <c:v>41395</c:v>
                </c:pt>
                <c:pt idx="330">
                  <c:v>41402</c:v>
                </c:pt>
                <c:pt idx="331">
                  <c:v>41409</c:v>
                </c:pt>
                <c:pt idx="332">
                  <c:v>41416</c:v>
                </c:pt>
                <c:pt idx="333">
                  <c:v>41423</c:v>
                </c:pt>
                <c:pt idx="334">
                  <c:v>41430</c:v>
                </c:pt>
                <c:pt idx="335">
                  <c:v>41437</c:v>
                </c:pt>
                <c:pt idx="336">
                  <c:v>41444</c:v>
                </c:pt>
                <c:pt idx="337">
                  <c:v>41451</c:v>
                </c:pt>
                <c:pt idx="338">
                  <c:v>41458</c:v>
                </c:pt>
                <c:pt idx="339">
                  <c:v>41465</c:v>
                </c:pt>
                <c:pt idx="340">
                  <c:v>41472</c:v>
                </c:pt>
                <c:pt idx="341">
                  <c:v>41479</c:v>
                </c:pt>
                <c:pt idx="342">
                  <c:v>41486</c:v>
                </c:pt>
                <c:pt idx="343">
                  <c:v>41493</c:v>
                </c:pt>
                <c:pt idx="344">
                  <c:v>41500</c:v>
                </c:pt>
                <c:pt idx="345">
                  <c:v>41507</c:v>
                </c:pt>
                <c:pt idx="346">
                  <c:v>41514</c:v>
                </c:pt>
                <c:pt idx="347">
                  <c:v>41521</c:v>
                </c:pt>
                <c:pt idx="348">
                  <c:v>41528</c:v>
                </c:pt>
                <c:pt idx="349">
                  <c:v>41535</c:v>
                </c:pt>
                <c:pt idx="350">
                  <c:v>41542</c:v>
                </c:pt>
                <c:pt idx="351">
                  <c:v>41549</c:v>
                </c:pt>
                <c:pt idx="352">
                  <c:v>41556</c:v>
                </c:pt>
                <c:pt idx="353">
                  <c:v>41563</c:v>
                </c:pt>
                <c:pt idx="354">
                  <c:v>41570</c:v>
                </c:pt>
                <c:pt idx="355">
                  <c:v>41577</c:v>
                </c:pt>
                <c:pt idx="356">
                  <c:v>41584</c:v>
                </c:pt>
                <c:pt idx="357">
                  <c:v>41591</c:v>
                </c:pt>
                <c:pt idx="358">
                  <c:v>41598</c:v>
                </c:pt>
                <c:pt idx="359">
                  <c:v>41605</c:v>
                </c:pt>
                <c:pt idx="360">
                  <c:v>41612</c:v>
                </c:pt>
                <c:pt idx="361">
                  <c:v>41619</c:v>
                </c:pt>
                <c:pt idx="362">
                  <c:v>41626</c:v>
                </c:pt>
                <c:pt idx="363">
                  <c:v>41633</c:v>
                </c:pt>
                <c:pt idx="364">
                  <c:v>41640</c:v>
                </c:pt>
                <c:pt idx="365">
                  <c:v>41647</c:v>
                </c:pt>
                <c:pt idx="366">
                  <c:v>41654</c:v>
                </c:pt>
                <c:pt idx="367">
                  <c:v>41661</c:v>
                </c:pt>
                <c:pt idx="368">
                  <c:v>41668</c:v>
                </c:pt>
                <c:pt idx="369">
                  <c:v>41675</c:v>
                </c:pt>
              </c:numCache>
            </c:numRef>
          </c:cat>
          <c:val>
            <c:numRef>
              <c:f>Sheet1!$E$2:$E$371</c:f>
              <c:numCache>
                <c:formatCode>General</c:formatCode>
                <c:ptCount val="37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29.815999999999999</c:v>
                </c:pt>
                <c:pt idx="79">
                  <c:v>28.9</c:v>
                </c:pt>
                <c:pt idx="80">
                  <c:v>28.954999999999998</c:v>
                </c:pt>
                <c:pt idx="81">
                  <c:v>29.024999999999999</c:v>
                </c:pt>
                <c:pt idx="82">
                  <c:v>29.065000000000001</c:v>
                </c:pt>
                <c:pt idx="83">
                  <c:v>29.105</c:v>
                </c:pt>
                <c:pt idx="84">
                  <c:v>29.145</c:v>
                </c:pt>
                <c:pt idx="85">
                  <c:v>29.183</c:v>
                </c:pt>
                <c:pt idx="86">
                  <c:v>29.213000000000001</c:v>
                </c:pt>
                <c:pt idx="87">
                  <c:v>29.253</c:v>
                </c:pt>
                <c:pt idx="88">
                  <c:v>29.292999999999999</c:v>
                </c:pt>
                <c:pt idx="89">
                  <c:v>29.332999999999998</c:v>
                </c:pt>
                <c:pt idx="90">
                  <c:v>51.133000000000003</c:v>
                </c:pt>
                <c:pt idx="91">
                  <c:v>151.517</c:v>
                </c:pt>
                <c:pt idx="92">
                  <c:v>175.34200000000001</c:v>
                </c:pt>
                <c:pt idx="93">
                  <c:v>159.108</c:v>
                </c:pt>
                <c:pt idx="94">
                  <c:v>143.35599999999999</c:v>
                </c:pt>
                <c:pt idx="95">
                  <c:v>167.53</c:v>
                </c:pt>
                <c:pt idx="96">
                  <c:v>344.58699999999999</c:v>
                </c:pt>
                <c:pt idx="97">
                  <c:v>357.03</c:v>
                </c:pt>
                <c:pt idx="98">
                  <c:v>362.43400000000003</c:v>
                </c:pt>
                <c:pt idx="99">
                  <c:v>372.45299999999997</c:v>
                </c:pt>
                <c:pt idx="100">
                  <c:v>397.65899999999999</c:v>
                </c:pt>
                <c:pt idx="101">
                  <c:v>397.35500000000002</c:v>
                </c:pt>
                <c:pt idx="102">
                  <c:v>408.56</c:v>
                </c:pt>
                <c:pt idx="103">
                  <c:v>425.69</c:v>
                </c:pt>
                <c:pt idx="104">
                  <c:v>431.23</c:v>
                </c:pt>
                <c:pt idx="105">
                  <c:v>431.03699999999998</c:v>
                </c:pt>
                <c:pt idx="106">
                  <c:v>427.10300000000001</c:v>
                </c:pt>
                <c:pt idx="107">
                  <c:v>439.30099999999999</c:v>
                </c:pt>
                <c:pt idx="108">
                  <c:v>404.50299999999999</c:v>
                </c:pt>
                <c:pt idx="109">
                  <c:v>348.51</c:v>
                </c:pt>
                <c:pt idx="110">
                  <c:v>343.32900000000001</c:v>
                </c:pt>
                <c:pt idx="111">
                  <c:v>336.38600000000002</c:v>
                </c:pt>
                <c:pt idx="112">
                  <c:v>329.85700000000003</c:v>
                </c:pt>
                <c:pt idx="113">
                  <c:v>323.92899999999997</c:v>
                </c:pt>
                <c:pt idx="114">
                  <c:v>320.21699999999998</c:v>
                </c:pt>
                <c:pt idx="115">
                  <c:v>322.47199999999998</c:v>
                </c:pt>
                <c:pt idx="116">
                  <c:v>320.94799999999998</c:v>
                </c:pt>
                <c:pt idx="117">
                  <c:v>328.05</c:v>
                </c:pt>
                <c:pt idx="118">
                  <c:v>332.43799999999999</c:v>
                </c:pt>
                <c:pt idx="119">
                  <c:v>330.108</c:v>
                </c:pt>
                <c:pt idx="120">
                  <c:v>320.322</c:v>
                </c:pt>
                <c:pt idx="121">
                  <c:v>304.84100000000001</c:v>
                </c:pt>
                <c:pt idx="122">
                  <c:v>252.60499999999999</c:v>
                </c:pt>
                <c:pt idx="123">
                  <c:v>266.86700000000002</c:v>
                </c:pt>
                <c:pt idx="124">
                  <c:v>266.97399999999999</c:v>
                </c:pt>
                <c:pt idx="125">
                  <c:v>258.80099999999999</c:v>
                </c:pt>
                <c:pt idx="126">
                  <c:v>248.09899999999999</c:v>
                </c:pt>
                <c:pt idx="127">
                  <c:v>241.70599999999999</c:v>
                </c:pt>
                <c:pt idx="128">
                  <c:v>242.48500000000001</c:v>
                </c:pt>
                <c:pt idx="129">
                  <c:v>231.93700000000001</c:v>
                </c:pt>
                <c:pt idx="130">
                  <c:v>221.78100000000001</c:v>
                </c:pt>
                <c:pt idx="131">
                  <c:v>213.089</c:v>
                </c:pt>
                <c:pt idx="132">
                  <c:v>207.18199999999999</c:v>
                </c:pt>
                <c:pt idx="133">
                  <c:v>204.702</c:v>
                </c:pt>
                <c:pt idx="134">
                  <c:v>186.762</c:v>
                </c:pt>
                <c:pt idx="135">
                  <c:v>157.75200000000001</c:v>
                </c:pt>
                <c:pt idx="136">
                  <c:v>151.5</c:v>
                </c:pt>
                <c:pt idx="137">
                  <c:v>154.589</c:v>
                </c:pt>
                <c:pt idx="138">
                  <c:v>149.755</c:v>
                </c:pt>
                <c:pt idx="139">
                  <c:v>147.07900000000001</c:v>
                </c:pt>
                <c:pt idx="140">
                  <c:v>145.53200000000001</c:v>
                </c:pt>
                <c:pt idx="141">
                  <c:v>148.756</c:v>
                </c:pt>
                <c:pt idx="142">
                  <c:v>147.244</c:v>
                </c:pt>
                <c:pt idx="143">
                  <c:v>146.291</c:v>
                </c:pt>
                <c:pt idx="144">
                  <c:v>144.863</c:v>
                </c:pt>
                <c:pt idx="145">
                  <c:v>145.012</c:v>
                </c:pt>
                <c:pt idx="146">
                  <c:v>143.74199999999999</c:v>
                </c:pt>
                <c:pt idx="147">
                  <c:v>135.80600000000001</c:v>
                </c:pt>
                <c:pt idx="148">
                  <c:v>124.256</c:v>
                </c:pt>
                <c:pt idx="149">
                  <c:v>122.39700000000001</c:v>
                </c:pt>
                <c:pt idx="150">
                  <c:v>123.73699999999999</c:v>
                </c:pt>
                <c:pt idx="151">
                  <c:v>123.66</c:v>
                </c:pt>
                <c:pt idx="152">
                  <c:v>124.726</c:v>
                </c:pt>
                <c:pt idx="153">
                  <c:v>123.57</c:v>
                </c:pt>
                <c:pt idx="154">
                  <c:v>125.514</c:v>
                </c:pt>
                <c:pt idx="155">
                  <c:v>125.893</c:v>
                </c:pt>
                <c:pt idx="156">
                  <c:v>126.53100000000001</c:v>
                </c:pt>
                <c:pt idx="157">
                  <c:v>126.639</c:v>
                </c:pt>
                <c:pt idx="158">
                  <c:v>125.89</c:v>
                </c:pt>
                <c:pt idx="159">
                  <c:v>126.03100000000001</c:v>
                </c:pt>
                <c:pt idx="160">
                  <c:v>122.952</c:v>
                </c:pt>
                <c:pt idx="161">
                  <c:v>120.768</c:v>
                </c:pt>
                <c:pt idx="162">
                  <c:v>120.133</c:v>
                </c:pt>
                <c:pt idx="163">
                  <c:v>119.79900000000001</c:v>
                </c:pt>
                <c:pt idx="164">
                  <c:v>119.776</c:v>
                </c:pt>
                <c:pt idx="165">
                  <c:v>119.69799999999999</c:v>
                </c:pt>
                <c:pt idx="166">
                  <c:v>118.03</c:v>
                </c:pt>
                <c:pt idx="167">
                  <c:v>120.72</c:v>
                </c:pt>
                <c:pt idx="168">
                  <c:v>120.505</c:v>
                </c:pt>
                <c:pt idx="169">
                  <c:v>119.92100000000001</c:v>
                </c:pt>
                <c:pt idx="170">
                  <c:v>119.75700000000001</c:v>
                </c:pt>
                <c:pt idx="171">
                  <c:v>119.486</c:v>
                </c:pt>
                <c:pt idx="172">
                  <c:v>119.59099999999999</c:v>
                </c:pt>
                <c:pt idx="173">
                  <c:v>120.092</c:v>
                </c:pt>
                <c:pt idx="174">
                  <c:v>115.849</c:v>
                </c:pt>
                <c:pt idx="175">
                  <c:v>112.1</c:v>
                </c:pt>
                <c:pt idx="176">
                  <c:v>111.973</c:v>
                </c:pt>
                <c:pt idx="177">
                  <c:v>111.864</c:v>
                </c:pt>
                <c:pt idx="178">
                  <c:v>111.66500000000001</c:v>
                </c:pt>
                <c:pt idx="179">
                  <c:v>111.01900000000001</c:v>
                </c:pt>
                <c:pt idx="180">
                  <c:v>110.854</c:v>
                </c:pt>
                <c:pt idx="181">
                  <c:v>110.605</c:v>
                </c:pt>
                <c:pt idx="182">
                  <c:v>110.024</c:v>
                </c:pt>
                <c:pt idx="183">
                  <c:v>109.755</c:v>
                </c:pt>
                <c:pt idx="184">
                  <c:v>109.113</c:v>
                </c:pt>
                <c:pt idx="185">
                  <c:v>108.70399999999999</c:v>
                </c:pt>
                <c:pt idx="186">
                  <c:v>108.371</c:v>
                </c:pt>
                <c:pt idx="187">
                  <c:v>109.334</c:v>
                </c:pt>
                <c:pt idx="188">
                  <c:v>107.41200000000001</c:v>
                </c:pt>
                <c:pt idx="189">
                  <c:v>106.607</c:v>
                </c:pt>
                <c:pt idx="190">
                  <c:v>105.95</c:v>
                </c:pt>
                <c:pt idx="191">
                  <c:v>104.702</c:v>
                </c:pt>
                <c:pt idx="192">
                  <c:v>101.648</c:v>
                </c:pt>
                <c:pt idx="193">
                  <c:v>100.604</c:v>
                </c:pt>
                <c:pt idx="194">
                  <c:v>99.715000000000003</c:v>
                </c:pt>
                <c:pt idx="195">
                  <c:v>98.533000000000001</c:v>
                </c:pt>
                <c:pt idx="196">
                  <c:v>96.435000000000002</c:v>
                </c:pt>
                <c:pt idx="197">
                  <c:v>96.228999999999999</c:v>
                </c:pt>
                <c:pt idx="198">
                  <c:v>95.364000000000004</c:v>
                </c:pt>
                <c:pt idx="199">
                  <c:v>95.224000000000004</c:v>
                </c:pt>
                <c:pt idx="200">
                  <c:v>96.376999999999995</c:v>
                </c:pt>
                <c:pt idx="201">
                  <c:v>95.245000000000005</c:v>
                </c:pt>
                <c:pt idx="202">
                  <c:v>94.566999999999993</c:v>
                </c:pt>
                <c:pt idx="203">
                  <c:v>93.317999999999998</c:v>
                </c:pt>
                <c:pt idx="204">
                  <c:v>92.864000000000004</c:v>
                </c:pt>
                <c:pt idx="205">
                  <c:v>92.430999999999997</c:v>
                </c:pt>
                <c:pt idx="206">
                  <c:v>91.733999999999995</c:v>
                </c:pt>
                <c:pt idx="207">
                  <c:v>91.072999999999993</c:v>
                </c:pt>
                <c:pt idx="208">
                  <c:v>90.965999999999994</c:v>
                </c:pt>
                <c:pt idx="209">
                  <c:v>90.924000000000007</c:v>
                </c:pt>
                <c:pt idx="210">
                  <c:v>90.650999999999996</c:v>
                </c:pt>
                <c:pt idx="211">
                  <c:v>88.617000000000004</c:v>
                </c:pt>
                <c:pt idx="212">
                  <c:v>88.311999999999998</c:v>
                </c:pt>
                <c:pt idx="213">
                  <c:v>87.825999999999993</c:v>
                </c:pt>
                <c:pt idx="214">
                  <c:v>87.85</c:v>
                </c:pt>
                <c:pt idx="215">
                  <c:v>87.369</c:v>
                </c:pt>
                <c:pt idx="216">
                  <c:v>86.778999999999996</c:v>
                </c:pt>
                <c:pt idx="217">
                  <c:v>85.415999999999997</c:v>
                </c:pt>
                <c:pt idx="218">
                  <c:v>85.105999999999995</c:v>
                </c:pt>
                <c:pt idx="219">
                  <c:v>84.716999999999999</c:v>
                </c:pt>
                <c:pt idx="220">
                  <c:v>84.165000000000006</c:v>
                </c:pt>
                <c:pt idx="221">
                  <c:v>83.760999999999996</c:v>
                </c:pt>
                <c:pt idx="222">
                  <c:v>83.387</c:v>
                </c:pt>
                <c:pt idx="223">
                  <c:v>82.668000000000006</c:v>
                </c:pt>
                <c:pt idx="224">
                  <c:v>80.766000000000005</c:v>
                </c:pt>
                <c:pt idx="225">
                  <c:v>80.787000000000006</c:v>
                </c:pt>
                <c:pt idx="226">
                  <c:v>82.016000000000005</c:v>
                </c:pt>
                <c:pt idx="227">
                  <c:v>80.097999999999999</c:v>
                </c:pt>
                <c:pt idx="228">
                  <c:v>78.855999999999995</c:v>
                </c:pt>
                <c:pt idx="229">
                  <c:v>78.406000000000006</c:v>
                </c:pt>
                <c:pt idx="230">
                  <c:v>77.894000000000005</c:v>
                </c:pt>
                <c:pt idx="231">
                  <c:v>74.885999999999996</c:v>
                </c:pt>
                <c:pt idx="232">
                  <c:v>74.516000000000005</c:v>
                </c:pt>
                <c:pt idx="233">
                  <c:v>73.608999999999995</c:v>
                </c:pt>
                <c:pt idx="234">
                  <c:v>73.477999999999994</c:v>
                </c:pt>
                <c:pt idx="235">
                  <c:v>73.016000000000005</c:v>
                </c:pt>
                <c:pt idx="236">
                  <c:v>72.093000000000004</c:v>
                </c:pt>
                <c:pt idx="237">
                  <c:v>68.683000000000007</c:v>
                </c:pt>
                <c:pt idx="238">
                  <c:v>67.281999999999996</c:v>
                </c:pt>
                <c:pt idx="239">
                  <c:v>64.338999999999999</c:v>
                </c:pt>
                <c:pt idx="240">
                  <c:v>64.230999999999995</c:v>
                </c:pt>
                <c:pt idx="241">
                  <c:v>61.404000000000003</c:v>
                </c:pt>
                <c:pt idx="242">
                  <c:v>61.222999999999999</c:v>
                </c:pt>
                <c:pt idx="243">
                  <c:v>61.198999999999998</c:v>
                </c:pt>
                <c:pt idx="244">
                  <c:v>61.142000000000003</c:v>
                </c:pt>
                <c:pt idx="245">
                  <c:v>61.195999999999998</c:v>
                </c:pt>
                <c:pt idx="246">
                  <c:v>58.003999999999998</c:v>
                </c:pt>
                <c:pt idx="247">
                  <c:v>57.951000000000001</c:v>
                </c:pt>
                <c:pt idx="248">
                  <c:v>57.927</c:v>
                </c:pt>
                <c:pt idx="249">
                  <c:v>57.856000000000002</c:v>
                </c:pt>
                <c:pt idx="250">
                  <c:v>56.649000000000001</c:v>
                </c:pt>
                <c:pt idx="251">
                  <c:v>54.365000000000002</c:v>
                </c:pt>
                <c:pt idx="252">
                  <c:v>51.249000000000002</c:v>
                </c:pt>
                <c:pt idx="253">
                  <c:v>50.948</c:v>
                </c:pt>
                <c:pt idx="254">
                  <c:v>50.19</c:v>
                </c:pt>
                <c:pt idx="255">
                  <c:v>47.963000000000001</c:v>
                </c:pt>
                <c:pt idx="256">
                  <c:v>47.540999999999997</c:v>
                </c:pt>
                <c:pt idx="257">
                  <c:v>47.408000000000001</c:v>
                </c:pt>
                <c:pt idx="258">
                  <c:v>46.835000000000001</c:v>
                </c:pt>
                <c:pt idx="259">
                  <c:v>43.683</c:v>
                </c:pt>
                <c:pt idx="260">
                  <c:v>43.286000000000001</c:v>
                </c:pt>
                <c:pt idx="261">
                  <c:v>43.249000000000002</c:v>
                </c:pt>
                <c:pt idx="262">
                  <c:v>43.006999999999998</c:v>
                </c:pt>
                <c:pt idx="263">
                  <c:v>42.707000000000001</c:v>
                </c:pt>
                <c:pt idx="264">
                  <c:v>42.27</c:v>
                </c:pt>
                <c:pt idx="265">
                  <c:v>42.32</c:v>
                </c:pt>
                <c:pt idx="266">
                  <c:v>39.195</c:v>
                </c:pt>
                <c:pt idx="267">
                  <c:v>39.363</c:v>
                </c:pt>
                <c:pt idx="268">
                  <c:v>31.344999999999999</c:v>
                </c:pt>
                <c:pt idx="269">
                  <c:v>38.731000000000002</c:v>
                </c:pt>
                <c:pt idx="270">
                  <c:v>38.466999999999999</c:v>
                </c:pt>
                <c:pt idx="271">
                  <c:v>35.404000000000003</c:v>
                </c:pt>
                <c:pt idx="272">
                  <c:v>35.01</c:v>
                </c:pt>
                <c:pt idx="273">
                  <c:v>29.957999999999998</c:v>
                </c:pt>
                <c:pt idx="274">
                  <c:v>29.981999999999999</c:v>
                </c:pt>
                <c:pt idx="275">
                  <c:v>30.027999999999999</c:v>
                </c:pt>
                <c:pt idx="276">
                  <c:v>28.532</c:v>
                </c:pt>
                <c:pt idx="277">
                  <c:v>28.34</c:v>
                </c:pt>
                <c:pt idx="278">
                  <c:v>30.701000000000001</c:v>
                </c:pt>
                <c:pt idx="279">
                  <c:v>30.867999999999999</c:v>
                </c:pt>
                <c:pt idx="280">
                  <c:v>25.576000000000001</c:v>
                </c:pt>
                <c:pt idx="281">
                  <c:v>25.11</c:v>
                </c:pt>
                <c:pt idx="282">
                  <c:v>24.67</c:v>
                </c:pt>
                <c:pt idx="283">
                  <c:v>24.585000000000001</c:v>
                </c:pt>
                <c:pt idx="284">
                  <c:v>24.600999999999999</c:v>
                </c:pt>
                <c:pt idx="285">
                  <c:v>19.992999999999999</c:v>
                </c:pt>
                <c:pt idx="286">
                  <c:v>19.597999999999999</c:v>
                </c:pt>
                <c:pt idx="287">
                  <c:v>19.88</c:v>
                </c:pt>
                <c:pt idx="288">
                  <c:v>19.891999999999999</c:v>
                </c:pt>
                <c:pt idx="289">
                  <c:v>18.614000000000001</c:v>
                </c:pt>
                <c:pt idx="290">
                  <c:v>12.068</c:v>
                </c:pt>
                <c:pt idx="291">
                  <c:v>12.907999999999999</c:v>
                </c:pt>
                <c:pt idx="292">
                  <c:v>13.037000000000001</c:v>
                </c:pt>
                <c:pt idx="293">
                  <c:v>11.581</c:v>
                </c:pt>
                <c:pt idx="294">
                  <c:v>6.665</c:v>
                </c:pt>
                <c:pt idx="295">
                  <c:v>5.9109999999999996</c:v>
                </c:pt>
                <c:pt idx="296">
                  <c:v>5.7089999999999996</c:v>
                </c:pt>
                <c:pt idx="297">
                  <c:v>5.5069999999999997</c:v>
                </c:pt>
                <c:pt idx="298">
                  <c:v>5.2169999999999996</c:v>
                </c:pt>
                <c:pt idx="299">
                  <c:v>3.8210000000000002</c:v>
                </c:pt>
                <c:pt idx="300">
                  <c:v>3.2719999999999998</c:v>
                </c:pt>
                <c:pt idx="301">
                  <c:v>3.2690000000000001</c:v>
                </c:pt>
                <c:pt idx="302">
                  <c:v>3.214</c:v>
                </c:pt>
                <c:pt idx="303">
                  <c:v>2.996</c:v>
                </c:pt>
                <c:pt idx="304">
                  <c:v>2.8879999999999999</c:v>
                </c:pt>
                <c:pt idx="305">
                  <c:v>2.77</c:v>
                </c:pt>
                <c:pt idx="306">
                  <c:v>2.6030000000000002</c:v>
                </c:pt>
                <c:pt idx="307">
                  <c:v>2.46</c:v>
                </c:pt>
                <c:pt idx="308">
                  <c:v>2.4159999999999999</c:v>
                </c:pt>
                <c:pt idx="309">
                  <c:v>2.452</c:v>
                </c:pt>
                <c:pt idx="310">
                  <c:v>2.319</c:v>
                </c:pt>
                <c:pt idx="311">
                  <c:v>2.1040000000000001</c:v>
                </c:pt>
                <c:pt idx="312">
                  <c:v>2.052</c:v>
                </c:pt>
                <c:pt idx="313">
                  <c:v>2.052</c:v>
                </c:pt>
                <c:pt idx="314">
                  <c:v>2.0529999999999999</c:v>
                </c:pt>
                <c:pt idx="315">
                  <c:v>2.0539999999999998</c:v>
                </c:pt>
                <c:pt idx="316">
                  <c:v>2.0449999999999999</c:v>
                </c:pt>
                <c:pt idx="317">
                  <c:v>1.9890000000000001</c:v>
                </c:pt>
                <c:pt idx="318">
                  <c:v>1.9670000000000001</c:v>
                </c:pt>
                <c:pt idx="319">
                  <c:v>1.923</c:v>
                </c:pt>
                <c:pt idx="320">
                  <c:v>1.879</c:v>
                </c:pt>
                <c:pt idx="321">
                  <c:v>1.87</c:v>
                </c:pt>
                <c:pt idx="322">
                  <c:v>1.865</c:v>
                </c:pt>
                <c:pt idx="323">
                  <c:v>1.8740000000000001</c:v>
                </c:pt>
                <c:pt idx="324">
                  <c:v>1.87</c:v>
                </c:pt>
                <c:pt idx="325">
                  <c:v>1.87</c:v>
                </c:pt>
                <c:pt idx="326">
                  <c:v>1.87</c:v>
                </c:pt>
                <c:pt idx="327">
                  <c:v>1.8720000000000001</c:v>
                </c:pt>
                <c:pt idx="328">
                  <c:v>1.873</c:v>
                </c:pt>
                <c:pt idx="329">
                  <c:v>1.8879999999999999</c:v>
                </c:pt>
                <c:pt idx="330">
                  <c:v>1.8919999999999999</c:v>
                </c:pt>
                <c:pt idx="331">
                  <c:v>1.893</c:v>
                </c:pt>
                <c:pt idx="332">
                  <c:v>1.8839999999999999</c:v>
                </c:pt>
                <c:pt idx="333">
                  <c:v>1.835</c:v>
                </c:pt>
                <c:pt idx="334">
                  <c:v>1.7809999999999999</c:v>
                </c:pt>
                <c:pt idx="335">
                  <c:v>1.7809999999999999</c:v>
                </c:pt>
                <c:pt idx="336">
                  <c:v>1.7789999999999999</c:v>
                </c:pt>
                <c:pt idx="337">
                  <c:v>1.7689999999999999</c:v>
                </c:pt>
                <c:pt idx="338">
                  <c:v>1.762</c:v>
                </c:pt>
                <c:pt idx="339">
                  <c:v>1.7549999999999999</c:v>
                </c:pt>
                <c:pt idx="340">
                  <c:v>1.7430000000000001</c:v>
                </c:pt>
                <c:pt idx="341">
                  <c:v>1.736</c:v>
                </c:pt>
                <c:pt idx="342">
                  <c:v>1.722</c:v>
                </c:pt>
                <c:pt idx="343">
                  <c:v>1.76</c:v>
                </c:pt>
                <c:pt idx="344">
                  <c:v>1.76</c:v>
                </c:pt>
                <c:pt idx="345">
                  <c:v>1.746</c:v>
                </c:pt>
                <c:pt idx="346">
                  <c:v>1.679</c:v>
                </c:pt>
                <c:pt idx="347">
                  <c:v>1.68</c:v>
                </c:pt>
                <c:pt idx="348">
                  <c:v>1.681</c:v>
                </c:pt>
                <c:pt idx="349">
                  <c:v>1.6859999999999999</c:v>
                </c:pt>
                <c:pt idx="350">
                  <c:v>1.6830000000000001</c:v>
                </c:pt>
                <c:pt idx="351">
                  <c:v>1.681</c:v>
                </c:pt>
                <c:pt idx="352">
                  <c:v>1.68</c:v>
                </c:pt>
                <c:pt idx="353">
                  <c:v>1.68</c:v>
                </c:pt>
                <c:pt idx="354">
                  <c:v>1.679</c:v>
                </c:pt>
                <c:pt idx="355">
                  <c:v>1.6830000000000001</c:v>
                </c:pt>
                <c:pt idx="356">
                  <c:v>1.7010000000000001</c:v>
                </c:pt>
                <c:pt idx="357">
                  <c:v>1.702</c:v>
                </c:pt>
                <c:pt idx="358">
                  <c:v>1.7030000000000001</c:v>
                </c:pt>
                <c:pt idx="359">
                  <c:v>1.7</c:v>
                </c:pt>
                <c:pt idx="360">
                  <c:v>1.7</c:v>
                </c:pt>
                <c:pt idx="361">
                  <c:v>1.7030000000000001</c:v>
                </c:pt>
                <c:pt idx="362">
                  <c:v>1.7030000000000001</c:v>
                </c:pt>
                <c:pt idx="363">
                  <c:v>1.7230000000000001</c:v>
                </c:pt>
                <c:pt idx="364">
                  <c:v>1.7230000000000001</c:v>
                </c:pt>
                <c:pt idx="365">
                  <c:v>1.7230000000000001</c:v>
                </c:pt>
                <c:pt idx="366">
                  <c:v>1.7230000000000001</c:v>
                </c:pt>
                <c:pt idx="367">
                  <c:v>1.7250000000000001</c:v>
                </c:pt>
                <c:pt idx="368">
                  <c:v>1.7310000000000001</c:v>
                </c:pt>
                <c:pt idx="369">
                  <c:v>1.76</c:v>
                </c:pt>
              </c:numCache>
            </c:numRef>
          </c:val>
        </c:ser>
        <c:ser>
          <c:idx val="4"/>
          <c:order val="4"/>
          <c:tx>
            <c:strRef>
              <c:f>Sheet1!$F$1</c:f>
              <c:strCache>
                <c:ptCount val="1"/>
                <c:pt idx="0">
                  <c:v>Fed Agency Debt MBS</c:v>
                </c:pt>
              </c:strCache>
            </c:strRef>
          </c:tx>
          <c:spPr>
            <a:solidFill>
              <a:srgbClr val="FF0000"/>
            </a:solidFill>
            <a:ln w="9525">
              <a:solidFill>
                <a:schemeClr val="tx1"/>
              </a:solidFill>
            </a:ln>
          </c:spPr>
          <c:cat>
            <c:numRef>
              <c:f>Sheet1!$A$2:$A$371</c:f>
              <c:numCache>
                <c:formatCode>m/d/yyyy</c:formatCode>
                <c:ptCount val="370"/>
                <c:pt idx="0">
                  <c:v>39085</c:v>
                </c:pt>
                <c:pt idx="1">
                  <c:v>39092</c:v>
                </c:pt>
                <c:pt idx="2">
                  <c:v>39099</c:v>
                </c:pt>
                <c:pt idx="3">
                  <c:v>39106</c:v>
                </c:pt>
                <c:pt idx="4">
                  <c:v>39113</c:v>
                </c:pt>
                <c:pt idx="5">
                  <c:v>39120</c:v>
                </c:pt>
                <c:pt idx="6">
                  <c:v>39127</c:v>
                </c:pt>
                <c:pt idx="7">
                  <c:v>39134</c:v>
                </c:pt>
                <c:pt idx="8">
                  <c:v>39141</c:v>
                </c:pt>
                <c:pt idx="9">
                  <c:v>39148</c:v>
                </c:pt>
                <c:pt idx="10">
                  <c:v>39155</c:v>
                </c:pt>
                <c:pt idx="11">
                  <c:v>39162</c:v>
                </c:pt>
                <c:pt idx="12">
                  <c:v>39169</c:v>
                </c:pt>
                <c:pt idx="13">
                  <c:v>39176</c:v>
                </c:pt>
                <c:pt idx="14">
                  <c:v>39183</c:v>
                </c:pt>
                <c:pt idx="15">
                  <c:v>39190</c:v>
                </c:pt>
                <c:pt idx="16">
                  <c:v>39197</c:v>
                </c:pt>
                <c:pt idx="17">
                  <c:v>39204</c:v>
                </c:pt>
                <c:pt idx="18">
                  <c:v>39211</c:v>
                </c:pt>
                <c:pt idx="19">
                  <c:v>39218</c:v>
                </c:pt>
                <c:pt idx="20">
                  <c:v>39225</c:v>
                </c:pt>
                <c:pt idx="21">
                  <c:v>39232</c:v>
                </c:pt>
                <c:pt idx="22">
                  <c:v>39239</c:v>
                </c:pt>
                <c:pt idx="23">
                  <c:v>39246</c:v>
                </c:pt>
                <c:pt idx="24">
                  <c:v>39253</c:v>
                </c:pt>
                <c:pt idx="25">
                  <c:v>39260</c:v>
                </c:pt>
                <c:pt idx="26">
                  <c:v>39267</c:v>
                </c:pt>
                <c:pt idx="27">
                  <c:v>39274</c:v>
                </c:pt>
                <c:pt idx="28">
                  <c:v>39281</c:v>
                </c:pt>
                <c:pt idx="29">
                  <c:v>39288</c:v>
                </c:pt>
                <c:pt idx="30">
                  <c:v>39295</c:v>
                </c:pt>
                <c:pt idx="31">
                  <c:v>39302</c:v>
                </c:pt>
                <c:pt idx="32">
                  <c:v>39309</c:v>
                </c:pt>
                <c:pt idx="33">
                  <c:v>39316</c:v>
                </c:pt>
                <c:pt idx="34">
                  <c:v>39323</c:v>
                </c:pt>
                <c:pt idx="35">
                  <c:v>39330</c:v>
                </c:pt>
                <c:pt idx="36">
                  <c:v>39337</c:v>
                </c:pt>
                <c:pt idx="37">
                  <c:v>39344</c:v>
                </c:pt>
                <c:pt idx="38">
                  <c:v>39351</c:v>
                </c:pt>
                <c:pt idx="39">
                  <c:v>39358</c:v>
                </c:pt>
                <c:pt idx="40">
                  <c:v>39365</c:v>
                </c:pt>
                <c:pt idx="41">
                  <c:v>39372</c:v>
                </c:pt>
                <c:pt idx="42">
                  <c:v>39379</c:v>
                </c:pt>
                <c:pt idx="43">
                  <c:v>39386</c:v>
                </c:pt>
                <c:pt idx="44">
                  <c:v>39393</c:v>
                </c:pt>
                <c:pt idx="45">
                  <c:v>39400</c:v>
                </c:pt>
                <c:pt idx="46">
                  <c:v>39407</c:v>
                </c:pt>
                <c:pt idx="47">
                  <c:v>39414</c:v>
                </c:pt>
                <c:pt idx="48">
                  <c:v>39421</c:v>
                </c:pt>
                <c:pt idx="49">
                  <c:v>39428</c:v>
                </c:pt>
                <c:pt idx="50">
                  <c:v>39435</c:v>
                </c:pt>
                <c:pt idx="51">
                  <c:v>39442</c:v>
                </c:pt>
                <c:pt idx="52">
                  <c:v>39449</c:v>
                </c:pt>
                <c:pt idx="53">
                  <c:v>39456</c:v>
                </c:pt>
                <c:pt idx="54">
                  <c:v>39463</c:v>
                </c:pt>
                <c:pt idx="55">
                  <c:v>39470</c:v>
                </c:pt>
                <c:pt idx="56">
                  <c:v>39477</c:v>
                </c:pt>
                <c:pt idx="57">
                  <c:v>39484</c:v>
                </c:pt>
                <c:pt idx="58">
                  <c:v>39491</c:v>
                </c:pt>
                <c:pt idx="59">
                  <c:v>39498</c:v>
                </c:pt>
                <c:pt idx="60">
                  <c:v>39505</c:v>
                </c:pt>
                <c:pt idx="61">
                  <c:v>39512</c:v>
                </c:pt>
                <c:pt idx="62">
                  <c:v>39519</c:v>
                </c:pt>
                <c:pt idx="63">
                  <c:v>39526</c:v>
                </c:pt>
                <c:pt idx="64">
                  <c:v>39533</c:v>
                </c:pt>
                <c:pt idx="65">
                  <c:v>39540</c:v>
                </c:pt>
                <c:pt idx="66">
                  <c:v>39547</c:v>
                </c:pt>
                <c:pt idx="67">
                  <c:v>39554</c:v>
                </c:pt>
                <c:pt idx="68">
                  <c:v>39561</c:v>
                </c:pt>
                <c:pt idx="69">
                  <c:v>39568</c:v>
                </c:pt>
                <c:pt idx="70">
                  <c:v>39575</c:v>
                </c:pt>
                <c:pt idx="71">
                  <c:v>39582</c:v>
                </c:pt>
                <c:pt idx="72">
                  <c:v>39589</c:v>
                </c:pt>
                <c:pt idx="73">
                  <c:v>39596</c:v>
                </c:pt>
                <c:pt idx="74">
                  <c:v>39603</c:v>
                </c:pt>
                <c:pt idx="75">
                  <c:v>39610</c:v>
                </c:pt>
                <c:pt idx="76">
                  <c:v>39617</c:v>
                </c:pt>
                <c:pt idx="77">
                  <c:v>39624</c:v>
                </c:pt>
                <c:pt idx="78">
                  <c:v>39631</c:v>
                </c:pt>
                <c:pt idx="79">
                  <c:v>39638</c:v>
                </c:pt>
                <c:pt idx="80">
                  <c:v>39645</c:v>
                </c:pt>
                <c:pt idx="81">
                  <c:v>39652</c:v>
                </c:pt>
                <c:pt idx="82">
                  <c:v>39659</c:v>
                </c:pt>
                <c:pt idx="83">
                  <c:v>39666</c:v>
                </c:pt>
                <c:pt idx="84">
                  <c:v>39673</c:v>
                </c:pt>
                <c:pt idx="85">
                  <c:v>39680</c:v>
                </c:pt>
                <c:pt idx="86">
                  <c:v>39687</c:v>
                </c:pt>
                <c:pt idx="87">
                  <c:v>39694</c:v>
                </c:pt>
                <c:pt idx="88">
                  <c:v>39701</c:v>
                </c:pt>
                <c:pt idx="89">
                  <c:v>39708</c:v>
                </c:pt>
                <c:pt idx="90">
                  <c:v>39715</c:v>
                </c:pt>
                <c:pt idx="91">
                  <c:v>39722</c:v>
                </c:pt>
                <c:pt idx="92">
                  <c:v>39729</c:v>
                </c:pt>
                <c:pt idx="93">
                  <c:v>39736</c:v>
                </c:pt>
                <c:pt idx="94">
                  <c:v>39743</c:v>
                </c:pt>
                <c:pt idx="95">
                  <c:v>39750</c:v>
                </c:pt>
                <c:pt idx="96">
                  <c:v>39757</c:v>
                </c:pt>
                <c:pt idx="97">
                  <c:v>39764</c:v>
                </c:pt>
                <c:pt idx="98">
                  <c:v>39771</c:v>
                </c:pt>
                <c:pt idx="99">
                  <c:v>39778</c:v>
                </c:pt>
                <c:pt idx="100">
                  <c:v>39785</c:v>
                </c:pt>
                <c:pt idx="101">
                  <c:v>39792</c:v>
                </c:pt>
                <c:pt idx="102">
                  <c:v>39799</c:v>
                </c:pt>
                <c:pt idx="103">
                  <c:v>39806</c:v>
                </c:pt>
                <c:pt idx="104">
                  <c:v>39813</c:v>
                </c:pt>
                <c:pt idx="105">
                  <c:v>39820</c:v>
                </c:pt>
                <c:pt idx="106">
                  <c:v>39827</c:v>
                </c:pt>
                <c:pt idx="107">
                  <c:v>39834</c:v>
                </c:pt>
                <c:pt idx="108">
                  <c:v>39841</c:v>
                </c:pt>
                <c:pt idx="109">
                  <c:v>39848</c:v>
                </c:pt>
                <c:pt idx="110">
                  <c:v>39855</c:v>
                </c:pt>
                <c:pt idx="111">
                  <c:v>39862</c:v>
                </c:pt>
                <c:pt idx="112">
                  <c:v>39869</c:v>
                </c:pt>
                <c:pt idx="113">
                  <c:v>39876</c:v>
                </c:pt>
                <c:pt idx="114">
                  <c:v>39883</c:v>
                </c:pt>
                <c:pt idx="115">
                  <c:v>39890</c:v>
                </c:pt>
                <c:pt idx="116">
                  <c:v>39897</c:v>
                </c:pt>
                <c:pt idx="117">
                  <c:v>39904</c:v>
                </c:pt>
                <c:pt idx="118">
                  <c:v>39911</c:v>
                </c:pt>
                <c:pt idx="119">
                  <c:v>39918</c:v>
                </c:pt>
                <c:pt idx="120">
                  <c:v>39925</c:v>
                </c:pt>
                <c:pt idx="121">
                  <c:v>39932</c:v>
                </c:pt>
                <c:pt idx="122">
                  <c:v>39939</c:v>
                </c:pt>
                <c:pt idx="123">
                  <c:v>39946</c:v>
                </c:pt>
                <c:pt idx="124">
                  <c:v>39953</c:v>
                </c:pt>
                <c:pt idx="125">
                  <c:v>39962</c:v>
                </c:pt>
                <c:pt idx="126">
                  <c:v>39967</c:v>
                </c:pt>
                <c:pt idx="127">
                  <c:v>39974</c:v>
                </c:pt>
                <c:pt idx="128">
                  <c:v>39981</c:v>
                </c:pt>
                <c:pt idx="129">
                  <c:v>39988</c:v>
                </c:pt>
                <c:pt idx="130">
                  <c:v>39995</c:v>
                </c:pt>
                <c:pt idx="131">
                  <c:v>40002</c:v>
                </c:pt>
                <c:pt idx="132">
                  <c:v>40009</c:v>
                </c:pt>
                <c:pt idx="133">
                  <c:v>40016</c:v>
                </c:pt>
                <c:pt idx="134">
                  <c:v>40023</c:v>
                </c:pt>
                <c:pt idx="135">
                  <c:v>40030</c:v>
                </c:pt>
                <c:pt idx="136">
                  <c:v>40037</c:v>
                </c:pt>
                <c:pt idx="137">
                  <c:v>40044</c:v>
                </c:pt>
                <c:pt idx="138">
                  <c:v>40051</c:v>
                </c:pt>
                <c:pt idx="139">
                  <c:v>40058</c:v>
                </c:pt>
                <c:pt idx="140">
                  <c:v>40065</c:v>
                </c:pt>
                <c:pt idx="141">
                  <c:v>40072</c:v>
                </c:pt>
                <c:pt idx="142">
                  <c:v>40079</c:v>
                </c:pt>
                <c:pt idx="143">
                  <c:v>40086</c:v>
                </c:pt>
                <c:pt idx="144">
                  <c:v>40093</c:v>
                </c:pt>
                <c:pt idx="145">
                  <c:v>40100</c:v>
                </c:pt>
                <c:pt idx="146">
                  <c:v>40107</c:v>
                </c:pt>
                <c:pt idx="147">
                  <c:v>40114</c:v>
                </c:pt>
                <c:pt idx="148">
                  <c:v>40121</c:v>
                </c:pt>
                <c:pt idx="149">
                  <c:v>40128</c:v>
                </c:pt>
                <c:pt idx="150">
                  <c:v>40135</c:v>
                </c:pt>
                <c:pt idx="151">
                  <c:v>40142</c:v>
                </c:pt>
                <c:pt idx="152">
                  <c:v>40149</c:v>
                </c:pt>
                <c:pt idx="153">
                  <c:v>40156</c:v>
                </c:pt>
                <c:pt idx="154">
                  <c:v>40163</c:v>
                </c:pt>
                <c:pt idx="155">
                  <c:v>40170</c:v>
                </c:pt>
                <c:pt idx="156">
                  <c:v>40177</c:v>
                </c:pt>
                <c:pt idx="157">
                  <c:v>40184</c:v>
                </c:pt>
                <c:pt idx="158">
                  <c:v>40191</c:v>
                </c:pt>
                <c:pt idx="159">
                  <c:v>40198</c:v>
                </c:pt>
                <c:pt idx="160">
                  <c:v>40204</c:v>
                </c:pt>
                <c:pt idx="161">
                  <c:v>40212</c:v>
                </c:pt>
                <c:pt idx="162">
                  <c:v>40219</c:v>
                </c:pt>
                <c:pt idx="163">
                  <c:v>40226</c:v>
                </c:pt>
                <c:pt idx="164">
                  <c:v>40233</c:v>
                </c:pt>
                <c:pt idx="165">
                  <c:v>40240</c:v>
                </c:pt>
                <c:pt idx="166">
                  <c:v>40247</c:v>
                </c:pt>
                <c:pt idx="167">
                  <c:v>40254</c:v>
                </c:pt>
                <c:pt idx="168">
                  <c:v>40261</c:v>
                </c:pt>
                <c:pt idx="169">
                  <c:v>40268</c:v>
                </c:pt>
                <c:pt idx="170">
                  <c:v>40275</c:v>
                </c:pt>
                <c:pt idx="171">
                  <c:v>40282</c:v>
                </c:pt>
                <c:pt idx="172">
                  <c:v>40289</c:v>
                </c:pt>
                <c:pt idx="173">
                  <c:v>40296</c:v>
                </c:pt>
                <c:pt idx="174">
                  <c:v>40303</c:v>
                </c:pt>
                <c:pt idx="175">
                  <c:v>40310</c:v>
                </c:pt>
                <c:pt idx="176">
                  <c:v>40317</c:v>
                </c:pt>
                <c:pt idx="177">
                  <c:v>40324</c:v>
                </c:pt>
                <c:pt idx="178">
                  <c:v>40331</c:v>
                </c:pt>
                <c:pt idx="179">
                  <c:v>40338</c:v>
                </c:pt>
                <c:pt idx="180">
                  <c:v>40345</c:v>
                </c:pt>
                <c:pt idx="181">
                  <c:v>40352</c:v>
                </c:pt>
                <c:pt idx="182">
                  <c:v>40359</c:v>
                </c:pt>
                <c:pt idx="183">
                  <c:v>40366</c:v>
                </c:pt>
                <c:pt idx="184">
                  <c:v>40373</c:v>
                </c:pt>
                <c:pt idx="185">
                  <c:v>40380</c:v>
                </c:pt>
                <c:pt idx="186">
                  <c:v>40387</c:v>
                </c:pt>
                <c:pt idx="187">
                  <c:v>40394</c:v>
                </c:pt>
                <c:pt idx="188">
                  <c:v>40401</c:v>
                </c:pt>
                <c:pt idx="189">
                  <c:v>40408</c:v>
                </c:pt>
                <c:pt idx="190">
                  <c:v>40415</c:v>
                </c:pt>
                <c:pt idx="191">
                  <c:v>40422</c:v>
                </c:pt>
                <c:pt idx="192">
                  <c:v>40429</c:v>
                </c:pt>
                <c:pt idx="193">
                  <c:v>40436</c:v>
                </c:pt>
                <c:pt idx="194">
                  <c:v>40443</c:v>
                </c:pt>
                <c:pt idx="195">
                  <c:v>40450</c:v>
                </c:pt>
                <c:pt idx="196">
                  <c:v>40457</c:v>
                </c:pt>
                <c:pt idx="197">
                  <c:v>40464</c:v>
                </c:pt>
                <c:pt idx="198">
                  <c:v>40471</c:v>
                </c:pt>
                <c:pt idx="199">
                  <c:v>40478</c:v>
                </c:pt>
                <c:pt idx="200">
                  <c:v>40485</c:v>
                </c:pt>
                <c:pt idx="201">
                  <c:v>40492</c:v>
                </c:pt>
                <c:pt idx="202">
                  <c:v>40499</c:v>
                </c:pt>
                <c:pt idx="203">
                  <c:v>40506</c:v>
                </c:pt>
                <c:pt idx="204">
                  <c:v>40513</c:v>
                </c:pt>
                <c:pt idx="205">
                  <c:v>40520</c:v>
                </c:pt>
                <c:pt idx="206">
                  <c:v>40527</c:v>
                </c:pt>
                <c:pt idx="207">
                  <c:v>40534</c:v>
                </c:pt>
                <c:pt idx="208">
                  <c:v>40541</c:v>
                </c:pt>
                <c:pt idx="209">
                  <c:v>40548</c:v>
                </c:pt>
                <c:pt idx="210">
                  <c:v>40555</c:v>
                </c:pt>
                <c:pt idx="211">
                  <c:v>40562</c:v>
                </c:pt>
                <c:pt idx="212">
                  <c:v>40569</c:v>
                </c:pt>
                <c:pt idx="213">
                  <c:v>40576</c:v>
                </c:pt>
                <c:pt idx="214">
                  <c:v>40583</c:v>
                </c:pt>
                <c:pt idx="215">
                  <c:v>40590</c:v>
                </c:pt>
                <c:pt idx="216">
                  <c:v>40597</c:v>
                </c:pt>
                <c:pt idx="217">
                  <c:v>40604</c:v>
                </c:pt>
                <c:pt idx="218">
                  <c:v>40611</c:v>
                </c:pt>
                <c:pt idx="219">
                  <c:v>40618</c:v>
                </c:pt>
                <c:pt idx="220">
                  <c:v>40625</c:v>
                </c:pt>
                <c:pt idx="221">
                  <c:v>40632</c:v>
                </c:pt>
                <c:pt idx="222">
                  <c:v>40639</c:v>
                </c:pt>
                <c:pt idx="223">
                  <c:v>40646</c:v>
                </c:pt>
                <c:pt idx="224">
                  <c:v>40653</c:v>
                </c:pt>
                <c:pt idx="225">
                  <c:v>40660</c:v>
                </c:pt>
                <c:pt idx="226">
                  <c:v>40667</c:v>
                </c:pt>
                <c:pt idx="227">
                  <c:v>40674</c:v>
                </c:pt>
                <c:pt idx="228">
                  <c:v>40681</c:v>
                </c:pt>
                <c:pt idx="229">
                  <c:v>40688</c:v>
                </c:pt>
                <c:pt idx="230">
                  <c:v>40695</c:v>
                </c:pt>
                <c:pt idx="231">
                  <c:v>40702</c:v>
                </c:pt>
                <c:pt idx="232">
                  <c:v>40709</c:v>
                </c:pt>
                <c:pt idx="233">
                  <c:v>40716</c:v>
                </c:pt>
                <c:pt idx="234">
                  <c:v>40723</c:v>
                </c:pt>
                <c:pt idx="235">
                  <c:v>40730</c:v>
                </c:pt>
                <c:pt idx="236">
                  <c:v>40737</c:v>
                </c:pt>
                <c:pt idx="237">
                  <c:v>40744</c:v>
                </c:pt>
                <c:pt idx="238">
                  <c:v>40751</c:v>
                </c:pt>
                <c:pt idx="239">
                  <c:v>40758</c:v>
                </c:pt>
                <c:pt idx="240">
                  <c:v>40765</c:v>
                </c:pt>
                <c:pt idx="241">
                  <c:v>40772</c:v>
                </c:pt>
                <c:pt idx="242">
                  <c:v>40779</c:v>
                </c:pt>
                <c:pt idx="243">
                  <c:v>40786</c:v>
                </c:pt>
                <c:pt idx="244">
                  <c:v>40793</c:v>
                </c:pt>
                <c:pt idx="245">
                  <c:v>40800</c:v>
                </c:pt>
                <c:pt idx="246">
                  <c:v>40807</c:v>
                </c:pt>
                <c:pt idx="247">
                  <c:v>40814</c:v>
                </c:pt>
                <c:pt idx="248">
                  <c:v>40821</c:v>
                </c:pt>
                <c:pt idx="249">
                  <c:v>40828</c:v>
                </c:pt>
                <c:pt idx="250">
                  <c:v>40835</c:v>
                </c:pt>
                <c:pt idx="251">
                  <c:v>40842</c:v>
                </c:pt>
                <c:pt idx="252">
                  <c:v>40849</c:v>
                </c:pt>
                <c:pt idx="253">
                  <c:v>40856</c:v>
                </c:pt>
                <c:pt idx="254">
                  <c:v>40863</c:v>
                </c:pt>
                <c:pt idx="255">
                  <c:v>40870</c:v>
                </c:pt>
                <c:pt idx="256">
                  <c:v>40877</c:v>
                </c:pt>
                <c:pt idx="257">
                  <c:v>40884</c:v>
                </c:pt>
                <c:pt idx="258">
                  <c:v>40891</c:v>
                </c:pt>
                <c:pt idx="259">
                  <c:v>40898</c:v>
                </c:pt>
                <c:pt idx="260">
                  <c:v>40905</c:v>
                </c:pt>
                <c:pt idx="261">
                  <c:v>40912</c:v>
                </c:pt>
                <c:pt idx="262">
                  <c:v>40919</c:v>
                </c:pt>
                <c:pt idx="263">
                  <c:v>40926</c:v>
                </c:pt>
                <c:pt idx="264">
                  <c:v>40933</c:v>
                </c:pt>
                <c:pt idx="265">
                  <c:v>40940</c:v>
                </c:pt>
                <c:pt idx="266">
                  <c:v>40947</c:v>
                </c:pt>
                <c:pt idx="267">
                  <c:v>40954</c:v>
                </c:pt>
                <c:pt idx="268">
                  <c:v>40960</c:v>
                </c:pt>
                <c:pt idx="269">
                  <c:v>40961</c:v>
                </c:pt>
                <c:pt idx="270">
                  <c:v>40968</c:v>
                </c:pt>
                <c:pt idx="271">
                  <c:v>40975</c:v>
                </c:pt>
                <c:pt idx="272">
                  <c:v>40982</c:v>
                </c:pt>
                <c:pt idx="273">
                  <c:v>40996</c:v>
                </c:pt>
                <c:pt idx="274">
                  <c:v>41003</c:v>
                </c:pt>
                <c:pt idx="275">
                  <c:v>41010</c:v>
                </c:pt>
                <c:pt idx="276">
                  <c:v>41017</c:v>
                </c:pt>
                <c:pt idx="277">
                  <c:v>41024</c:v>
                </c:pt>
                <c:pt idx="278">
                  <c:v>41031</c:v>
                </c:pt>
                <c:pt idx="279">
                  <c:v>41038</c:v>
                </c:pt>
                <c:pt idx="280">
                  <c:v>41045</c:v>
                </c:pt>
                <c:pt idx="281">
                  <c:v>41054</c:v>
                </c:pt>
                <c:pt idx="282">
                  <c:v>41059</c:v>
                </c:pt>
                <c:pt idx="283">
                  <c:v>41066</c:v>
                </c:pt>
                <c:pt idx="284">
                  <c:v>41073</c:v>
                </c:pt>
                <c:pt idx="285">
                  <c:v>41080</c:v>
                </c:pt>
                <c:pt idx="286">
                  <c:v>41087</c:v>
                </c:pt>
                <c:pt idx="287">
                  <c:v>41094</c:v>
                </c:pt>
                <c:pt idx="288">
                  <c:v>41101</c:v>
                </c:pt>
                <c:pt idx="289">
                  <c:v>41108</c:v>
                </c:pt>
                <c:pt idx="290">
                  <c:v>41115</c:v>
                </c:pt>
                <c:pt idx="291">
                  <c:v>41122</c:v>
                </c:pt>
                <c:pt idx="292">
                  <c:v>41129</c:v>
                </c:pt>
                <c:pt idx="293">
                  <c:v>41136</c:v>
                </c:pt>
                <c:pt idx="294">
                  <c:v>41143</c:v>
                </c:pt>
                <c:pt idx="295">
                  <c:v>41150</c:v>
                </c:pt>
                <c:pt idx="296">
                  <c:v>41157</c:v>
                </c:pt>
                <c:pt idx="297">
                  <c:v>41164</c:v>
                </c:pt>
                <c:pt idx="298">
                  <c:v>41171</c:v>
                </c:pt>
                <c:pt idx="299">
                  <c:v>41178</c:v>
                </c:pt>
                <c:pt idx="300">
                  <c:v>41185</c:v>
                </c:pt>
                <c:pt idx="301">
                  <c:v>41192</c:v>
                </c:pt>
                <c:pt idx="302">
                  <c:v>41199</c:v>
                </c:pt>
                <c:pt idx="303">
                  <c:v>41206</c:v>
                </c:pt>
                <c:pt idx="304">
                  <c:v>41213</c:v>
                </c:pt>
                <c:pt idx="305">
                  <c:v>41222</c:v>
                </c:pt>
                <c:pt idx="306">
                  <c:v>41234</c:v>
                </c:pt>
                <c:pt idx="307">
                  <c:v>41241</c:v>
                </c:pt>
                <c:pt idx="308">
                  <c:v>41255</c:v>
                </c:pt>
                <c:pt idx="309">
                  <c:v>41258</c:v>
                </c:pt>
                <c:pt idx="310">
                  <c:v>41262</c:v>
                </c:pt>
                <c:pt idx="311">
                  <c:v>41269</c:v>
                </c:pt>
                <c:pt idx="312">
                  <c:v>41276</c:v>
                </c:pt>
                <c:pt idx="313">
                  <c:v>41283</c:v>
                </c:pt>
                <c:pt idx="314">
                  <c:v>41290</c:v>
                </c:pt>
                <c:pt idx="315">
                  <c:v>41299</c:v>
                </c:pt>
                <c:pt idx="316">
                  <c:v>41304</c:v>
                </c:pt>
                <c:pt idx="317">
                  <c:v>41311</c:v>
                </c:pt>
                <c:pt idx="318">
                  <c:v>41318</c:v>
                </c:pt>
                <c:pt idx="319">
                  <c:v>41325</c:v>
                </c:pt>
                <c:pt idx="320">
                  <c:v>41332</c:v>
                </c:pt>
                <c:pt idx="321">
                  <c:v>41339</c:v>
                </c:pt>
                <c:pt idx="322">
                  <c:v>41346</c:v>
                </c:pt>
                <c:pt idx="323">
                  <c:v>41353</c:v>
                </c:pt>
                <c:pt idx="324">
                  <c:v>41360</c:v>
                </c:pt>
                <c:pt idx="325">
                  <c:v>41367</c:v>
                </c:pt>
                <c:pt idx="326">
                  <c:v>41374</c:v>
                </c:pt>
                <c:pt idx="327">
                  <c:v>41381</c:v>
                </c:pt>
                <c:pt idx="328">
                  <c:v>41388</c:v>
                </c:pt>
                <c:pt idx="329">
                  <c:v>41395</c:v>
                </c:pt>
                <c:pt idx="330">
                  <c:v>41402</c:v>
                </c:pt>
                <c:pt idx="331">
                  <c:v>41409</c:v>
                </c:pt>
                <c:pt idx="332">
                  <c:v>41416</c:v>
                </c:pt>
                <c:pt idx="333">
                  <c:v>41423</c:v>
                </c:pt>
                <c:pt idx="334">
                  <c:v>41430</c:v>
                </c:pt>
                <c:pt idx="335">
                  <c:v>41437</c:v>
                </c:pt>
                <c:pt idx="336">
                  <c:v>41444</c:v>
                </c:pt>
                <c:pt idx="337">
                  <c:v>41451</c:v>
                </c:pt>
                <c:pt idx="338">
                  <c:v>41458</c:v>
                </c:pt>
                <c:pt idx="339">
                  <c:v>41465</c:v>
                </c:pt>
                <c:pt idx="340">
                  <c:v>41472</c:v>
                </c:pt>
                <c:pt idx="341">
                  <c:v>41479</c:v>
                </c:pt>
                <c:pt idx="342">
                  <c:v>41486</c:v>
                </c:pt>
                <c:pt idx="343">
                  <c:v>41493</c:v>
                </c:pt>
                <c:pt idx="344">
                  <c:v>41500</c:v>
                </c:pt>
                <c:pt idx="345">
                  <c:v>41507</c:v>
                </c:pt>
                <c:pt idx="346">
                  <c:v>41514</c:v>
                </c:pt>
                <c:pt idx="347">
                  <c:v>41521</c:v>
                </c:pt>
                <c:pt idx="348">
                  <c:v>41528</c:v>
                </c:pt>
                <c:pt idx="349">
                  <c:v>41535</c:v>
                </c:pt>
                <c:pt idx="350">
                  <c:v>41542</c:v>
                </c:pt>
                <c:pt idx="351">
                  <c:v>41549</c:v>
                </c:pt>
                <c:pt idx="352">
                  <c:v>41556</c:v>
                </c:pt>
                <c:pt idx="353">
                  <c:v>41563</c:v>
                </c:pt>
                <c:pt idx="354">
                  <c:v>41570</c:v>
                </c:pt>
                <c:pt idx="355">
                  <c:v>41577</c:v>
                </c:pt>
                <c:pt idx="356">
                  <c:v>41584</c:v>
                </c:pt>
                <c:pt idx="357">
                  <c:v>41591</c:v>
                </c:pt>
                <c:pt idx="358">
                  <c:v>41598</c:v>
                </c:pt>
                <c:pt idx="359">
                  <c:v>41605</c:v>
                </c:pt>
                <c:pt idx="360">
                  <c:v>41612</c:v>
                </c:pt>
                <c:pt idx="361">
                  <c:v>41619</c:v>
                </c:pt>
                <c:pt idx="362">
                  <c:v>41626</c:v>
                </c:pt>
                <c:pt idx="363">
                  <c:v>41633</c:v>
                </c:pt>
                <c:pt idx="364">
                  <c:v>41640</c:v>
                </c:pt>
                <c:pt idx="365">
                  <c:v>41647</c:v>
                </c:pt>
                <c:pt idx="366">
                  <c:v>41654</c:v>
                </c:pt>
                <c:pt idx="367">
                  <c:v>41661</c:v>
                </c:pt>
                <c:pt idx="368">
                  <c:v>41668</c:v>
                </c:pt>
                <c:pt idx="369">
                  <c:v>41675</c:v>
                </c:pt>
              </c:numCache>
            </c:numRef>
          </c:cat>
          <c:val>
            <c:numRef>
              <c:f>Sheet1!$F$2:$F$371</c:f>
              <c:numCache>
                <c:formatCode>General</c:formatCode>
                <c:ptCount val="37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3.714</c:v>
                </c:pt>
                <c:pt idx="91">
                  <c:v>11.929</c:v>
                </c:pt>
                <c:pt idx="92">
                  <c:v>14.347</c:v>
                </c:pt>
                <c:pt idx="93">
                  <c:v>14.105</c:v>
                </c:pt>
                <c:pt idx="94">
                  <c:v>14.105</c:v>
                </c:pt>
                <c:pt idx="95">
                  <c:v>13.897</c:v>
                </c:pt>
                <c:pt idx="96">
                  <c:v>13.565</c:v>
                </c:pt>
                <c:pt idx="97">
                  <c:v>13.154999999999999</c:v>
                </c:pt>
                <c:pt idx="98">
                  <c:v>12.654</c:v>
                </c:pt>
                <c:pt idx="99">
                  <c:v>12.260999999999999</c:v>
                </c:pt>
                <c:pt idx="100">
                  <c:v>12.057</c:v>
                </c:pt>
                <c:pt idx="101">
                  <c:v>13.106</c:v>
                </c:pt>
                <c:pt idx="102">
                  <c:v>16.587</c:v>
                </c:pt>
                <c:pt idx="103">
                  <c:v>19.927</c:v>
                </c:pt>
                <c:pt idx="104">
                  <c:v>20.265999999999998</c:v>
                </c:pt>
                <c:pt idx="105">
                  <c:v>19.587</c:v>
                </c:pt>
                <c:pt idx="106">
                  <c:v>21.9</c:v>
                </c:pt>
                <c:pt idx="107">
                  <c:v>29.942</c:v>
                </c:pt>
                <c:pt idx="108">
                  <c:v>33.491999999999997</c:v>
                </c:pt>
                <c:pt idx="109">
                  <c:v>36.405999999999999</c:v>
                </c:pt>
                <c:pt idx="110">
                  <c:v>39.207999999999998</c:v>
                </c:pt>
                <c:pt idx="111">
                  <c:v>95.629000000000005</c:v>
                </c:pt>
                <c:pt idx="112">
                  <c:v>104.398</c:v>
                </c:pt>
                <c:pt idx="113">
                  <c:v>107.114</c:v>
                </c:pt>
                <c:pt idx="114">
                  <c:v>109.41800000000001</c:v>
                </c:pt>
                <c:pt idx="115">
                  <c:v>271.95800000000003</c:v>
                </c:pt>
                <c:pt idx="116">
                  <c:v>285.76</c:v>
                </c:pt>
                <c:pt idx="117">
                  <c:v>287.27699999999999</c:v>
                </c:pt>
                <c:pt idx="118">
                  <c:v>291.399</c:v>
                </c:pt>
                <c:pt idx="119">
                  <c:v>344.97500000000002</c:v>
                </c:pt>
                <c:pt idx="120">
                  <c:v>425.35599999999999</c:v>
                </c:pt>
                <c:pt idx="121">
                  <c:v>433.80200000000002</c:v>
                </c:pt>
                <c:pt idx="122">
                  <c:v>435.41399999999999</c:v>
                </c:pt>
                <c:pt idx="123">
                  <c:v>456.22399999999999</c:v>
                </c:pt>
                <c:pt idx="124">
                  <c:v>505.03399999999999</c:v>
                </c:pt>
                <c:pt idx="125">
                  <c:v>510.65499999999997</c:v>
                </c:pt>
                <c:pt idx="126">
                  <c:v>508.31599999999997</c:v>
                </c:pt>
                <c:pt idx="127">
                  <c:v>511.27199999999999</c:v>
                </c:pt>
                <c:pt idx="128">
                  <c:v>543.16099999999994</c:v>
                </c:pt>
                <c:pt idx="129">
                  <c:v>559.22699999999998</c:v>
                </c:pt>
                <c:pt idx="130">
                  <c:v>559.33199999999999</c:v>
                </c:pt>
                <c:pt idx="131">
                  <c:v>560.27700000000004</c:v>
                </c:pt>
                <c:pt idx="132">
                  <c:v>588.54499999999996</c:v>
                </c:pt>
                <c:pt idx="133">
                  <c:v>639.47500000000002</c:v>
                </c:pt>
                <c:pt idx="134">
                  <c:v>648.57299999999998</c:v>
                </c:pt>
                <c:pt idx="135">
                  <c:v>649.72500000000002</c:v>
                </c:pt>
                <c:pt idx="136">
                  <c:v>651.78099999999995</c:v>
                </c:pt>
                <c:pt idx="137">
                  <c:v>717.78200000000004</c:v>
                </c:pt>
                <c:pt idx="138">
                  <c:v>738.45299999999997</c:v>
                </c:pt>
                <c:pt idx="139">
                  <c:v>742.59699999999998</c:v>
                </c:pt>
                <c:pt idx="140">
                  <c:v>747.83299999999997</c:v>
                </c:pt>
                <c:pt idx="141">
                  <c:v>774.69399999999996</c:v>
                </c:pt>
                <c:pt idx="142">
                  <c:v>816.12099999999998</c:v>
                </c:pt>
                <c:pt idx="143">
                  <c:v>822.24599999999998</c:v>
                </c:pt>
                <c:pt idx="144">
                  <c:v>825.71600000000001</c:v>
                </c:pt>
                <c:pt idx="145">
                  <c:v>837.11900000000003</c:v>
                </c:pt>
                <c:pt idx="146">
                  <c:v>904.40899999999999</c:v>
                </c:pt>
                <c:pt idx="147">
                  <c:v>917.62599999999998</c:v>
                </c:pt>
                <c:pt idx="148">
                  <c:v>921.41300000000001</c:v>
                </c:pt>
                <c:pt idx="149">
                  <c:v>922.94899999999996</c:v>
                </c:pt>
                <c:pt idx="150">
                  <c:v>997.42899999999997</c:v>
                </c:pt>
                <c:pt idx="151">
                  <c:v>1008.497</c:v>
                </c:pt>
                <c:pt idx="152">
                  <c:v>1007.222</c:v>
                </c:pt>
                <c:pt idx="153">
                  <c:v>1009.7380000000001</c:v>
                </c:pt>
                <c:pt idx="154">
                  <c:v>1030.7719999999999</c:v>
                </c:pt>
                <c:pt idx="155">
                  <c:v>1063.1759999999999</c:v>
                </c:pt>
                <c:pt idx="156">
                  <c:v>1069.454</c:v>
                </c:pt>
                <c:pt idx="157">
                  <c:v>1068.3620000000001</c:v>
                </c:pt>
                <c:pt idx="158">
                  <c:v>1079.7139999999999</c:v>
                </c:pt>
                <c:pt idx="159">
                  <c:v>1129.5809999999999</c:v>
                </c:pt>
                <c:pt idx="160">
                  <c:v>1136.0740000000001</c:v>
                </c:pt>
                <c:pt idx="161">
                  <c:v>1134.2650000000001</c:v>
                </c:pt>
                <c:pt idx="162">
                  <c:v>1136.8219999999999</c:v>
                </c:pt>
                <c:pt idx="163">
                  <c:v>1190.4780000000001</c:v>
                </c:pt>
                <c:pt idx="164">
                  <c:v>1198.7270000000001</c:v>
                </c:pt>
                <c:pt idx="165">
                  <c:v>1194.3</c:v>
                </c:pt>
                <c:pt idx="166">
                  <c:v>1195.1769999999999</c:v>
                </c:pt>
                <c:pt idx="167">
                  <c:v>1234.884</c:v>
                </c:pt>
                <c:pt idx="168">
                  <c:v>1241.0070000000001</c:v>
                </c:pt>
                <c:pt idx="169">
                  <c:v>1237.597</c:v>
                </c:pt>
                <c:pt idx="170">
                  <c:v>1237.701</c:v>
                </c:pt>
                <c:pt idx="171">
                  <c:v>1247.1880000000001</c:v>
                </c:pt>
                <c:pt idx="172">
                  <c:v>1268.768</c:v>
                </c:pt>
                <c:pt idx="173">
                  <c:v>1268.6659999999999</c:v>
                </c:pt>
                <c:pt idx="174">
                  <c:v>1265.5219999999999</c:v>
                </c:pt>
                <c:pt idx="175">
                  <c:v>1265.691</c:v>
                </c:pt>
                <c:pt idx="176">
                  <c:v>1288.71</c:v>
                </c:pt>
                <c:pt idx="177">
                  <c:v>1285.309</c:v>
                </c:pt>
                <c:pt idx="178">
                  <c:v>1280.3230000000001</c:v>
                </c:pt>
                <c:pt idx="179">
                  <c:v>1280.366</c:v>
                </c:pt>
                <c:pt idx="180">
                  <c:v>1287.5609999999999</c:v>
                </c:pt>
                <c:pt idx="181">
                  <c:v>1294.123</c:v>
                </c:pt>
                <c:pt idx="182">
                  <c:v>1284.52</c:v>
                </c:pt>
                <c:pt idx="183">
                  <c:v>1283.0340000000001</c:v>
                </c:pt>
                <c:pt idx="184">
                  <c:v>1283.4770000000001</c:v>
                </c:pt>
                <c:pt idx="185">
                  <c:v>1284.2239999999999</c:v>
                </c:pt>
                <c:pt idx="186">
                  <c:v>1281.212</c:v>
                </c:pt>
                <c:pt idx="187">
                  <c:v>1277.01</c:v>
                </c:pt>
                <c:pt idx="188">
                  <c:v>1277.498</c:v>
                </c:pt>
                <c:pt idx="189">
                  <c:v>1274.7829999999999</c:v>
                </c:pt>
                <c:pt idx="190">
                  <c:v>1268.3309999999999</c:v>
                </c:pt>
                <c:pt idx="191">
                  <c:v>1259.671</c:v>
                </c:pt>
                <c:pt idx="192">
                  <c:v>1259.67</c:v>
                </c:pt>
                <c:pt idx="193">
                  <c:v>1257.7180000000001</c:v>
                </c:pt>
                <c:pt idx="194">
                  <c:v>1246.2429999999999</c:v>
                </c:pt>
                <c:pt idx="195">
                  <c:v>1240.2629999999999</c:v>
                </c:pt>
                <c:pt idx="196">
                  <c:v>1232.644</c:v>
                </c:pt>
                <c:pt idx="197">
                  <c:v>1232.095</c:v>
                </c:pt>
                <c:pt idx="198">
                  <c:v>1219.778</c:v>
                </c:pt>
                <c:pt idx="199">
                  <c:v>1209.624</c:v>
                </c:pt>
                <c:pt idx="200">
                  <c:v>1200.7180000000001</c:v>
                </c:pt>
                <c:pt idx="201">
                  <c:v>1200.7180000000001</c:v>
                </c:pt>
                <c:pt idx="202">
                  <c:v>1194.9559999999999</c:v>
                </c:pt>
                <c:pt idx="203">
                  <c:v>1186.836</c:v>
                </c:pt>
                <c:pt idx="204">
                  <c:v>1172.9949999999999</c:v>
                </c:pt>
                <c:pt idx="205">
                  <c:v>1170.8309999999999</c:v>
                </c:pt>
                <c:pt idx="206">
                  <c:v>1168.817</c:v>
                </c:pt>
                <c:pt idx="207">
                  <c:v>1156.175</c:v>
                </c:pt>
                <c:pt idx="208">
                  <c:v>1148.8920000000001</c:v>
                </c:pt>
                <c:pt idx="209">
                  <c:v>1139.6010000000001</c:v>
                </c:pt>
                <c:pt idx="210">
                  <c:v>1138.633</c:v>
                </c:pt>
                <c:pt idx="211">
                  <c:v>1134.921</c:v>
                </c:pt>
                <c:pt idx="212">
                  <c:v>1120.337</c:v>
                </c:pt>
                <c:pt idx="213">
                  <c:v>1109.701</c:v>
                </c:pt>
                <c:pt idx="214">
                  <c:v>1109.701</c:v>
                </c:pt>
                <c:pt idx="215">
                  <c:v>1107.732</c:v>
                </c:pt>
                <c:pt idx="216">
                  <c:v>1102.529</c:v>
                </c:pt>
                <c:pt idx="217">
                  <c:v>1093.6289999999999</c:v>
                </c:pt>
                <c:pt idx="218">
                  <c:v>1092.181</c:v>
                </c:pt>
                <c:pt idx="219">
                  <c:v>1090.057</c:v>
                </c:pt>
                <c:pt idx="220">
                  <c:v>1082.9169999999999</c:v>
                </c:pt>
                <c:pt idx="221">
                  <c:v>1070.606</c:v>
                </c:pt>
                <c:pt idx="222">
                  <c:v>1069.6500000000001</c:v>
                </c:pt>
                <c:pt idx="223">
                  <c:v>1068.961</c:v>
                </c:pt>
                <c:pt idx="224">
                  <c:v>1063.4469999999999</c:v>
                </c:pt>
                <c:pt idx="225">
                  <c:v>1058.375</c:v>
                </c:pt>
                <c:pt idx="226">
                  <c:v>1052.1389999999999</c:v>
                </c:pt>
                <c:pt idx="227">
                  <c:v>1052.1389999999999</c:v>
                </c:pt>
                <c:pt idx="228">
                  <c:v>1048.7950000000001</c:v>
                </c:pt>
                <c:pt idx="229">
                  <c:v>1041.83</c:v>
                </c:pt>
                <c:pt idx="230">
                  <c:v>1036.9490000000001</c:v>
                </c:pt>
                <c:pt idx="231">
                  <c:v>1036.9490000000001</c:v>
                </c:pt>
                <c:pt idx="232">
                  <c:v>1036.366</c:v>
                </c:pt>
                <c:pt idx="233">
                  <c:v>1032.7940000000001</c:v>
                </c:pt>
                <c:pt idx="234">
                  <c:v>1029.5640000000001</c:v>
                </c:pt>
                <c:pt idx="235">
                  <c:v>1024.1559999999999</c:v>
                </c:pt>
                <c:pt idx="236">
                  <c:v>1023.923</c:v>
                </c:pt>
                <c:pt idx="237">
                  <c:v>1019.635</c:v>
                </c:pt>
                <c:pt idx="238">
                  <c:v>1015.033</c:v>
                </c:pt>
                <c:pt idx="239">
                  <c:v>1009.72</c:v>
                </c:pt>
                <c:pt idx="240">
                  <c:v>1009.72</c:v>
                </c:pt>
                <c:pt idx="241">
                  <c:v>1006.938</c:v>
                </c:pt>
                <c:pt idx="242">
                  <c:v>1002.377</c:v>
                </c:pt>
                <c:pt idx="243">
                  <c:v>994.721</c:v>
                </c:pt>
                <c:pt idx="244">
                  <c:v>994.721</c:v>
                </c:pt>
                <c:pt idx="245">
                  <c:v>994.721</c:v>
                </c:pt>
                <c:pt idx="246">
                  <c:v>987.89599999999996</c:v>
                </c:pt>
                <c:pt idx="247">
                  <c:v>983.92700000000002</c:v>
                </c:pt>
                <c:pt idx="248">
                  <c:v>979.15099999999995</c:v>
                </c:pt>
                <c:pt idx="249">
                  <c:v>979.15099999999995</c:v>
                </c:pt>
                <c:pt idx="250">
                  <c:v>975.11900000000003</c:v>
                </c:pt>
                <c:pt idx="251">
                  <c:v>965.83699999999999</c:v>
                </c:pt>
                <c:pt idx="252">
                  <c:v>956.92899999999997</c:v>
                </c:pt>
                <c:pt idx="253">
                  <c:v>956.92899999999997</c:v>
                </c:pt>
                <c:pt idx="254">
                  <c:v>955.31100000000004</c:v>
                </c:pt>
                <c:pt idx="255">
                  <c:v>948.60299999999995</c:v>
                </c:pt>
                <c:pt idx="256">
                  <c:v>935.03899999999999</c:v>
                </c:pt>
                <c:pt idx="257">
                  <c:v>932.96100000000001</c:v>
                </c:pt>
                <c:pt idx="258">
                  <c:v>946.06299999999999</c:v>
                </c:pt>
                <c:pt idx="259">
                  <c:v>954.82299999999998</c:v>
                </c:pt>
                <c:pt idx="260">
                  <c:v>952.35199999999998</c:v>
                </c:pt>
                <c:pt idx="261">
                  <c:v>941.69299999999998</c:v>
                </c:pt>
                <c:pt idx="262">
                  <c:v>941.57500000000005</c:v>
                </c:pt>
                <c:pt idx="263">
                  <c:v>954.90800000000002</c:v>
                </c:pt>
                <c:pt idx="264">
                  <c:v>947.875</c:v>
                </c:pt>
                <c:pt idx="265">
                  <c:v>937.34500000000003</c:v>
                </c:pt>
                <c:pt idx="266">
                  <c:v>937.51599999999996</c:v>
                </c:pt>
                <c:pt idx="267">
                  <c:v>945.18200000000002</c:v>
                </c:pt>
                <c:pt idx="268">
                  <c:v>947.16</c:v>
                </c:pt>
                <c:pt idx="269">
                  <c:v>952.60599999999999</c:v>
                </c:pt>
                <c:pt idx="270">
                  <c:v>948.68200000000002</c:v>
                </c:pt>
                <c:pt idx="271">
                  <c:v>941.178</c:v>
                </c:pt>
                <c:pt idx="272">
                  <c:v>945.97299999999996</c:v>
                </c:pt>
                <c:pt idx="273">
                  <c:v>941.91600000000005</c:v>
                </c:pt>
                <c:pt idx="274">
                  <c:v>933.27</c:v>
                </c:pt>
                <c:pt idx="275">
                  <c:v>933.27099999999996</c:v>
                </c:pt>
                <c:pt idx="276">
                  <c:v>955.33500000000004</c:v>
                </c:pt>
                <c:pt idx="277">
                  <c:v>955.64599999999996</c:v>
                </c:pt>
                <c:pt idx="278">
                  <c:v>942.37599999999998</c:v>
                </c:pt>
                <c:pt idx="279">
                  <c:v>942.39499999999998</c:v>
                </c:pt>
                <c:pt idx="280">
                  <c:v>947.88099999999997</c:v>
                </c:pt>
                <c:pt idx="281">
                  <c:v>956.04100000000005</c:v>
                </c:pt>
                <c:pt idx="282">
                  <c:v>946.90899999999999</c:v>
                </c:pt>
                <c:pt idx="283">
                  <c:v>945.00599999999997</c:v>
                </c:pt>
                <c:pt idx="284">
                  <c:v>947.327</c:v>
                </c:pt>
                <c:pt idx="285">
                  <c:v>955.48099999999999</c:v>
                </c:pt>
                <c:pt idx="286">
                  <c:v>954.15800000000002</c:v>
                </c:pt>
                <c:pt idx="287">
                  <c:v>946.49699999999996</c:v>
                </c:pt>
                <c:pt idx="288">
                  <c:v>946.52800000000002</c:v>
                </c:pt>
                <c:pt idx="289">
                  <c:v>958.202</c:v>
                </c:pt>
                <c:pt idx="290">
                  <c:v>956.41300000000001</c:v>
                </c:pt>
                <c:pt idx="291">
                  <c:v>944.452</c:v>
                </c:pt>
                <c:pt idx="292">
                  <c:v>944.51900000000001</c:v>
                </c:pt>
                <c:pt idx="293">
                  <c:v>946.37300000000005</c:v>
                </c:pt>
                <c:pt idx="294">
                  <c:v>945.91899999999998</c:v>
                </c:pt>
                <c:pt idx="295">
                  <c:v>939.85</c:v>
                </c:pt>
                <c:pt idx="296">
                  <c:v>930.89700000000005</c:v>
                </c:pt>
                <c:pt idx="297">
                  <c:v>930.93200000000002</c:v>
                </c:pt>
                <c:pt idx="298">
                  <c:v>943.20399999999995</c:v>
                </c:pt>
                <c:pt idx="299">
                  <c:v>932.66899999999998</c:v>
                </c:pt>
                <c:pt idx="300">
                  <c:v>918.39400000000001</c:v>
                </c:pt>
                <c:pt idx="301">
                  <c:v>918.30399999999997</c:v>
                </c:pt>
                <c:pt idx="302">
                  <c:v>945.09500000000003</c:v>
                </c:pt>
                <c:pt idx="303">
                  <c:v>950.96500000000003</c:v>
                </c:pt>
                <c:pt idx="304">
                  <c:v>933.91499999999996</c:v>
                </c:pt>
                <c:pt idx="305">
                  <c:v>933.95699999999999</c:v>
                </c:pt>
                <c:pt idx="306">
                  <c:v>966.76400000000001</c:v>
                </c:pt>
                <c:pt idx="307">
                  <c:v>972.83</c:v>
                </c:pt>
                <c:pt idx="308">
                  <c:v>969.38699999999994</c:v>
                </c:pt>
                <c:pt idx="309">
                  <c:v>962.91</c:v>
                </c:pt>
                <c:pt idx="310">
                  <c:v>1009.247</c:v>
                </c:pt>
                <c:pt idx="311">
                  <c:v>1018.194</c:v>
                </c:pt>
                <c:pt idx="312">
                  <c:v>1003.441</c:v>
                </c:pt>
                <c:pt idx="313">
                  <c:v>1003.426</c:v>
                </c:pt>
                <c:pt idx="314">
                  <c:v>1013.14</c:v>
                </c:pt>
                <c:pt idx="315">
                  <c:v>1044.2429999999999</c:v>
                </c:pt>
                <c:pt idx="316">
                  <c:v>1043.356</c:v>
                </c:pt>
                <c:pt idx="317">
                  <c:v>1040.9760000000001</c:v>
                </c:pt>
                <c:pt idx="318">
                  <c:v>1053.289</c:v>
                </c:pt>
                <c:pt idx="319">
                  <c:v>1094.972</c:v>
                </c:pt>
                <c:pt idx="320">
                  <c:v>1099.6849999999999</c:v>
                </c:pt>
                <c:pt idx="321">
                  <c:v>1089.527</c:v>
                </c:pt>
                <c:pt idx="322">
                  <c:v>1102.248</c:v>
                </c:pt>
                <c:pt idx="323">
                  <c:v>1144.5630000000001</c:v>
                </c:pt>
                <c:pt idx="324">
                  <c:v>1151.8019999999999</c:v>
                </c:pt>
                <c:pt idx="325">
                  <c:v>1143.3800000000001</c:v>
                </c:pt>
                <c:pt idx="326">
                  <c:v>1143.367</c:v>
                </c:pt>
                <c:pt idx="327">
                  <c:v>1192.8820000000001</c:v>
                </c:pt>
                <c:pt idx="328">
                  <c:v>1208.683</c:v>
                </c:pt>
                <c:pt idx="329">
                  <c:v>1193.51</c:v>
                </c:pt>
                <c:pt idx="330">
                  <c:v>1193.5989999999999</c:v>
                </c:pt>
                <c:pt idx="331">
                  <c:v>1208.5250000000001</c:v>
                </c:pt>
                <c:pt idx="332">
                  <c:v>1239.588</c:v>
                </c:pt>
                <c:pt idx="333">
                  <c:v>1246.98</c:v>
                </c:pt>
                <c:pt idx="334">
                  <c:v>1235.865</c:v>
                </c:pt>
                <c:pt idx="335">
                  <c:v>1235.885</c:v>
                </c:pt>
                <c:pt idx="336">
                  <c:v>1277.856</c:v>
                </c:pt>
                <c:pt idx="337">
                  <c:v>1289.8320000000001</c:v>
                </c:pt>
                <c:pt idx="338">
                  <c:v>1277.5250000000001</c:v>
                </c:pt>
                <c:pt idx="339">
                  <c:v>1277.319</c:v>
                </c:pt>
                <c:pt idx="340">
                  <c:v>1286.325</c:v>
                </c:pt>
                <c:pt idx="341">
                  <c:v>1318.672</c:v>
                </c:pt>
                <c:pt idx="342">
                  <c:v>1313.471</c:v>
                </c:pt>
                <c:pt idx="343">
                  <c:v>1313.4849999999999</c:v>
                </c:pt>
                <c:pt idx="344">
                  <c:v>1331.153</c:v>
                </c:pt>
                <c:pt idx="345">
                  <c:v>1360.711</c:v>
                </c:pt>
                <c:pt idx="346">
                  <c:v>1363.89</c:v>
                </c:pt>
                <c:pt idx="347">
                  <c:v>1357.0820000000001</c:v>
                </c:pt>
                <c:pt idx="348">
                  <c:v>1355.896</c:v>
                </c:pt>
                <c:pt idx="349">
                  <c:v>1401.2239999999999</c:v>
                </c:pt>
                <c:pt idx="350">
                  <c:v>1413.6010000000001</c:v>
                </c:pt>
                <c:pt idx="351">
                  <c:v>1403.1849999999999</c:v>
                </c:pt>
                <c:pt idx="352">
                  <c:v>1402.799</c:v>
                </c:pt>
                <c:pt idx="353">
                  <c:v>1445.069</c:v>
                </c:pt>
                <c:pt idx="354">
                  <c:v>1452.5260000000001</c:v>
                </c:pt>
                <c:pt idx="355">
                  <c:v>1453.7539999999999</c:v>
                </c:pt>
                <c:pt idx="356">
                  <c:v>1452.7729999999999</c:v>
                </c:pt>
                <c:pt idx="357">
                  <c:v>1458.6110000000001</c:v>
                </c:pt>
                <c:pt idx="358">
                  <c:v>1491.338</c:v>
                </c:pt>
                <c:pt idx="359">
                  <c:v>1502.1189999999999</c:v>
                </c:pt>
                <c:pt idx="360">
                  <c:v>1498.232</c:v>
                </c:pt>
                <c:pt idx="361">
                  <c:v>1504.2470000000001</c:v>
                </c:pt>
                <c:pt idx="362">
                  <c:v>1540.6220000000001</c:v>
                </c:pt>
                <c:pt idx="363">
                  <c:v>1554.326</c:v>
                </c:pt>
                <c:pt idx="364">
                  <c:v>1547.3810000000001</c:v>
                </c:pt>
                <c:pt idx="365">
                  <c:v>1546.94</c:v>
                </c:pt>
                <c:pt idx="366">
                  <c:v>1562.028</c:v>
                </c:pt>
                <c:pt idx="367">
                  <c:v>1587.9059999999999</c:v>
                </c:pt>
                <c:pt idx="368">
                  <c:v>1591.2860000000001</c:v>
                </c:pt>
                <c:pt idx="369">
                  <c:v>1586.6389999999999</c:v>
                </c:pt>
              </c:numCache>
            </c:numRef>
          </c:val>
        </c:ser>
        <c:dLbls>
          <c:showLegendKey val="0"/>
          <c:showVal val="0"/>
          <c:showCatName val="0"/>
          <c:showSerName val="0"/>
          <c:showPercent val="0"/>
          <c:showBubbleSize val="0"/>
        </c:dLbls>
        <c:axId val="139811072"/>
        <c:axId val="139825152"/>
      </c:areaChart>
      <c:dateAx>
        <c:axId val="139811072"/>
        <c:scaling>
          <c:orientation val="minMax"/>
        </c:scaling>
        <c:delete val="0"/>
        <c:axPos val="b"/>
        <c:numFmt formatCode="[$-409]mmm\-yy;@" sourceLinked="0"/>
        <c:majorTickMark val="out"/>
        <c:minorTickMark val="none"/>
        <c:tickLblPos val="nextTo"/>
        <c:crossAx val="139825152"/>
        <c:crosses val="autoZero"/>
        <c:auto val="1"/>
        <c:lblOffset val="100"/>
        <c:baseTimeUnit val="days"/>
        <c:majorUnit val="2"/>
        <c:majorTimeUnit val="years"/>
      </c:dateAx>
      <c:valAx>
        <c:axId val="139825152"/>
        <c:scaling>
          <c:orientation val="minMax"/>
        </c:scaling>
        <c:delete val="0"/>
        <c:axPos val="l"/>
        <c:majorGridlines/>
        <c:numFmt formatCode="General" sourceLinked="1"/>
        <c:majorTickMark val="out"/>
        <c:minorTickMark val="none"/>
        <c:tickLblPos val="nextTo"/>
        <c:crossAx val="139811072"/>
        <c:crosses val="autoZero"/>
        <c:crossBetween val="midCat"/>
      </c:valAx>
    </c:plotArea>
    <c:legend>
      <c:legendPos val="r"/>
      <c:layout>
        <c:manualLayout>
          <c:xMode val="edge"/>
          <c:yMode val="edge"/>
          <c:x val="0.73903190920579387"/>
          <c:y val="0.19341587449132344"/>
          <c:w val="0.25170883153494705"/>
          <c:h val="0.61316803484670801"/>
        </c:manualLayout>
      </c:layout>
      <c:overlay val="0"/>
      <c:txPr>
        <a:bodyPr/>
        <a:lstStyle/>
        <a:p>
          <a:pPr>
            <a:defRPr sz="16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7AB93710-75D3-4556-B564-DB0821C0F2A8}" type="datetimeFigureOut">
              <a:rPr lang="en-US" smtClean="0"/>
              <a:pPr/>
              <a:t>6/11/2014</a:t>
            </a:fld>
            <a:endParaRPr lang="en-US" dirty="0"/>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C211723-8568-48F9-BD23-E0B080BE7E78}" type="slidenum">
              <a:rPr lang="en-US" smtClean="0"/>
              <a:pPr/>
              <a:t>‹#›</a:t>
            </a:fld>
            <a:endParaRPr lang="en-US" dirty="0"/>
          </a:p>
        </p:txBody>
      </p:sp>
    </p:spTree>
    <p:extLst>
      <p:ext uri="{BB962C8B-B14F-4D97-AF65-F5344CB8AC3E}">
        <p14:creationId xmlns:p14="http://schemas.microsoft.com/office/powerpoint/2010/main" val="396823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98BF4760-BBD8-46E7-B88A-6EC5E1E470CF}" type="datetimeFigureOut">
              <a:rPr lang="en-US" smtClean="0"/>
              <a:pPr/>
              <a:t>6/11/2014</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34F218BB-2BDB-467B-83C8-D88018926127}" type="slidenum">
              <a:rPr lang="en-US" smtClean="0"/>
              <a:pPr/>
              <a:t>‹#›</a:t>
            </a:fld>
            <a:endParaRPr lang="en-US" dirty="0"/>
          </a:p>
        </p:txBody>
      </p:sp>
    </p:spTree>
    <p:extLst>
      <p:ext uri="{BB962C8B-B14F-4D97-AF65-F5344CB8AC3E}">
        <p14:creationId xmlns:p14="http://schemas.microsoft.com/office/powerpoint/2010/main" val="332813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Finished tied for fourth in a field of 11</a:t>
            </a:r>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2</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million pounds of production = 200 head dairy using</a:t>
            </a:r>
            <a:r>
              <a:rPr lang="en-US" baseline="0" dirty="0" smtClean="0"/>
              <a:t> national average per cow milk production</a:t>
            </a:r>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11</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 = 0.54 </a:t>
            </a:r>
            <a:r>
              <a:rPr lang="en-US" dirty="0" err="1" smtClean="0"/>
              <a:t>mb</a:t>
            </a:r>
            <a:r>
              <a:rPr lang="en-US" dirty="0" smtClean="0"/>
              <a:t> =0.50</a:t>
            </a:r>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12</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13</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Loss</a:t>
            </a:r>
            <a:r>
              <a:rPr lang="en-US" baseline="0" dirty="0" smtClean="0"/>
              <a:t> ratios very effective</a:t>
            </a:r>
          </a:p>
          <a:p>
            <a:endParaRPr lang="en-US" baseline="0" dirty="0" smtClean="0"/>
          </a:p>
          <a:p>
            <a:r>
              <a:rPr lang="en-US" baseline="0" dirty="0" smtClean="0"/>
              <a:t>But the education and the management decision Must center around the net cash flow provide my MPP decisions and risk management – debt repayment needs of the dairy.</a:t>
            </a:r>
          </a:p>
          <a:p>
            <a:endParaRPr lang="en-US" baseline="0" dirty="0" smtClean="0"/>
          </a:p>
          <a:p>
            <a:r>
              <a:rPr lang="en-US" baseline="0" dirty="0" smtClean="0"/>
              <a:t>NOW if not before discuss insurance programs not only for the farmer/producer but for the SUPPORTING industries.  Need to keep the infrastructure whole!</a:t>
            </a:r>
          </a:p>
          <a:p>
            <a:endParaRPr lang="en-US" dirty="0" smtClean="0"/>
          </a:p>
        </p:txBody>
      </p:sp>
      <p:sp>
        <p:nvSpPr>
          <p:cNvPr id="4" name="Slide Number Placeholder 3"/>
          <p:cNvSpPr>
            <a:spLocks noGrp="1"/>
          </p:cNvSpPr>
          <p:nvPr>
            <p:ph type="sldNum" sz="quarter" idx="10"/>
          </p:nvPr>
        </p:nvSpPr>
        <p:spPr/>
        <p:txBody>
          <a:bodyPr/>
          <a:lstStyle/>
          <a:p>
            <a:fld id="{34F218BB-2BDB-467B-83C8-D88018926127}" type="slidenum">
              <a:rPr lang="en-US" smtClean="0"/>
              <a:pPr/>
              <a:t>14</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Washington State had its highest production during this time in 2012 with 23,750 pounds/cow or 3,958 pounds per bi-monthly period.  Figure 2 uses the blue line to represent the actual seasonal bi-monthly production for the typical Washington dairy cow, ranging from 3,830 to 4,075 pounds of bi-monthly production.  The red line represents insurable production (1/6th of the annual production, 3,958 lbs.).  Peak seasonal production is May-June at 4,075 pounds/head (blue line) which is 117 pounds per cow or 2.8% above the fixed insurable production.  If the producer has elected 90% coverage, he will be covered for 87 % of his actual production for these two months.   Conversely, the 3 bi-monthly periods:  Jan-Feb, Sept-Oct, and Nov-Dec actual seasonal production is below the fixed 1/6th of annual production.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seasonal production trend and the seasonal likelihood of receiving a MPP payment are mismatched.  The likelihood of receiving a MPP payment is lowest in Sep-Oct and Nov-Dec, and highest in May-June and July-Aug. Therefore, the MPP, by using a fixed 1/6th of annual production, will pay on a lower production amount relative to actual seasonal production when the likelihood of a MPP payment is highest.  When the likelihood of a payment is low as in Sep-Oct and Nov-Dec the producer would benefit when the fixed 1/6th of production is greater than the actual seasonal production, but that is not likely to occur because of the lower payment likelihood.  The decrease in MPP payment by disallowing production seasonality ranges from a decrease of $1.38, $6.86, and $8.10 per cow for the $4.00, $6.50, and $8.00 coverage levels respectively at the 90 percent coverage level.  The typical Washington dairy farm has about a 1,000 cows on the farm so the typical cash flow effect ranges from $1,380 to $8,100 at the 90 percent coverage level.  </a:t>
            </a:r>
          </a:p>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15</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16</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17</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t>18</a:t>
            </a:fld>
            <a:endParaRPr lang="en-US"/>
          </a:p>
        </p:txBody>
      </p:sp>
    </p:spTree>
    <p:extLst>
      <p:ext uri="{BB962C8B-B14F-4D97-AF65-F5344CB8AC3E}">
        <p14:creationId xmlns:p14="http://schemas.microsoft.com/office/powerpoint/2010/main" val="1183052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Effective risk management education should help producers make a comparative risk assessment of alternative production or management practices</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Education does involve developing curriculum</a:t>
            </a:r>
            <a:r>
              <a:rPr lang="en-US" sz="1200" baseline="0" dirty="0" smtClean="0">
                <a:latin typeface="Arial" pitchFamily="34" charset="0"/>
                <a:cs typeface="Arial" pitchFamily="34" charset="0"/>
              </a:rPr>
              <a:t> and decision support tools.</a:t>
            </a:r>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19</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FFSC</a:t>
            </a:r>
          </a:p>
          <a:p>
            <a:r>
              <a:rPr lang="en-US" dirty="0" smtClean="0"/>
              <a:t>Farm Financial Standards Council</a:t>
            </a:r>
          </a:p>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20</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Seatlle</a:t>
            </a:r>
            <a:r>
              <a:rPr lang="en-US" baseline="0" dirty="0" smtClean="0"/>
              <a:t> slew in1977 and affirmed in 1978,</a:t>
            </a:r>
            <a:endParaRPr lang="en-US" dirty="0" smtClean="0"/>
          </a:p>
          <a:p>
            <a:endParaRPr lang="en-US" dirty="0" smtClean="0"/>
          </a:p>
          <a:p>
            <a:r>
              <a:rPr lang="en-US" dirty="0" smtClean="0"/>
              <a:t>Seattle</a:t>
            </a:r>
            <a:r>
              <a:rPr lang="en-US" baseline="0" dirty="0" smtClean="0"/>
              <a:t> </a:t>
            </a:r>
            <a:r>
              <a:rPr lang="en-US" baseline="0" dirty="0" smtClean="0"/>
              <a:t>slew 1974 to 2002</a:t>
            </a:r>
          </a:p>
          <a:p>
            <a:r>
              <a:rPr lang="en-US" baseline="0" dirty="0" smtClean="0"/>
              <a:t>AP Indy $300,000 stud fee down to $150,000</a:t>
            </a:r>
          </a:p>
          <a:p>
            <a:r>
              <a:rPr lang="en-US" baseline="0" dirty="0" err="1" smtClean="0"/>
              <a:t>Mr</a:t>
            </a:r>
            <a:r>
              <a:rPr lang="en-US" baseline="0" dirty="0" smtClean="0"/>
              <a:t> </a:t>
            </a:r>
            <a:r>
              <a:rPr lang="en-US" baseline="0" dirty="0" err="1" smtClean="0"/>
              <a:t>Propsector</a:t>
            </a:r>
            <a:r>
              <a:rPr lang="en-US" baseline="0" dirty="0" smtClean="0"/>
              <a:t> stud fee over $300,000</a:t>
            </a:r>
          </a:p>
          <a:p>
            <a:r>
              <a:rPr lang="en-US" baseline="0" dirty="0" smtClean="0"/>
              <a:t>Pulpit $60,000 stud fee</a:t>
            </a:r>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3</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21</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Timing?</a:t>
            </a:r>
            <a:r>
              <a:rPr lang="en-US" baseline="0" dirty="0" smtClean="0"/>
              <a:t>  All other things equal </a:t>
            </a:r>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22</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23</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24</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25</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26</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27</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portfolio from investor</a:t>
            </a:r>
            <a:r>
              <a:rPr lang="en-US" baseline="0" dirty="0" smtClean="0"/>
              <a:t> perspective</a:t>
            </a:r>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4</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5</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portfolio from </a:t>
            </a:r>
            <a:r>
              <a:rPr lang="en-US" dirty="0" smtClean="0"/>
              <a:t>farm </a:t>
            </a:r>
            <a:r>
              <a:rPr lang="en-US" baseline="0" dirty="0" smtClean="0"/>
              <a:t> </a:t>
            </a:r>
            <a:r>
              <a:rPr lang="en-US" baseline="0" dirty="0" smtClean="0"/>
              <a:t>perspective</a:t>
            </a:r>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6</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 agriculture risk coverage, price loss coverage plc</a:t>
            </a:r>
          </a:p>
          <a:p>
            <a:endParaRPr lang="en-US" dirty="0" smtClean="0"/>
          </a:p>
          <a:p>
            <a:r>
              <a:rPr lang="en-US" dirty="0" smtClean="0"/>
              <a:t>Transition </a:t>
            </a:r>
            <a:r>
              <a:rPr lang="en-US" dirty="0" smtClean="0"/>
              <a:t>to discussion of more traditional agriculture here</a:t>
            </a:r>
            <a:r>
              <a:rPr lang="en-US" baseline="0" dirty="0" smtClean="0"/>
              <a:t> are some points to take from the broodmare investment discussion.</a:t>
            </a:r>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7</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high prices in milk - $25/cwt,</a:t>
            </a:r>
          </a:p>
          <a:p>
            <a:r>
              <a:rPr lang="en-US" dirty="0" smtClean="0"/>
              <a:t>Record high price of beef</a:t>
            </a:r>
          </a:p>
          <a:p>
            <a:r>
              <a:rPr lang="en-US" dirty="0" smtClean="0"/>
              <a:t>Highly </a:t>
            </a:r>
            <a:r>
              <a:rPr lang="en-US" dirty="0" err="1" smtClean="0"/>
              <a:t>volitile</a:t>
            </a:r>
            <a:r>
              <a:rPr lang="en-US" dirty="0" smtClean="0"/>
              <a:t> price in sheep</a:t>
            </a:r>
          </a:p>
          <a:p>
            <a:r>
              <a:rPr lang="en-US" dirty="0" smtClean="0"/>
              <a:t>Corn –</a:t>
            </a:r>
            <a:r>
              <a:rPr lang="en-US" baseline="0" dirty="0" smtClean="0"/>
              <a:t> soybean price </a:t>
            </a:r>
            <a:r>
              <a:rPr lang="en-US" baseline="0" dirty="0" err="1" smtClean="0"/>
              <a:t>variablity</a:t>
            </a:r>
            <a:r>
              <a:rPr lang="en-US" baseline="0" dirty="0" smtClean="0"/>
              <a:t> – low corn </a:t>
            </a:r>
            <a:r>
              <a:rPr lang="en-US" baseline="0" dirty="0" err="1" smtClean="0"/>
              <a:t>strengthing</a:t>
            </a:r>
            <a:r>
              <a:rPr lang="en-US" baseline="0" dirty="0" smtClean="0"/>
              <a:t> soybeans.</a:t>
            </a:r>
            <a:endParaRPr lang="en-US" dirty="0" smtClean="0"/>
          </a:p>
          <a:p>
            <a:endParaRPr lang="en-US" dirty="0" smtClean="0"/>
          </a:p>
          <a:p>
            <a:r>
              <a:rPr lang="en-US" dirty="0" smtClean="0"/>
              <a:t>Food safety – spinach</a:t>
            </a:r>
            <a:r>
              <a:rPr lang="en-US" baseline="0" dirty="0" smtClean="0"/>
              <a:t> 2006 </a:t>
            </a:r>
            <a:r>
              <a:rPr lang="en-US" baseline="0" dirty="0" err="1" smtClean="0"/>
              <a:t>ecoli</a:t>
            </a:r>
            <a:r>
              <a:rPr lang="en-US" baseline="0" dirty="0" smtClean="0"/>
              <a:t>, peanut butter salmonella, </a:t>
            </a:r>
            <a:r>
              <a:rPr lang="en-US" baseline="0" dirty="0" err="1" smtClean="0"/>
              <a:t>cantelop</a:t>
            </a:r>
            <a:r>
              <a:rPr lang="en-US" baseline="0" dirty="0" smtClean="0"/>
              <a:t> listeria,</a:t>
            </a:r>
          </a:p>
          <a:p>
            <a:r>
              <a:rPr lang="en-US" baseline="0" dirty="0" smtClean="0"/>
              <a:t>But </a:t>
            </a:r>
            <a:r>
              <a:rPr lang="en-US" baseline="0" dirty="0" err="1" smtClean="0"/>
              <a:t>gmo</a:t>
            </a:r>
            <a:r>
              <a:rPr lang="en-US" baseline="0" dirty="0" smtClean="0"/>
              <a:t> – wheat and Japan, </a:t>
            </a:r>
            <a:endParaRPr lang="en-US" dirty="0" smtClean="0"/>
          </a:p>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8</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high prices in milk - $25/cwt,</a:t>
            </a:r>
          </a:p>
          <a:p>
            <a:r>
              <a:rPr lang="en-US" dirty="0" smtClean="0"/>
              <a:t>Record high price of beef</a:t>
            </a:r>
          </a:p>
          <a:p>
            <a:r>
              <a:rPr lang="en-US" dirty="0" smtClean="0"/>
              <a:t>Highly </a:t>
            </a:r>
            <a:r>
              <a:rPr lang="en-US" dirty="0" err="1" smtClean="0"/>
              <a:t>volitile</a:t>
            </a:r>
            <a:r>
              <a:rPr lang="en-US" dirty="0" smtClean="0"/>
              <a:t> price in sheep</a:t>
            </a:r>
          </a:p>
          <a:p>
            <a:endParaRPr lang="en-US" dirty="0" smtClean="0"/>
          </a:p>
          <a:p>
            <a:r>
              <a:rPr lang="en-US" dirty="0" smtClean="0"/>
              <a:t>Food safety – spinach</a:t>
            </a:r>
            <a:r>
              <a:rPr lang="en-US" baseline="0" dirty="0" smtClean="0"/>
              <a:t> 2006 </a:t>
            </a:r>
            <a:r>
              <a:rPr lang="en-US" baseline="0" dirty="0" err="1" smtClean="0"/>
              <a:t>ecoli</a:t>
            </a:r>
            <a:r>
              <a:rPr lang="en-US" baseline="0" dirty="0" smtClean="0"/>
              <a:t>, peanut butter salmonella, </a:t>
            </a:r>
            <a:r>
              <a:rPr lang="en-US" baseline="0" dirty="0" err="1" smtClean="0"/>
              <a:t>cantelop</a:t>
            </a:r>
            <a:r>
              <a:rPr lang="en-US" baseline="0" dirty="0" smtClean="0"/>
              <a:t> listeria,</a:t>
            </a:r>
          </a:p>
          <a:p>
            <a:r>
              <a:rPr lang="en-US" baseline="0" dirty="0" smtClean="0"/>
              <a:t>But </a:t>
            </a:r>
            <a:r>
              <a:rPr lang="en-US" baseline="0" dirty="0" err="1" smtClean="0"/>
              <a:t>gmo</a:t>
            </a:r>
            <a:r>
              <a:rPr lang="en-US" baseline="0" dirty="0" smtClean="0"/>
              <a:t> – wheat </a:t>
            </a:r>
            <a:r>
              <a:rPr lang="en-US" baseline="0" smtClean="0"/>
              <a:t>and Japan, </a:t>
            </a:r>
            <a:endParaRPr lang="en-US" dirty="0" smtClean="0"/>
          </a:p>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9</a:t>
            </a:fld>
            <a:endParaRPr lang="en-US" dirty="0"/>
          </a:p>
        </p:txBody>
      </p:sp>
    </p:spTree>
    <p:extLst>
      <p:ext uri="{BB962C8B-B14F-4D97-AF65-F5344CB8AC3E}">
        <p14:creationId xmlns:p14="http://schemas.microsoft.com/office/powerpoint/2010/main" val="3785459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1.0728 * NASS corn price / bushel </a:t>
            </a:r>
          </a:p>
          <a:p>
            <a:r>
              <a:rPr lang="en-US" sz="1200" kern="1200" dirty="0" smtClean="0">
                <a:solidFill>
                  <a:schemeClr val="tx1"/>
                </a:solidFill>
                <a:effectLst/>
                <a:latin typeface="+mn-lt"/>
                <a:ea typeface="+mn-ea"/>
                <a:cs typeface="+mn-cs"/>
              </a:rPr>
              <a:t>+ 0.00735 * AMS central Illinois soybean meal price / ton </a:t>
            </a:r>
          </a:p>
          <a:p>
            <a:r>
              <a:rPr lang="en-US" sz="1200" u="sng" kern="1200" dirty="0" smtClean="0">
                <a:solidFill>
                  <a:schemeClr val="tx1"/>
                </a:solidFill>
                <a:effectLst/>
                <a:latin typeface="+mn-lt"/>
                <a:ea typeface="+mn-ea"/>
                <a:cs typeface="+mn-cs"/>
              </a:rPr>
              <a:t>+ 0.0137 * NASS alfalfa hay price / ton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 National Average Feed Cost</a:t>
            </a:r>
          </a:p>
          <a:p>
            <a:endParaRPr lang="en-US" dirty="0"/>
          </a:p>
        </p:txBody>
      </p:sp>
      <p:sp>
        <p:nvSpPr>
          <p:cNvPr id="4" name="Slide Number Placeholder 3"/>
          <p:cNvSpPr>
            <a:spLocks noGrp="1"/>
          </p:cNvSpPr>
          <p:nvPr>
            <p:ph type="sldNum" sz="quarter" idx="10"/>
          </p:nvPr>
        </p:nvSpPr>
        <p:spPr/>
        <p:txBody>
          <a:bodyPr/>
          <a:lstStyle/>
          <a:p>
            <a:fld id="{34F218BB-2BDB-467B-83C8-D88018926127}" type="slidenum">
              <a:rPr lang="en-US" smtClean="0"/>
              <a:pPr/>
              <a:t>10</a:t>
            </a:fld>
            <a:endParaRPr lang="en-US" dirty="0"/>
          </a:p>
        </p:txBody>
      </p:sp>
    </p:spTree>
    <p:extLst>
      <p:ext uri="{BB962C8B-B14F-4D97-AF65-F5344CB8AC3E}">
        <p14:creationId xmlns:p14="http://schemas.microsoft.com/office/powerpoint/2010/main" val="3785459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8902E-2069-4652-9456-668205EE8508}" type="datetimeFigureOut">
              <a:rPr lang="en-US" smtClean="0"/>
              <a:pPr/>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91FD5-19B3-43D8-BBF5-E77EE4A23D64}" type="slidenum">
              <a:rPr lang="en-US" smtClean="0"/>
              <a:pPr/>
              <a:t>‹#›</a:t>
            </a:fld>
            <a:endParaRPr lang="en-US" dirty="0"/>
          </a:p>
        </p:txBody>
      </p:sp>
    </p:spTree>
    <p:extLst>
      <p:ext uri="{BB962C8B-B14F-4D97-AF65-F5344CB8AC3E}">
        <p14:creationId xmlns:p14="http://schemas.microsoft.com/office/powerpoint/2010/main" val="1370460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8902E-2069-4652-9456-668205EE8508}" type="datetimeFigureOut">
              <a:rPr lang="en-US" smtClean="0"/>
              <a:pPr/>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91FD5-19B3-43D8-BBF5-E77EE4A23D64}" type="slidenum">
              <a:rPr lang="en-US" smtClean="0"/>
              <a:pPr/>
              <a:t>‹#›</a:t>
            </a:fld>
            <a:endParaRPr lang="en-US" dirty="0"/>
          </a:p>
        </p:txBody>
      </p:sp>
    </p:spTree>
    <p:extLst>
      <p:ext uri="{BB962C8B-B14F-4D97-AF65-F5344CB8AC3E}">
        <p14:creationId xmlns:p14="http://schemas.microsoft.com/office/powerpoint/2010/main" val="128331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8902E-2069-4652-9456-668205EE8508}" type="datetimeFigureOut">
              <a:rPr lang="en-US" smtClean="0"/>
              <a:pPr/>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91FD5-19B3-43D8-BBF5-E77EE4A23D64}" type="slidenum">
              <a:rPr lang="en-US" smtClean="0"/>
              <a:pPr/>
              <a:t>‹#›</a:t>
            </a:fld>
            <a:endParaRPr lang="en-US" dirty="0"/>
          </a:p>
        </p:txBody>
      </p:sp>
    </p:spTree>
    <p:extLst>
      <p:ext uri="{BB962C8B-B14F-4D97-AF65-F5344CB8AC3E}">
        <p14:creationId xmlns:p14="http://schemas.microsoft.com/office/powerpoint/2010/main" val="292582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88902E-2069-4652-9456-668205EE8508}" type="datetimeFigureOut">
              <a:rPr lang="en-US" smtClean="0"/>
              <a:pPr/>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91FD5-19B3-43D8-BBF5-E77EE4A23D64}" type="slidenum">
              <a:rPr lang="en-US" smtClean="0"/>
              <a:pPr/>
              <a:t>‹#›</a:t>
            </a:fld>
            <a:endParaRPr lang="en-US" dirty="0"/>
          </a:p>
        </p:txBody>
      </p:sp>
    </p:spTree>
    <p:extLst>
      <p:ext uri="{BB962C8B-B14F-4D97-AF65-F5344CB8AC3E}">
        <p14:creationId xmlns:p14="http://schemas.microsoft.com/office/powerpoint/2010/main" val="379219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88902E-2069-4652-9456-668205EE8508}" type="datetimeFigureOut">
              <a:rPr lang="en-US" smtClean="0"/>
              <a:pPr/>
              <a:t>6/11/2014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91FD5-19B3-43D8-BBF5-E77EE4A23D64}" type="slidenum">
              <a:rPr lang="en-US" smtClean="0"/>
              <a:pPr/>
              <a:t>‹#›</a:t>
            </a:fld>
            <a:endParaRPr lang="en-US" dirty="0"/>
          </a:p>
        </p:txBody>
      </p:sp>
    </p:spTree>
    <p:extLst>
      <p:ext uri="{BB962C8B-B14F-4D97-AF65-F5344CB8AC3E}">
        <p14:creationId xmlns:p14="http://schemas.microsoft.com/office/powerpoint/2010/main" val="404560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88902E-2069-4652-9456-668205EE8508}" type="datetimeFigureOut">
              <a:rPr lang="en-US" smtClean="0"/>
              <a:pPr/>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591FD5-19B3-43D8-BBF5-E77EE4A23D64}" type="slidenum">
              <a:rPr lang="en-US" smtClean="0"/>
              <a:pPr/>
              <a:t>‹#›</a:t>
            </a:fld>
            <a:endParaRPr lang="en-US" dirty="0"/>
          </a:p>
        </p:txBody>
      </p:sp>
    </p:spTree>
    <p:extLst>
      <p:ext uri="{BB962C8B-B14F-4D97-AF65-F5344CB8AC3E}">
        <p14:creationId xmlns:p14="http://schemas.microsoft.com/office/powerpoint/2010/main" val="174186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88902E-2069-4652-9456-668205EE8508}" type="datetimeFigureOut">
              <a:rPr lang="en-US" smtClean="0"/>
              <a:pPr/>
              <a:t>6/11/2014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591FD5-19B3-43D8-BBF5-E77EE4A23D64}" type="slidenum">
              <a:rPr lang="en-US" smtClean="0"/>
              <a:pPr/>
              <a:t>‹#›</a:t>
            </a:fld>
            <a:endParaRPr lang="en-US" dirty="0"/>
          </a:p>
        </p:txBody>
      </p:sp>
    </p:spTree>
    <p:extLst>
      <p:ext uri="{BB962C8B-B14F-4D97-AF65-F5344CB8AC3E}">
        <p14:creationId xmlns:p14="http://schemas.microsoft.com/office/powerpoint/2010/main" val="372751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88902E-2069-4652-9456-668205EE8508}" type="datetimeFigureOut">
              <a:rPr lang="en-US" smtClean="0"/>
              <a:pPr/>
              <a:t>6/11/2014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591FD5-19B3-43D8-BBF5-E77EE4A23D64}" type="slidenum">
              <a:rPr lang="en-US" smtClean="0"/>
              <a:pPr/>
              <a:t>‹#›</a:t>
            </a:fld>
            <a:endParaRPr lang="en-US" dirty="0"/>
          </a:p>
        </p:txBody>
      </p:sp>
    </p:spTree>
    <p:extLst>
      <p:ext uri="{BB962C8B-B14F-4D97-AF65-F5344CB8AC3E}">
        <p14:creationId xmlns:p14="http://schemas.microsoft.com/office/powerpoint/2010/main" val="148636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8902E-2069-4652-9456-668205EE8508}" type="datetimeFigureOut">
              <a:rPr lang="en-US" smtClean="0"/>
              <a:pPr/>
              <a:t>6/11/2014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591FD5-19B3-43D8-BBF5-E77EE4A23D64}" type="slidenum">
              <a:rPr lang="en-US" smtClean="0"/>
              <a:pPr/>
              <a:t>‹#›</a:t>
            </a:fld>
            <a:endParaRPr lang="en-US" dirty="0"/>
          </a:p>
        </p:txBody>
      </p:sp>
    </p:spTree>
    <p:extLst>
      <p:ext uri="{BB962C8B-B14F-4D97-AF65-F5344CB8AC3E}">
        <p14:creationId xmlns:p14="http://schemas.microsoft.com/office/powerpoint/2010/main" val="160161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88902E-2069-4652-9456-668205EE8508}" type="datetimeFigureOut">
              <a:rPr lang="en-US" smtClean="0"/>
              <a:pPr/>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591FD5-19B3-43D8-BBF5-E77EE4A23D64}" type="slidenum">
              <a:rPr lang="en-US" smtClean="0"/>
              <a:pPr/>
              <a:t>‹#›</a:t>
            </a:fld>
            <a:endParaRPr lang="en-US" dirty="0"/>
          </a:p>
        </p:txBody>
      </p:sp>
    </p:spTree>
    <p:extLst>
      <p:ext uri="{BB962C8B-B14F-4D97-AF65-F5344CB8AC3E}">
        <p14:creationId xmlns:p14="http://schemas.microsoft.com/office/powerpoint/2010/main" val="102341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88902E-2069-4652-9456-668205EE8508}" type="datetimeFigureOut">
              <a:rPr lang="en-US" smtClean="0"/>
              <a:pPr/>
              <a:t>6/11/2014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591FD5-19B3-43D8-BBF5-E77EE4A23D64}" type="slidenum">
              <a:rPr lang="en-US" smtClean="0"/>
              <a:pPr/>
              <a:t>‹#›</a:t>
            </a:fld>
            <a:endParaRPr lang="en-US" dirty="0"/>
          </a:p>
        </p:txBody>
      </p:sp>
    </p:spTree>
    <p:extLst>
      <p:ext uri="{BB962C8B-B14F-4D97-AF65-F5344CB8AC3E}">
        <p14:creationId xmlns:p14="http://schemas.microsoft.com/office/powerpoint/2010/main" val="402785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8902E-2069-4652-9456-668205EE8508}" type="datetimeFigureOut">
              <a:rPr lang="en-US" smtClean="0"/>
              <a:pPr/>
              <a:t>6/11/2014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91FD5-19B3-43D8-BBF5-E77EE4A23D64}" type="slidenum">
              <a:rPr lang="en-US" smtClean="0"/>
              <a:pPr/>
              <a:t>‹#›</a:t>
            </a:fld>
            <a:endParaRPr lang="en-US" dirty="0"/>
          </a:p>
        </p:txBody>
      </p:sp>
    </p:spTree>
    <p:extLst>
      <p:ext uri="{BB962C8B-B14F-4D97-AF65-F5344CB8AC3E}">
        <p14:creationId xmlns:p14="http://schemas.microsoft.com/office/powerpoint/2010/main" val="50566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hyperlink" Target="http://westrme.wsu.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neibergs@wsu.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0"/>
            <a:ext cx="8229600" cy="1828800"/>
          </a:xfrm>
        </p:spPr>
        <p:txBody>
          <a:bodyPr>
            <a:normAutofit/>
          </a:bodyPr>
          <a:lstStyle/>
          <a:p>
            <a:pPr algn="l"/>
            <a:r>
              <a:rPr lang="en-US" sz="2200" dirty="0" smtClean="0">
                <a:latin typeface="Arial" pitchFamily="34" charset="0"/>
                <a:cs typeface="Arial" pitchFamily="34" charset="0"/>
              </a:rPr>
              <a:t>Shannon Neibergs</a:t>
            </a:r>
            <a:br>
              <a:rPr lang="en-US" sz="2200" dirty="0" smtClean="0">
                <a:latin typeface="Arial" pitchFamily="34" charset="0"/>
                <a:cs typeface="Arial" pitchFamily="34" charset="0"/>
              </a:rPr>
            </a:br>
            <a:r>
              <a:rPr lang="en-US" sz="2200" dirty="0" smtClean="0">
                <a:latin typeface="Arial" pitchFamily="34" charset="0"/>
                <a:cs typeface="Arial" pitchFamily="34" charset="0"/>
              </a:rPr>
              <a:t>Director Western Center for Risk Management Education</a:t>
            </a:r>
            <a:br>
              <a:rPr lang="en-US" sz="2200" dirty="0" smtClean="0">
                <a:latin typeface="Arial" pitchFamily="34" charset="0"/>
                <a:cs typeface="Arial" pitchFamily="34" charset="0"/>
              </a:rPr>
            </a:br>
            <a:r>
              <a:rPr lang="en-US" sz="2200" dirty="0" smtClean="0">
                <a:latin typeface="Arial" pitchFamily="34" charset="0"/>
                <a:cs typeface="Arial" pitchFamily="34" charset="0"/>
              </a:rPr>
              <a:t>Washington State University</a:t>
            </a:r>
            <a:br>
              <a:rPr lang="en-US" sz="2200" dirty="0" smtClean="0">
                <a:latin typeface="Arial" pitchFamily="34" charset="0"/>
                <a:cs typeface="Arial" pitchFamily="34" charset="0"/>
              </a:rPr>
            </a:br>
            <a:endParaRPr lang="en-US" sz="2200" dirty="0">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486400"/>
            <a:ext cx="531188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179194"/>
            <a:ext cx="2625371" cy="149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304800"/>
            <a:ext cx="9144000" cy="2308324"/>
          </a:xfrm>
          <a:prstGeom prst="rect">
            <a:avLst/>
          </a:prstGeom>
          <a:solidFill>
            <a:schemeClr val="bg2">
              <a:lumMod val="90000"/>
            </a:schemeClr>
          </a:solidFill>
        </p:spPr>
        <p:txBody>
          <a:bodyPr wrap="square" rtlCol="0">
            <a:spAutoFit/>
          </a:bodyPr>
          <a:lstStyle/>
          <a:p>
            <a:pPr algn="ctr"/>
            <a:r>
              <a:rPr lang="en-US" sz="3200" b="1" dirty="0">
                <a:latin typeface="Arial" pitchFamily="34" charset="0"/>
                <a:cs typeface="Arial" pitchFamily="34" charset="0"/>
              </a:rPr>
              <a:t>ERME and Farm Business Management Education </a:t>
            </a:r>
            <a:br>
              <a:rPr lang="en-US" sz="3200" b="1" dirty="0">
                <a:latin typeface="Arial" pitchFamily="34" charset="0"/>
                <a:cs typeface="Arial" pitchFamily="34" charset="0"/>
              </a:rPr>
            </a:br>
            <a:r>
              <a:rPr lang="en-US" sz="3200" b="1" dirty="0">
                <a:latin typeface="Arial" pitchFamily="34" charset="0"/>
                <a:cs typeface="Arial" pitchFamily="34" charset="0"/>
              </a:rPr>
              <a:t/>
            </a:r>
            <a:br>
              <a:rPr lang="en-US" sz="3200" b="1" dirty="0">
                <a:latin typeface="Arial" pitchFamily="34" charset="0"/>
                <a:cs typeface="Arial" pitchFamily="34" charset="0"/>
              </a:rPr>
            </a:br>
            <a:r>
              <a:rPr lang="en-US" sz="2400" b="1" i="1" dirty="0">
                <a:latin typeface="Arial" pitchFamily="34" charset="0"/>
                <a:cs typeface="Arial" pitchFamily="34" charset="0"/>
              </a:rPr>
              <a:t>Emerging </a:t>
            </a:r>
            <a:r>
              <a:rPr lang="en-US" sz="2400" b="1" i="1" dirty="0" smtClean="0">
                <a:latin typeface="Arial" pitchFamily="34" charset="0"/>
                <a:cs typeface="Arial" pitchFamily="34" charset="0"/>
              </a:rPr>
              <a:t>Extension Risk </a:t>
            </a:r>
            <a:r>
              <a:rPr lang="en-US" sz="2400" b="1" i="1" dirty="0">
                <a:latin typeface="Arial" pitchFamily="34" charset="0"/>
                <a:cs typeface="Arial" pitchFamily="34" charset="0"/>
              </a:rPr>
              <a:t>Management Education </a:t>
            </a:r>
            <a:r>
              <a:rPr lang="en-US" sz="2400" b="1" i="1" dirty="0" smtClean="0">
                <a:latin typeface="Arial" pitchFamily="34" charset="0"/>
                <a:cs typeface="Arial" pitchFamily="34" charset="0"/>
              </a:rPr>
              <a:t>Issues</a:t>
            </a:r>
          </a:p>
          <a:p>
            <a:pPr algn="ctr"/>
            <a:r>
              <a:rPr lang="en-US" sz="2400" b="1" i="1" dirty="0" smtClean="0">
                <a:latin typeface="Arial" pitchFamily="34" charset="0"/>
                <a:cs typeface="Arial" pitchFamily="34" charset="0"/>
              </a:rPr>
              <a:t>and Opportunities </a:t>
            </a:r>
            <a:r>
              <a:rPr lang="en-US" sz="2400" b="1" i="1" dirty="0">
                <a:latin typeface="Arial" pitchFamily="34" charset="0"/>
                <a:cs typeface="Arial" pitchFamily="34" charset="0"/>
              </a:rPr>
              <a:t>in Agriculture</a:t>
            </a:r>
            <a:endParaRPr lang="en-US" sz="2400" dirty="0"/>
          </a:p>
        </p:txBody>
      </p:sp>
    </p:spTree>
    <p:extLst>
      <p:ext uri="{BB962C8B-B14F-4D97-AF65-F5344CB8AC3E}">
        <p14:creationId xmlns:p14="http://schemas.microsoft.com/office/powerpoint/2010/main" val="74885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Dairy Margin Protection Program </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26475"/>
            <a:ext cx="822834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065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Dairy MPP Premiums</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1779737996"/>
              </p:ext>
            </p:extLst>
          </p:nvPr>
        </p:nvGraphicFramePr>
        <p:xfrm>
          <a:off x="1219200" y="1143000"/>
          <a:ext cx="5919155" cy="4648198"/>
        </p:xfrm>
        <a:graphic>
          <a:graphicData uri="http://schemas.openxmlformats.org/drawingml/2006/table">
            <a:tbl>
              <a:tblPr firstRow="1" firstCol="1" bandRow="1">
                <a:tableStyleId>{5C22544A-7EE6-4342-B048-85BDC9FD1C3A}</a:tableStyleId>
              </a:tblPr>
              <a:tblGrid>
                <a:gridCol w="1693572"/>
                <a:gridCol w="2015589"/>
                <a:gridCol w="2209994"/>
              </a:tblGrid>
              <a:tr h="339975">
                <a:tc gridSpan="3">
                  <a:txBody>
                    <a:bodyPr/>
                    <a:lstStyle/>
                    <a:p>
                      <a:pPr>
                        <a:spcAft>
                          <a:spcPts val="0"/>
                        </a:spcAft>
                      </a:pPr>
                      <a:r>
                        <a:rPr lang="en-US" sz="2000">
                          <a:effectLst/>
                        </a:rPr>
                        <a:t>Table 1.  Schedule of Premiums.</a:t>
                      </a:r>
                      <a:endParaRPr lang="en-US" sz="2000">
                        <a:effectLst/>
                        <a:latin typeface="Calibri"/>
                      </a:endParaRPr>
                    </a:p>
                  </a:txBody>
                  <a:tcPr marL="68580" marR="68580" marT="0" marB="0" anchor="ctr"/>
                </a:tc>
                <a:tc hMerge="1">
                  <a:txBody>
                    <a:bodyPr/>
                    <a:lstStyle/>
                    <a:p>
                      <a:endParaRPr lang="en-US"/>
                    </a:p>
                  </a:txBody>
                  <a:tcPr/>
                </a:tc>
                <a:tc hMerge="1">
                  <a:txBody>
                    <a:bodyPr/>
                    <a:lstStyle/>
                    <a:p>
                      <a:endParaRPr lang="en-US"/>
                    </a:p>
                  </a:txBody>
                  <a:tcPr/>
                </a:tc>
              </a:tr>
              <a:tr h="1283350">
                <a:tc>
                  <a:txBody>
                    <a:bodyPr/>
                    <a:lstStyle/>
                    <a:p>
                      <a:pPr algn="ctr">
                        <a:spcAft>
                          <a:spcPts val="0"/>
                        </a:spcAft>
                      </a:pPr>
                      <a:r>
                        <a:rPr lang="en-US" sz="2000">
                          <a:effectLst/>
                        </a:rPr>
                        <a:t>Margin Coverage Level</a:t>
                      </a:r>
                      <a:endParaRPr lang="en-US" sz="2000">
                        <a:effectLst/>
                        <a:latin typeface="Calibri"/>
                      </a:endParaRPr>
                    </a:p>
                  </a:txBody>
                  <a:tcPr marL="68580" marR="68580" marT="0" marB="0" anchor="ctr"/>
                </a:tc>
                <a:tc>
                  <a:txBody>
                    <a:bodyPr/>
                    <a:lstStyle/>
                    <a:p>
                      <a:pPr algn="ctr">
                        <a:spcAft>
                          <a:spcPts val="0"/>
                        </a:spcAft>
                      </a:pPr>
                      <a:r>
                        <a:rPr lang="en-US" sz="2000">
                          <a:effectLst/>
                        </a:rPr>
                        <a:t>Premium First 4 Million Pounds </a:t>
                      </a:r>
                    </a:p>
                    <a:p>
                      <a:pPr algn="ctr">
                        <a:spcAft>
                          <a:spcPts val="0"/>
                        </a:spcAft>
                      </a:pPr>
                      <a:r>
                        <a:rPr lang="en-US" sz="2000">
                          <a:effectLst/>
                        </a:rPr>
                        <a:t>$/cwt</a:t>
                      </a:r>
                      <a:endParaRPr lang="en-US" sz="2000">
                        <a:effectLst/>
                        <a:latin typeface="Calibri"/>
                      </a:endParaRPr>
                    </a:p>
                  </a:txBody>
                  <a:tcPr marL="68580" marR="68580" marT="0" marB="0" anchor="ctr"/>
                </a:tc>
                <a:tc>
                  <a:txBody>
                    <a:bodyPr/>
                    <a:lstStyle/>
                    <a:p>
                      <a:pPr algn="ctr">
                        <a:spcAft>
                          <a:spcPts val="0"/>
                        </a:spcAft>
                      </a:pPr>
                      <a:r>
                        <a:rPr lang="en-US" sz="2000">
                          <a:effectLst/>
                        </a:rPr>
                        <a:t>Premium Over 4 Million Pounds</a:t>
                      </a:r>
                    </a:p>
                    <a:p>
                      <a:pPr algn="ctr">
                        <a:spcAft>
                          <a:spcPts val="0"/>
                        </a:spcAft>
                      </a:pPr>
                      <a:r>
                        <a:rPr lang="en-US" sz="2000">
                          <a:effectLst/>
                        </a:rPr>
                        <a:t>$/cwt</a:t>
                      </a:r>
                      <a:endParaRPr lang="en-US" sz="2000">
                        <a:effectLst/>
                        <a:latin typeface="Calibri"/>
                      </a:endParaRPr>
                    </a:p>
                  </a:txBody>
                  <a:tcPr marL="68580" marR="68580" marT="0" marB="0" anchor="ctr"/>
                </a:tc>
              </a:tr>
              <a:tr h="337723">
                <a:tc>
                  <a:txBody>
                    <a:bodyPr/>
                    <a:lstStyle/>
                    <a:p>
                      <a:pPr algn="ctr">
                        <a:spcAft>
                          <a:spcPts val="0"/>
                        </a:spcAft>
                      </a:pPr>
                      <a:r>
                        <a:rPr lang="en-US" sz="2000">
                          <a:effectLst/>
                        </a:rPr>
                        <a:t>$4.00</a:t>
                      </a:r>
                      <a:endParaRPr lang="en-US" sz="2000">
                        <a:effectLst/>
                        <a:latin typeface="Calibri"/>
                      </a:endParaRPr>
                    </a:p>
                  </a:txBody>
                  <a:tcPr marL="68580" marR="68580" marT="0" marB="0" anchor="ctr"/>
                </a:tc>
                <a:tc>
                  <a:txBody>
                    <a:bodyPr/>
                    <a:lstStyle/>
                    <a:p>
                      <a:pPr algn="ctr">
                        <a:spcAft>
                          <a:spcPts val="0"/>
                        </a:spcAft>
                      </a:pPr>
                      <a:r>
                        <a:rPr lang="en-US" sz="2000">
                          <a:effectLst/>
                        </a:rPr>
                        <a:t>Free</a:t>
                      </a:r>
                      <a:endParaRPr lang="en-US" sz="2000">
                        <a:effectLst/>
                        <a:latin typeface="Calibri"/>
                      </a:endParaRPr>
                    </a:p>
                  </a:txBody>
                  <a:tcPr marL="68580" marR="68580" marT="0" marB="0" anchor="ctr"/>
                </a:tc>
                <a:tc>
                  <a:txBody>
                    <a:bodyPr/>
                    <a:lstStyle/>
                    <a:p>
                      <a:pPr algn="ctr">
                        <a:spcAft>
                          <a:spcPts val="0"/>
                        </a:spcAft>
                      </a:pPr>
                      <a:r>
                        <a:rPr lang="en-US" sz="2000">
                          <a:effectLst/>
                        </a:rPr>
                        <a:t>Free</a:t>
                      </a:r>
                      <a:endParaRPr lang="en-US" sz="2000">
                        <a:effectLst/>
                        <a:latin typeface="Calibri"/>
                      </a:endParaRPr>
                    </a:p>
                  </a:txBody>
                  <a:tcPr marL="68580" marR="68580" marT="0" marB="0" anchor="ctr"/>
                </a:tc>
              </a:tr>
              <a:tr h="337723">
                <a:tc>
                  <a:txBody>
                    <a:bodyPr/>
                    <a:lstStyle/>
                    <a:p>
                      <a:pPr algn="ctr">
                        <a:spcAft>
                          <a:spcPts val="0"/>
                        </a:spcAft>
                      </a:pPr>
                      <a:r>
                        <a:rPr lang="en-US" sz="2000">
                          <a:effectLst/>
                        </a:rPr>
                        <a:t>$4.50</a:t>
                      </a:r>
                      <a:endParaRPr lang="en-US" sz="2000">
                        <a:effectLst/>
                        <a:latin typeface="Calibri"/>
                      </a:endParaRPr>
                    </a:p>
                  </a:txBody>
                  <a:tcPr marL="68580" marR="68580" marT="0" marB="0" anchor="ctr"/>
                </a:tc>
                <a:tc>
                  <a:txBody>
                    <a:bodyPr/>
                    <a:lstStyle/>
                    <a:p>
                      <a:pPr algn="ctr">
                        <a:spcAft>
                          <a:spcPts val="0"/>
                        </a:spcAft>
                      </a:pPr>
                      <a:r>
                        <a:rPr lang="en-US" sz="2000">
                          <a:effectLst/>
                        </a:rPr>
                        <a:t>$0.010</a:t>
                      </a:r>
                      <a:endParaRPr lang="en-US" sz="2000">
                        <a:effectLst/>
                        <a:latin typeface="Calibri"/>
                      </a:endParaRPr>
                    </a:p>
                  </a:txBody>
                  <a:tcPr marL="68580" marR="68580" marT="0" marB="0" anchor="ctr"/>
                </a:tc>
                <a:tc>
                  <a:txBody>
                    <a:bodyPr/>
                    <a:lstStyle/>
                    <a:p>
                      <a:pPr algn="ctr">
                        <a:spcAft>
                          <a:spcPts val="0"/>
                        </a:spcAft>
                      </a:pPr>
                      <a:r>
                        <a:rPr lang="en-US" sz="2000">
                          <a:effectLst/>
                        </a:rPr>
                        <a:t>$0.020</a:t>
                      </a:r>
                      <a:endParaRPr lang="en-US" sz="2000">
                        <a:effectLst/>
                        <a:latin typeface="Calibri"/>
                      </a:endParaRPr>
                    </a:p>
                  </a:txBody>
                  <a:tcPr marL="68580" marR="68580" marT="0" marB="0" anchor="ctr"/>
                </a:tc>
              </a:tr>
              <a:tr h="323089">
                <a:tc>
                  <a:txBody>
                    <a:bodyPr/>
                    <a:lstStyle/>
                    <a:p>
                      <a:pPr algn="ctr">
                        <a:spcAft>
                          <a:spcPts val="0"/>
                        </a:spcAft>
                      </a:pPr>
                      <a:r>
                        <a:rPr lang="en-US" sz="2000">
                          <a:effectLst/>
                        </a:rPr>
                        <a:t>$5.00</a:t>
                      </a:r>
                      <a:endParaRPr lang="en-US" sz="2000">
                        <a:effectLst/>
                        <a:latin typeface="Calibri"/>
                      </a:endParaRPr>
                    </a:p>
                  </a:txBody>
                  <a:tcPr marL="68580" marR="68580" marT="0" marB="0" anchor="ctr"/>
                </a:tc>
                <a:tc>
                  <a:txBody>
                    <a:bodyPr/>
                    <a:lstStyle/>
                    <a:p>
                      <a:pPr algn="ctr">
                        <a:spcAft>
                          <a:spcPts val="0"/>
                        </a:spcAft>
                      </a:pPr>
                      <a:r>
                        <a:rPr lang="en-US" sz="2000">
                          <a:effectLst/>
                        </a:rPr>
                        <a:t>$0.025</a:t>
                      </a:r>
                      <a:endParaRPr lang="en-US" sz="2000">
                        <a:effectLst/>
                        <a:latin typeface="Calibri"/>
                      </a:endParaRPr>
                    </a:p>
                  </a:txBody>
                  <a:tcPr marL="68580" marR="68580" marT="0" marB="0" anchor="ctr"/>
                </a:tc>
                <a:tc>
                  <a:txBody>
                    <a:bodyPr/>
                    <a:lstStyle/>
                    <a:p>
                      <a:pPr algn="ctr">
                        <a:spcAft>
                          <a:spcPts val="0"/>
                        </a:spcAft>
                      </a:pPr>
                      <a:r>
                        <a:rPr lang="en-US" sz="2000">
                          <a:effectLst/>
                        </a:rPr>
                        <a:t>$0.040</a:t>
                      </a:r>
                      <a:endParaRPr lang="en-US" sz="2000">
                        <a:effectLst/>
                        <a:latin typeface="Calibri"/>
                      </a:endParaRPr>
                    </a:p>
                  </a:txBody>
                  <a:tcPr marL="68580" marR="68580" marT="0" marB="0" anchor="ctr"/>
                </a:tc>
              </a:tr>
              <a:tr h="337723">
                <a:tc>
                  <a:txBody>
                    <a:bodyPr/>
                    <a:lstStyle/>
                    <a:p>
                      <a:pPr algn="ctr">
                        <a:spcAft>
                          <a:spcPts val="0"/>
                        </a:spcAft>
                      </a:pPr>
                      <a:r>
                        <a:rPr lang="en-US" sz="2000">
                          <a:effectLst/>
                        </a:rPr>
                        <a:t>$5.50</a:t>
                      </a:r>
                      <a:endParaRPr lang="en-US" sz="2000">
                        <a:effectLst/>
                        <a:latin typeface="Calibri"/>
                      </a:endParaRPr>
                    </a:p>
                  </a:txBody>
                  <a:tcPr marL="68580" marR="68580" marT="0" marB="0" anchor="ctr"/>
                </a:tc>
                <a:tc>
                  <a:txBody>
                    <a:bodyPr/>
                    <a:lstStyle/>
                    <a:p>
                      <a:pPr algn="ctr">
                        <a:spcAft>
                          <a:spcPts val="0"/>
                        </a:spcAft>
                      </a:pPr>
                      <a:r>
                        <a:rPr lang="en-US" sz="2000">
                          <a:effectLst/>
                        </a:rPr>
                        <a:t>$0.040</a:t>
                      </a:r>
                      <a:endParaRPr lang="en-US" sz="2000">
                        <a:effectLst/>
                        <a:latin typeface="Calibri"/>
                      </a:endParaRPr>
                    </a:p>
                  </a:txBody>
                  <a:tcPr marL="68580" marR="68580" marT="0" marB="0" anchor="ctr"/>
                </a:tc>
                <a:tc>
                  <a:txBody>
                    <a:bodyPr/>
                    <a:lstStyle/>
                    <a:p>
                      <a:pPr algn="ctr">
                        <a:spcAft>
                          <a:spcPts val="0"/>
                        </a:spcAft>
                      </a:pPr>
                      <a:r>
                        <a:rPr lang="en-US" sz="2000">
                          <a:effectLst/>
                        </a:rPr>
                        <a:t>$0.100</a:t>
                      </a:r>
                      <a:endParaRPr lang="en-US" sz="2000">
                        <a:effectLst/>
                        <a:latin typeface="Calibri"/>
                      </a:endParaRPr>
                    </a:p>
                  </a:txBody>
                  <a:tcPr marL="68580" marR="68580" marT="0" marB="0" anchor="ctr"/>
                </a:tc>
              </a:tr>
              <a:tr h="337723">
                <a:tc>
                  <a:txBody>
                    <a:bodyPr/>
                    <a:lstStyle/>
                    <a:p>
                      <a:pPr algn="ctr">
                        <a:spcAft>
                          <a:spcPts val="0"/>
                        </a:spcAft>
                      </a:pPr>
                      <a:r>
                        <a:rPr lang="en-US" sz="2000">
                          <a:effectLst/>
                        </a:rPr>
                        <a:t>$6.00</a:t>
                      </a:r>
                      <a:endParaRPr lang="en-US" sz="2000">
                        <a:effectLst/>
                        <a:latin typeface="Calibri"/>
                      </a:endParaRPr>
                    </a:p>
                  </a:txBody>
                  <a:tcPr marL="68580" marR="68580" marT="0" marB="0" anchor="ctr"/>
                </a:tc>
                <a:tc>
                  <a:txBody>
                    <a:bodyPr/>
                    <a:lstStyle/>
                    <a:p>
                      <a:pPr algn="ctr">
                        <a:spcAft>
                          <a:spcPts val="0"/>
                        </a:spcAft>
                      </a:pPr>
                      <a:r>
                        <a:rPr lang="en-US" sz="2000">
                          <a:effectLst/>
                        </a:rPr>
                        <a:t>$0.055</a:t>
                      </a:r>
                      <a:endParaRPr lang="en-US" sz="2000">
                        <a:effectLst/>
                        <a:latin typeface="Calibri"/>
                      </a:endParaRPr>
                    </a:p>
                  </a:txBody>
                  <a:tcPr marL="68580" marR="68580" marT="0" marB="0" anchor="ctr"/>
                </a:tc>
                <a:tc>
                  <a:txBody>
                    <a:bodyPr/>
                    <a:lstStyle/>
                    <a:p>
                      <a:pPr algn="ctr">
                        <a:spcAft>
                          <a:spcPts val="0"/>
                        </a:spcAft>
                      </a:pPr>
                      <a:r>
                        <a:rPr lang="en-US" sz="2000">
                          <a:effectLst/>
                        </a:rPr>
                        <a:t>$0.155</a:t>
                      </a:r>
                      <a:endParaRPr lang="en-US" sz="2000">
                        <a:effectLst/>
                        <a:latin typeface="Calibri"/>
                      </a:endParaRPr>
                    </a:p>
                  </a:txBody>
                  <a:tcPr marL="68580" marR="68580" marT="0" marB="0" anchor="ctr"/>
                </a:tc>
              </a:tr>
              <a:tr h="337723">
                <a:tc>
                  <a:txBody>
                    <a:bodyPr/>
                    <a:lstStyle/>
                    <a:p>
                      <a:pPr algn="ctr">
                        <a:spcAft>
                          <a:spcPts val="0"/>
                        </a:spcAft>
                      </a:pPr>
                      <a:r>
                        <a:rPr lang="en-US" sz="2000">
                          <a:effectLst/>
                        </a:rPr>
                        <a:t>$6.50</a:t>
                      </a:r>
                      <a:endParaRPr lang="en-US" sz="2000">
                        <a:effectLst/>
                        <a:latin typeface="Calibri"/>
                      </a:endParaRPr>
                    </a:p>
                  </a:txBody>
                  <a:tcPr marL="68580" marR="68580" marT="0" marB="0" anchor="ctr"/>
                </a:tc>
                <a:tc>
                  <a:txBody>
                    <a:bodyPr/>
                    <a:lstStyle/>
                    <a:p>
                      <a:pPr algn="ctr">
                        <a:spcAft>
                          <a:spcPts val="0"/>
                        </a:spcAft>
                      </a:pPr>
                      <a:r>
                        <a:rPr lang="en-US" sz="2000">
                          <a:effectLst/>
                        </a:rPr>
                        <a:t>$0.090</a:t>
                      </a:r>
                      <a:endParaRPr lang="en-US" sz="2000">
                        <a:effectLst/>
                        <a:latin typeface="Calibri"/>
                      </a:endParaRPr>
                    </a:p>
                  </a:txBody>
                  <a:tcPr marL="68580" marR="68580" marT="0" marB="0" anchor="ctr"/>
                </a:tc>
                <a:tc>
                  <a:txBody>
                    <a:bodyPr/>
                    <a:lstStyle/>
                    <a:p>
                      <a:pPr algn="ctr">
                        <a:spcAft>
                          <a:spcPts val="0"/>
                        </a:spcAft>
                      </a:pPr>
                      <a:r>
                        <a:rPr lang="en-US" sz="2000">
                          <a:effectLst/>
                        </a:rPr>
                        <a:t>$0.290</a:t>
                      </a:r>
                      <a:endParaRPr lang="en-US" sz="2000">
                        <a:effectLst/>
                        <a:latin typeface="Calibri"/>
                      </a:endParaRPr>
                    </a:p>
                  </a:txBody>
                  <a:tcPr marL="68580" marR="68580" marT="0" marB="0" anchor="ctr"/>
                </a:tc>
              </a:tr>
              <a:tr h="337723">
                <a:tc>
                  <a:txBody>
                    <a:bodyPr/>
                    <a:lstStyle/>
                    <a:p>
                      <a:pPr algn="ctr">
                        <a:spcAft>
                          <a:spcPts val="0"/>
                        </a:spcAft>
                      </a:pPr>
                      <a:r>
                        <a:rPr lang="en-US" sz="2000">
                          <a:effectLst/>
                        </a:rPr>
                        <a:t>$7.00</a:t>
                      </a:r>
                      <a:endParaRPr lang="en-US" sz="2000">
                        <a:effectLst/>
                        <a:latin typeface="Calibri"/>
                      </a:endParaRPr>
                    </a:p>
                  </a:txBody>
                  <a:tcPr marL="68580" marR="68580" marT="0" marB="0" anchor="ctr"/>
                </a:tc>
                <a:tc>
                  <a:txBody>
                    <a:bodyPr/>
                    <a:lstStyle/>
                    <a:p>
                      <a:pPr algn="ctr">
                        <a:spcAft>
                          <a:spcPts val="0"/>
                        </a:spcAft>
                      </a:pPr>
                      <a:r>
                        <a:rPr lang="en-US" sz="2000">
                          <a:effectLst/>
                        </a:rPr>
                        <a:t>$0.217</a:t>
                      </a:r>
                      <a:endParaRPr lang="en-US" sz="2000">
                        <a:effectLst/>
                        <a:latin typeface="Calibri"/>
                      </a:endParaRPr>
                    </a:p>
                  </a:txBody>
                  <a:tcPr marL="68580" marR="68580" marT="0" marB="0" anchor="ctr"/>
                </a:tc>
                <a:tc>
                  <a:txBody>
                    <a:bodyPr/>
                    <a:lstStyle/>
                    <a:p>
                      <a:pPr algn="ctr">
                        <a:spcAft>
                          <a:spcPts val="0"/>
                        </a:spcAft>
                      </a:pPr>
                      <a:r>
                        <a:rPr lang="en-US" sz="2000">
                          <a:effectLst/>
                        </a:rPr>
                        <a:t>$0.830</a:t>
                      </a:r>
                      <a:endParaRPr lang="en-US" sz="2000">
                        <a:effectLst/>
                        <a:latin typeface="Calibri"/>
                      </a:endParaRPr>
                    </a:p>
                  </a:txBody>
                  <a:tcPr marL="68580" marR="68580" marT="0" marB="0" anchor="ctr"/>
                </a:tc>
              </a:tr>
              <a:tr h="337723">
                <a:tc>
                  <a:txBody>
                    <a:bodyPr/>
                    <a:lstStyle/>
                    <a:p>
                      <a:pPr algn="ctr">
                        <a:spcAft>
                          <a:spcPts val="0"/>
                        </a:spcAft>
                      </a:pPr>
                      <a:r>
                        <a:rPr lang="en-US" sz="2000">
                          <a:effectLst/>
                        </a:rPr>
                        <a:t>$7.50</a:t>
                      </a:r>
                      <a:endParaRPr lang="en-US" sz="2000">
                        <a:effectLst/>
                        <a:latin typeface="Calibri"/>
                      </a:endParaRPr>
                    </a:p>
                  </a:txBody>
                  <a:tcPr marL="68580" marR="68580" marT="0" marB="0" anchor="ctr"/>
                </a:tc>
                <a:tc>
                  <a:txBody>
                    <a:bodyPr/>
                    <a:lstStyle/>
                    <a:p>
                      <a:pPr algn="ctr">
                        <a:spcAft>
                          <a:spcPts val="0"/>
                        </a:spcAft>
                      </a:pPr>
                      <a:r>
                        <a:rPr lang="en-US" sz="2000">
                          <a:effectLst/>
                        </a:rPr>
                        <a:t>$0.300</a:t>
                      </a:r>
                      <a:endParaRPr lang="en-US" sz="2000">
                        <a:effectLst/>
                        <a:latin typeface="Calibri"/>
                      </a:endParaRPr>
                    </a:p>
                  </a:txBody>
                  <a:tcPr marL="68580" marR="68580" marT="0" marB="0" anchor="ctr"/>
                </a:tc>
                <a:tc>
                  <a:txBody>
                    <a:bodyPr/>
                    <a:lstStyle/>
                    <a:p>
                      <a:pPr algn="ctr">
                        <a:spcAft>
                          <a:spcPts val="0"/>
                        </a:spcAft>
                      </a:pPr>
                      <a:r>
                        <a:rPr lang="en-US" sz="2000">
                          <a:effectLst/>
                        </a:rPr>
                        <a:t>$1.060</a:t>
                      </a:r>
                      <a:endParaRPr lang="en-US" sz="2000">
                        <a:effectLst/>
                        <a:latin typeface="Calibri"/>
                      </a:endParaRPr>
                    </a:p>
                  </a:txBody>
                  <a:tcPr marL="68580" marR="68580" marT="0" marB="0" anchor="ctr"/>
                </a:tc>
              </a:tr>
              <a:tr h="337723">
                <a:tc>
                  <a:txBody>
                    <a:bodyPr/>
                    <a:lstStyle/>
                    <a:p>
                      <a:pPr algn="ctr">
                        <a:spcAft>
                          <a:spcPts val="0"/>
                        </a:spcAft>
                      </a:pPr>
                      <a:r>
                        <a:rPr lang="en-US" sz="2000">
                          <a:effectLst/>
                        </a:rPr>
                        <a:t>$8.00</a:t>
                      </a:r>
                      <a:endParaRPr lang="en-US" sz="2000">
                        <a:effectLst/>
                        <a:latin typeface="Calibri"/>
                      </a:endParaRPr>
                    </a:p>
                  </a:txBody>
                  <a:tcPr marL="68580" marR="68580" marT="0" marB="0" anchor="ctr"/>
                </a:tc>
                <a:tc>
                  <a:txBody>
                    <a:bodyPr/>
                    <a:lstStyle/>
                    <a:p>
                      <a:pPr algn="ctr">
                        <a:spcAft>
                          <a:spcPts val="0"/>
                        </a:spcAft>
                      </a:pPr>
                      <a:r>
                        <a:rPr lang="en-US" sz="2000">
                          <a:effectLst/>
                        </a:rPr>
                        <a:t>$0.475</a:t>
                      </a:r>
                      <a:endParaRPr lang="en-US" sz="2000">
                        <a:effectLst/>
                        <a:latin typeface="Calibri"/>
                      </a:endParaRPr>
                    </a:p>
                  </a:txBody>
                  <a:tcPr marL="68580" marR="68580" marT="0" marB="0" anchor="ctr"/>
                </a:tc>
                <a:tc>
                  <a:txBody>
                    <a:bodyPr/>
                    <a:lstStyle/>
                    <a:p>
                      <a:pPr algn="ctr">
                        <a:spcAft>
                          <a:spcPts val="0"/>
                        </a:spcAft>
                      </a:pPr>
                      <a:r>
                        <a:rPr lang="en-US" sz="2000" dirty="0">
                          <a:effectLst/>
                        </a:rPr>
                        <a:t>$1.360</a:t>
                      </a:r>
                      <a:endParaRPr lang="en-US" sz="2000" dirty="0">
                        <a:effectLst/>
                        <a:latin typeface="Calibri"/>
                      </a:endParaRPr>
                    </a:p>
                  </a:txBody>
                  <a:tcPr marL="68580" marR="68580" marT="0" marB="0" anchor="ctr"/>
                </a:tc>
              </a:tr>
            </a:tbl>
          </a:graphicData>
        </a:graphic>
      </p:graphicFrame>
    </p:spTree>
    <p:extLst>
      <p:ext uri="{BB962C8B-B14F-4D97-AF65-F5344CB8AC3E}">
        <p14:creationId xmlns:p14="http://schemas.microsoft.com/office/powerpoint/2010/main" val="1153065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Dairy MPP Premium Marginal Cost</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65" y="1295400"/>
            <a:ext cx="806168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519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Dairy MPP Payment Likelihood</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592751711"/>
              </p:ext>
            </p:extLst>
          </p:nvPr>
        </p:nvGraphicFramePr>
        <p:xfrm>
          <a:off x="304800" y="1219200"/>
          <a:ext cx="8382000" cy="4328922"/>
        </p:xfrm>
        <a:graphic>
          <a:graphicData uri="http://schemas.openxmlformats.org/drawingml/2006/table">
            <a:tbl>
              <a:tblPr firstRow="1" firstCol="1" bandRow="1"/>
              <a:tblGrid>
                <a:gridCol w="1068200"/>
                <a:gridCol w="1053764"/>
                <a:gridCol w="1024894"/>
                <a:gridCol w="1125940"/>
                <a:gridCol w="1039330"/>
                <a:gridCol w="1039330"/>
                <a:gridCol w="1125940"/>
                <a:gridCol w="904602"/>
              </a:tblGrid>
              <a:tr h="287215">
                <a:tc gridSpan="8">
                  <a:txBody>
                    <a:bodyPr/>
                    <a:lstStyle/>
                    <a:p>
                      <a:pPr>
                        <a:lnSpc>
                          <a:spcPct val="115000"/>
                        </a:lnSpc>
                        <a:spcAft>
                          <a:spcPts val="0"/>
                        </a:spcAft>
                      </a:pPr>
                      <a:r>
                        <a:rPr lang="en-US" sz="1900" b="1">
                          <a:solidFill>
                            <a:srgbClr val="000000"/>
                          </a:solidFill>
                          <a:effectLst/>
                          <a:latin typeface="Calibri"/>
                          <a:ea typeface="Times New Roman"/>
                          <a:cs typeface="Times New Roman"/>
                        </a:rPr>
                        <a:t>Table 2.  Likelihood of MPP Payments 2008-2013.</a:t>
                      </a:r>
                      <a:endParaRPr lang="en-US" sz="1900">
                        <a:effectLst/>
                        <a:latin typeface="Calibri"/>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61646">
                <a:tc>
                  <a:txBody>
                    <a:bodyPr/>
                    <a:lstStyle/>
                    <a:p>
                      <a:pPr>
                        <a:lnSpc>
                          <a:spcPct val="115000"/>
                        </a:lnSpc>
                        <a:spcAft>
                          <a:spcPts val="0"/>
                        </a:spcAft>
                      </a:pPr>
                      <a:r>
                        <a:rPr lang="en-US" sz="1900">
                          <a:solidFill>
                            <a:srgbClr val="000000"/>
                          </a:solidFill>
                          <a:effectLst/>
                          <a:latin typeface="Calibri"/>
                          <a:ea typeface="Times New Roman"/>
                          <a:cs typeface="Times New Roman"/>
                        </a:rPr>
                        <a:t>Margin Coverage Level </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900" dirty="0">
                          <a:solidFill>
                            <a:srgbClr val="000000"/>
                          </a:solidFill>
                          <a:effectLst/>
                          <a:latin typeface="Calibri"/>
                          <a:ea typeface="Times New Roman"/>
                          <a:cs typeface="Times New Roman"/>
                        </a:rPr>
                        <a:t>Jan-Feb</a:t>
                      </a:r>
                      <a:endParaRPr lang="en-US" sz="1900" dirty="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900">
                          <a:solidFill>
                            <a:srgbClr val="000000"/>
                          </a:solidFill>
                          <a:effectLst/>
                          <a:latin typeface="Calibri"/>
                          <a:ea typeface="Times New Roman"/>
                          <a:cs typeface="Times New Roman"/>
                        </a:rPr>
                        <a:t>Mar-Apr</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900">
                          <a:solidFill>
                            <a:srgbClr val="000000"/>
                          </a:solidFill>
                          <a:effectLst/>
                          <a:latin typeface="Calibri"/>
                          <a:ea typeface="Times New Roman"/>
                          <a:cs typeface="Times New Roman"/>
                        </a:rPr>
                        <a:t>May-Jun</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900">
                          <a:solidFill>
                            <a:srgbClr val="000000"/>
                          </a:solidFill>
                          <a:effectLst/>
                          <a:latin typeface="Calibri"/>
                          <a:ea typeface="Times New Roman"/>
                          <a:cs typeface="Times New Roman"/>
                        </a:rPr>
                        <a:t>Jul-Aug</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900">
                          <a:solidFill>
                            <a:srgbClr val="000000"/>
                          </a:solidFill>
                          <a:effectLst/>
                          <a:latin typeface="Calibri"/>
                          <a:ea typeface="Times New Roman"/>
                          <a:cs typeface="Times New Roman"/>
                        </a:rPr>
                        <a:t>Sep-Oct</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900">
                          <a:solidFill>
                            <a:srgbClr val="000000"/>
                          </a:solidFill>
                          <a:effectLst/>
                          <a:latin typeface="Calibri"/>
                          <a:ea typeface="Times New Roman"/>
                          <a:cs typeface="Times New Roman"/>
                        </a:rPr>
                        <a:t>Nov-Dec</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900">
                          <a:solidFill>
                            <a:srgbClr val="000000"/>
                          </a:solidFill>
                          <a:effectLst/>
                          <a:latin typeface="Calibri"/>
                          <a:ea typeface="Times New Roman"/>
                          <a:cs typeface="Times New Roman"/>
                        </a:rPr>
                        <a:t>Total</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215">
                <a:tc>
                  <a:txBody>
                    <a:bodyPr/>
                    <a:lstStyle/>
                    <a:p>
                      <a:pPr algn="ctr">
                        <a:lnSpc>
                          <a:spcPct val="115000"/>
                        </a:lnSpc>
                        <a:spcAft>
                          <a:spcPts val="0"/>
                        </a:spcAft>
                      </a:pPr>
                      <a:r>
                        <a:rPr lang="en-US" sz="1900">
                          <a:solidFill>
                            <a:srgbClr val="000000"/>
                          </a:solidFill>
                          <a:effectLst/>
                          <a:latin typeface="Calibri"/>
                          <a:ea typeface="Times New Roman"/>
                          <a:cs typeface="Times New Roman"/>
                        </a:rPr>
                        <a:t>$8.00</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67%</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67%</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67%</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67%</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33%</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DBD"/>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marL="0" marR="0" algn="ctr">
                        <a:lnSpc>
                          <a:spcPct val="115000"/>
                        </a:lnSpc>
                        <a:spcBef>
                          <a:spcPts val="0"/>
                        </a:spcBef>
                        <a:spcAft>
                          <a:spcPts val="1000"/>
                        </a:spcAft>
                      </a:pPr>
                      <a:r>
                        <a:rPr lang="en-US" sz="1900">
                          <a:solidFill>
                            <a:srgbClr val="000000"/>
                          </a:solidFill>
                          <a:effectLst/>
                          <a:latin typeface="Calibri"/>
                          <a:ea typeface="Calibri"/>
                          <a:cs typeface="Times New Roman"/>
                        </a:rPr>
                        <a:t>58%</a:t>
                      </a:r>
                      <a:endParaRPr lang="en-US" sz="19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215">
                <a:tc>
                  <a:txBody>
                    <a:bodyPr/>
                    <a:lstStyle/>
                    <a:p>
                      <a:pPr algn="ctr">
                        <a:lnSpc>
                          <a:spcPct val="115000"/>
                        </a:lnSpc>
                        <a:spcAft>
                          <a:spcPts val="0"/>
                        </a:spcAft>
                      </a:pPr>
                      <a:r>
                        <a:rPr lang="en-US" sz="1900">
                          <a:solidFill>
                            <a:srgbClr val="000000"/>
                          </a:solidFill>
                          <a:effectLst/>
                          <a:latin typeface="Calibri"/>
                          <a:ea typeface="Times New Roman"/>
                          <a:cs typeface="Times New Roman"/>
                        </a:rPr>
                        <a:t>$7.50</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67%</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33%</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DBD"/>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marL="0" marR="0" algn="ctr">
                        <a:lnSpc>
                          <a:spcPct val="115000"/>
                        </a:lnSpc>
                        <a:spcBef>
                          <a:spcPts val="0"/>
                        </a:spcBef>
                        <a:spcAft>
                          <a:spcPts val="1000"/>
                        </a:spcAft>
                      </a:pPr>
                      <a:r>
                        <a:rPr lang="en-US" sz="1900">
                          <a:solidFill>
                            <a:srgbClr val="000000"/>
                          </a:solidFill>
                          <a:effectLst/>
                          <a:latin typeface="Calibri"/>
                          <a:ea typeface="Calibri"/>
                          <a:cs typeface="Times New Roman"/>
                        </a:rPr>
                        <a:t>42%</a:t>
                      </a:r>
                      <a:endParaRPr lang="en-US" sz="19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215">
                <a:tc>
                  <a:txBody>
                    <a:bodyPr/>
                    <a:lstStyle/>
                    <a:p>
                      <a:pPr algn="ctr">
                        <a:lnSpc>
                          <a:spcPct val="115000"/>
                        </a:lnSpc>
                        <a:spcAft>
                          <a:spcPts val="0"/>
                        </a:spcAft>
                      </a:pPr>
                      <a:r>
                        <a:rPr lang="en-US" sz="1900">
                          <a:solidFill>
                            <a:srgbClr val="000000"/>
                          </a:solidFill>
                          <a:effectLst/>
                          <a:latin typeface="Calibri"/>
                          <a:ea typeface="Times New Roman"/>
                          <a:cs typeface="Times New Roman"/>
                        </a:rPr>
                        <a:t>$7.00</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33%</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DBD"/>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marL="0" marR="0" algn="ctr">
                        <a:lnSpc>
                          <a:spcPct val="115000"/>
                        </a:lnSpc>
                        <a:spcBef>
                          <a:spcPts val="0"/>
                        </a:spcBef>
                        <a:spcAft>
                          <a:spcPts val="1000"/>
                        </a:spcAft>
                      </a:pPr>
                      <a:r>
                        <a:rPr lang="en-US" sz="1900">
                          <a:solidFill>
                            <a:srgbClr val="000000"/>
                          </a:solidFill>
                          <a:effectLst/>
                          <a:latin typeface="Calibri"/>
                          <a:ea typeface="Calibri"/>
                          <a:cs typeface="Times New Roman"/>
                        </a:rPr>
                        <a:t>39%</a:t>
                      </a:r>
                      <a:endParaRPr lang="en-US" sz="19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215">
                <a:tc>
                  <a:txBody>
                    <a:bodyPr/>
                    <a:lstStyle/>
                    <a:p>
                      <a:pPr algn="ctr">
                        <a:lnSpc>
                          <a:spcPct val="115000"/>
                        </a:lnSpc>
                        <a:spcAft>
                          <a:spcPts val="0"/>
                        </a:spcAft>
                      </a:pPr>
                      <a:r>
                        <a:rPr lang="en-US" sz="1900">
                          <a:solidFill>
                            <a:srgbClr val="000000"/>
                          </a:solidFill>
                          <a:effectLst/>
                          <a:latin typeface="Calibri"/>
                          <a:ea typeface="Times New Roman"/>
                          <a:cs typeface="Times New Roman"/>
                        </a:rPr>
                        <a:t>$6.50</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17%</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DDE"/>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marL="0" marR="0" algn="ctr">
                        <a:lnSpc>
                          <a:spcPct val="115000"/>
                        </a:lnSpc>
                        <a:spcBef>
                          <a:spcPts val="0"/>
                        </a:spcBef>
                        <a:spcAft>
                          <a:spcPts val="1000"/>
                        </a:spcAft>
                      </a:pPr>
                      <a:r>
                        <a:rPr lang="en-US" sz="1900">
                          <a:solidFill>
                            <a:srgbClr val="000000"/>
                          </a:solidFill>
                          <a:effectLst/>
                          <a:latin typeface="Calibri"/>
                          <a:ea typeface="Calibri"/>
                          <a:cs typeface="Times New Roman"/>
                        </a:rPr>
                        <a:t>36%</a:t>
                      </a:r>
                      <a:endParaRPr lang="en-US" sz="19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215">
                <a:tc>
                  <a:txBody>
                    <a:bodyPr/>
                    <a:lstStyle/>
                    <a:p>
                      <a:pPr algn="ctr">
                        <a:lnSpc>
                          <a:spcPct val="115000"/>
                        </a:lnSpc>
                        <a:spcAft>
                          <a:spcPts val="0"/>
                        </a:spcAft>
                      </a:pPr>
                      <a:r>
                        <a:rPr lang="en-US" sz="1900">
                          <a:solidFill>
                            <a:srgbClr val="000000"/>
                          </a:solidFill>
                          <a:effectLst/>
                          <a:latin typeface="Calibri"/>
                          <a:ea typeface="Times New Roman"/>
                          <a:cs typeface="Times New Roman"/>
                        </a:rPr>
                        <a:t>$6.00</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33%</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DBD"/>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17%</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DDE"/>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marL="0" marR="0" algn="ctr">
                        <a:lnSpc>
                          <a:spcPct val="115000"/>
                        </a:lnSpc>
                        <a:spcBef>
                          <a:spcPts val="0"/>
                        </a:spcBef>
                        <a:spcAft>
                          <a:spcPts val="1000"/>
                        </a:spcAft>
                      </a:pPr>
                      <a:r>
                        <a:rPr lang="en-US" sz="1900">
                          <a:solidFill>
                            <a:srgbClr val="000000"/>
                          </a:solidFill>
                          <a:effectLst/>
                          <a:latin typeface="Calibri"/>
                          <a:ea typeface="Calibri"/>
                          <a:cs typeface="Times New Roman"/>
                        </a:rPr>
                        <a:t>33%</a:t>
                      </a:r>
                      <a:endParaRPr lang="en-US" sz="19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215">
                <a:tc>
                  <a:txBody>
                    <a:bodyPr/>
                    <a:lstStyle/>
                    <a:p>
                      <a:pPr algn="ctr">
                        <a:lnSpc>
                          <a:spcPct val="115000"/>
                        </a:lnSpc>
                        <a:spcAft>
                          <a:spcPts val="0"/>
                        </a:spcAft>
                      </a:pPr>
                      <a:r>
                        <a:rPr lang="en-US" sz="1900">
                          <a:solidFill>
                            <a:srgbClr val="000000"/>
                          </a:solidFill>
                          <a:effectLst/>
                          <a:latin typeface="Calibri"/>
                          <a:ea typeface="Times New Roman"/>
                          <a:cs typeface="Times New Roman"/>
                        </a:rPr>
                        <a:t>$5.50</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17%</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DDE"/>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33%</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DBD"/>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50%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E9C"/>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33%</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DBD"/>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marL="0" marR="0" algn="ctr">
                        <a:lnSpc>
                          <a:spcPct val="115000"/>
                        </a:lnSpc>
                        <a:spcBef>
                          <a:spcPts val="0"/>
                        </a:spcBef>
                        <a:spcAft>
                          <a:spcPts val="1000"/>
                        </a:spcAft>
                      </a:pPr>
                      <a:r>
                        <a:rPr lang="en-US" sz="1900">
                          <a:solidFill>
                            <a:srgbClr val="000000"/>
                          </a:solidFill>
                          <a:effectLst/>
                          <a:latin typeface="Calibri"/>
                          <a:ea typeface="Calibri"/>
                          <a:cs typeface="Times New Roman"/>
                        </a:rPr>
                        <a:t>22%</a:t>
                      </a:r>
                      <a:endParaRPr lang="en-US" sz="19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215">
                <a:tc>
                  <a:txBody>
                    <a:bodyPr/>
                    <a:lstStyle/>
                    <a:p>
                      <a:pPr algn="ctr">
                        <a:lnSpc>
                          <a:spcPct val="115000"/>
                        </a:lnSpc>
                        <a:spcAft>
                          <a:spcPts val="0"/>
                        </a:spcAft>
                      </a:pPr>
                      <a:r>
                        <a:rPr lang="en-US" sz="1900">
                          <a:solidFill>
                            <a:srgbClr val="000000"/>
                          </a:solidFill>
                          <a:effectLst/>
                          <a:latin typeface="Calibri"/>
                          <a:ea typeface="Times New Roman"/>
                          <a:cs typeface="Times New Roman"/>
                        </a:rPr>
                        <a:t>$5.00</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17%</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DDE"/>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33%</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DBD"/>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33%</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DBD"/>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33%</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DBD"/>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marL="0" marR="0" algn="ctr">
                        <a:lnSpc>
                          <a:spcPct val="115000"/>
                        </a:lnSpc>
                        <a:spcBef>
                          <a:spcPts val="0"/>
                        </a:spcBef>
                        <a:spcAft>
                          <a:spcPts val="1000"/>
                        </a:spcAft>
                      </a:pPr>
                      <a:r>
                        <a:rPr lang="en-US" sz="1900">
                          <a:solidFill>
                            <a:srgbClr val="000000"/>
                          </a:solidFill>
                          <a:effectLst/>
                          <a:latin typeface="Calibri"/>
                          <a:ea typeface="Calibri"/>
                          <a:cs typeface="Times New Roman"/>
                        </a:rPr>
                        <a:t>19%</a:t>
                      </a:r>
                      <a:endParaRPr lang="en-US" sz="19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215">
                <a:tc>
                  <a:txBody>
                    <a:bodyPr/>
                    <a:lstStyle/>
                    <a:p>
                      <a:pPr algn="ctr">
                        <a:lnSpc>
                          <a:spcPct val="115000"/>
                        </a:lnSpc>
                        <a:spcAft>
                          <a:spcPts val="0"/>
                        </a:spcAft>
                      </a:pPr>
                      <a:r>
                        <a:rPr lang="en-US" sz="1900">
                          <a:solidFill>
                            <a:srgbClr val="000000"/>
                          </a:solidFill>
                          <a:effectLst/>
                          <a:latin typeface="Calibri"/>
                          <a:ea typeface="Times New Roman"/>
                          <a:cs typeface="Times New Roman"/>
                        </a:rPr>
                        <a:t>$4.50</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17%</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DDE"/>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33%</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DBD"/>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33%</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DBD"/>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33%</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DBD"/>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marL="0" marR="0" algn="ctr">
                        <a:lnSpc>
                          <a:spcPct val="115000"/>
                        </a:lnSpc>
                        <a:spcBef>
                          <a:spcPts val="0"/>
                        </a:spcBef>
                        <a:spcAft>
                          <a:spcPts val="1000"/>
                        </a:spcAft>
                      </a:pPr>
                      <a:r>
                        <a:rPr lang="en-US" sz="1900">
                          <a:solidFill>
                            <a:srgbClr val="000000"/>
                          </a:solidFill>
                          <a:effectLst/>
                          <a:latin typeface="Calibri"/>
                          <a:ea typeface="Calibri"/>
                          <a:cs typeface="Times New Roman"/>
                        </a:rPr>
                        <a:t>19%</a:t>
                      </a:r>
                      <a:endParaRPr lang="en-US" sz="19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215">
                <a:tc>
                  <a:txBody>
                    <a:bodyPr/>
                    <a:lstStyle/>
                    <a:p>
                      <a:pPr algn="ctr">
                        <a:lnSpc>
                          <a:spcPct val="115000"/>
                        </a:lnSpc>
                        <a:spcAft>
                          <a:spcPts val="0"/>
                        </a:spcAft>
                      </a:pPr>
                      <a:r>
                        <a:rPr lang="en-US" sz="1900">
                          <a:solidFill>
                            <a:srgbClr val="000000"/>
                          </a:solidFill>
                          <a:effectLst/>
                          <a:latin typeface="Calibri"/>
                          <a:ea typeface="Times New Roman"/>
                          <a:cs typeface="Times New Roman"/>
                        </a:rPr>
                        <a:t>$4.00</a:t>
                      </a:r>
                      <a:endParaRPr lang="en-US" sz="19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17%</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DDE"/>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17%</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DDE"/>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33%</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DBD"/>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33%</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DBD"/>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algn="ctr">
                        <a:lnSpc>
                          <a:spcPct val="115000"/>
                        </a:lnSpc>
                        <a:spcAft>
                          <a:spcPts val="0"/>
                        </a:spcAft>
                      </a:pPr>
                      <a:r>
                        <a:rPr lang="en-US" sz="1900">
                          <a:solidFill>
                            <a:srgbClr val="000000"/>
                          </a:solidFill>
                          <a:effectLst/>
                          <a:latin typeface="Calibri"/>
                          <a:ea typeface="Times New Roman"/>
                          <a:cs typeface="Times New Roman"/>
                        </a:rPr>
                        <a:t>0%</a:t>
                      </a:r>
                      <a:endParaRPr lang="en-US" sz="190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F"/>
                    </a:solidFill>
                  </a:tcPr>
                </a:tc>
                <a:tc>
                  <a:txBody>
                    <a:bodyPr/>
                    <a:lstStyle/>
                    <a:p>
                      <a:pPr marL="0" marR="0" algn="ctr">
                        <a:lnSpc>
                          <a:spcPct val="115000"/>
                        </a:lnSpc>
                        <a:spcBef>
                          <a:spcPts val="0"/>
                        </a:spcBef>
                        <a:spcAft>
                          <a:spcPts val="1000"/>
                        </a:spcAft>
                      </a:pPr>
                      <a:r>
                        <a:rPr lang="en-US" sz="1900" dirty="0">
                          <a:solidFill>
                            <a:srgbClr val="000000"/>
                          </a:solidFill>
                          <a:effectLst/>
                          <a:latin typeface="Calibri"/>
                          <a:ea typeface="Calibri"/>
                          <a:cs typeface="Times New Roman"/>
                        </a:rPr>
                        <a:t>17%</a:t>
                      </a:r>
                      <a:endParaRPr lang="en-US" sz="19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92563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Dairy MPP Loss Ratios</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870120197"/>
              </p:ext>
            </p:extLst>
          </p:nvPr>
        </p:nvGraphicFramePr>
        <p:xfrm>
          <a:off x="1066800" y="1143000"/>
          <a:ext cx="6858000" cy="4648200"/>
        </p:xfrm>
        <a:graphic>
          <a:graphicData uri="http://schemas.openxmlformats.org/drawingml/2006/table">
            <a:tbl>
              <a:tblPr firstRow="1" firstCol="1" bandRow="1">
                <a:tableStyleId>{5C22544A-7EE6-4342-B048-85BDC9FD1C3A}</a:tableStyleId>
              </a:tblPr>
              <a:tblGrid>
                <a:gridCol w="1633352"/>
                <a:gridCol w="1585992"/>
                <a:gridCol w="1819328"/>
                <a:gridCol w="1819328"/>
              </a:tblGrid>
              <a:tr h="355849">
                <a:tc gridSpan="4">
                  <a:txBody>
                    <a:bodyPr/>
                    <a:lstStyle/>
                    <a:p>
                      <a:pPr marL="0" marR="0">
                        <a:lnSpc>
                          <a:spcPct val="115000"/>
                        </a:lnSpc>
                        <a:spcBef>
                          <a:spcPts val="0"/>
                        </a:spcBef>
                        <a:spcAft>
                          <a:spcPts val="0"/>
                        </a:spcAft>
                      </a:pPr>
                      <a:r>
                        <a:rPr lang="en-US" sz="2000" dirty="0">
                          <a:effectLst/>
                        </a:rPr>
                        <a:t>Table 3.  Loss Ratios Jan 2008 - Dec 2013</a:t>
                      </a:r>
                      <a:endParaRPr lang="en-US" sz="2000" dirty="0">
                        <a:effectLst/>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55849">
                <a:tc rowSpan="2">
                  <a:txBody>
                    <a:bodyPr/>
                    <a:lstStyle/>
                    <a:p>
                      <a:pPr marL="0" marR="0" algn="ctr">
                        <a:lnSpc>
                          <a:spcPct val="115000"/>
                        </a:lnSpc>
                        <a:spcBef>
                          <a:spcPts val="0"/>
                        </a:spcBef>
                        <a:spcAft>
                          <a:spcPts val="0"/>
                        </a:spcAft>
                      </a:pPr>
                      <a:r>
                        <a:rPr lang="en-US" sz="2000">
                          <a:effectLst/>
                        </a:rPr>
                        <a:t> Coverage level </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200 Head</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480 Head</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5000 Head</a:t>
                      </a:r>
                      <a:endParaRPr lang="en-US" sz="2000">
                        <a:effectLst/>
                        <a:latin typeface="Calibri"/>
                        <a:ea typeface="Calibri"/>
                        <a:cs typeface="Times New Roman"/>
                      </a:endParaRPr>
                    </a:p>
                  </a:txBody>
                  <a:tcPr marL="68580" marR="68580" marT="0" marB="0" anchor="b"/>
                </a:tc>
              </a:tr>
              <a:tr h="733861">
                <a:tc vMerge="1">
                  <a:txBody>
                    <a:bodyPr/>
                    <a:lstStyle/>
                    <a:p>
                      <a:endParaRPr lang="en-US"/>
                    </a:p>
                  </a:txBody>
                  <a:tcPr/>
                </a:tc>
                <a:tc>
                  <a:txBody>
                    <a:bodyPr/>
                    <a:lstStyle/>
                    <a:p>
                      <a:pPr marL="0" marR="0" algn="ctr">
                        <a:lnSpc>
                          <a:spcPct val="115000"/>
                        </a:lnSpc>
                        <a:spcBef>
                          <a:spcPts val="0"/>
                        </a:spcBef>
                        <a:spcAft>
                          <a:spcPts val="0"/>
                        </a:spcAft>
                      </a:pPr>
                      <a:r>
                        <a:rPr lang="en-US" sz="2000">
                          <a:effectLst/>
                        </a:rPr>
                        <a:t>40,000 Cwt</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113,880 Cwt</a:t>
                      </a:r>
                      <a:endParaRPr lang="en-US" sz="20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2000">
                          <a:effectLst/>
                        </a:rPr>
                        <a:t>1,186,250 Cwt</a:t>
                      </a:r>
                      <a:endParaRPr lang="en-US" sz="2000">
                        <a:effectLst/>
                        <a:latin typeface="Calibri"/>
                        <a:ea typeface="Calibri"/>
                        <a:cs typeface="Times New Roman"/>
                      </a:endParaRPr>
                    </a:p>
                  </a:txBody>
                  <a:tcPr marL="68580" marR="68580" marT="0" marB="0" anchor="b"/>
                </a:tc>
              </a:tr>
              <a:tr h="355849">
                <a:tc>
                  <a:txBody>
                    <a:bodyPr/>
                    <a:lstStyle/>
                    <a:p>
                      <a:pPr marL="0" marR="0" algn="ctr">
                        <a:lnSpc>
                          <a:spcPct val="115000"/>
                        </a:lnSpc>
                        <a:spcBef>
                          <a:spcPts val="0"/>
                        </a:spcBef>
                        <a:spcAft>
                          <a:spcPts val="0"/>
                        </a:spcAft>
                      </a:pPr>
                      <a:r>
                        <a:rPr lang="en-US" sz="2000">
                          <a:effectLst/>
                        </a:rPr>
                        <a:t>$8.00</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2.87</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2.14</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2.02</a:t>
                      </a:r>
                      <a:endParaRPr lang="en-US" sz="2000">
                        <a:effectLst/>
                        <a:latin typeface="Calibri"/>
                        <a:ea typeface="Calibri"/>
                        <a:cs typeface="Times New Roman"/>
                      </a:endParaRPr>
                    </a:p>
                  </a:txBody>
                  <a:tcPr marL="68580" marR="68580" marT="0" marB="0" anchor="b"/>
                </a:tc>
              </a:tr>
              <a:tr h="355849">
                <a:tc>
                  <a:txBody>
                    <a:bodyPr/>
                    <a:lstStyle/>
                    <a:p>
                      <a:pPr marL="0" marR="0" algn="ctr">
                        <a:lnSpc>
                          <a:spcPct val="115000"/>
                        </a:lnSpc>
                        <a:spcBef>
                          <a:spcPts val="0"/>
                        </a:spcBef>
                        <a:spcAft>
                          <a:spcPts val="0"/>
                        </a:spcAft>
                      </a:pPr>
                      <a:r>
                        <a:rPr lang="en-US" sz="2000" dirty="0">
                          <a:effectLst/>
                        </a:rPr>
                        <a:t>$7.50</a:t>
                      </a:r>
                      <a:endParaRPr lang="en-US" sz="20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3.70</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2.30</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2.11</a:t>
                      </a:r>
                      <a:endParaRPr lang="en-US" sz="2000">
                        <a:effectLst/>
                        <a:latin typeface="Calibri"/>
                        <a:ea typeface="Calibri"/>
                        <a:cs typeface="Times New Roman"/>
                      </a:endParaRPr>
                    </a:p>
                  </a:txBody>
                  <a:tcPr marL="68580" marR="68580" marT="0" marB="0" anchor="b"/>
                </a:tc>
              </a:tr>
              <a:tr h="355849">
                <a:tc>
                  <a:txBody>
                    <a:bodyPr/>
                    <a:lstStyle/>
                    <a:p>
                      <a:pPr marL="0" marR="0" algn="ctr">
                        <a:lnSpc>
                          <a:spcPct val="115000"/>
                        </a:lnSpc>
                        <a:spcBef>
                          <a:spcPts val="0"/>
                        </a:spcBef>
                        <a:spcAft>
                          <a:spcPts val="0"/>
                        </a:spcAft>
                      </a:pPr>
                      <a:r>
                        <a:rPr lang="en-US" sz="2000">
                          <a:effectLst/>
                        </a:rPr>
                        <a:t>$7.00</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4.18</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2.43</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2.20</a:t>
                      </a:r>
                      <a:endParaRPr lang="en-US" sz="2000">
                        <a:effectLst/>
                        <a:latin typeface="Calibri"/>
                        <a:ea typeface="Calibri"/>
                        <a:cs typeface="Times New Roman"/>
                      </a:endParaRPr>
                    </a:p>
                  </a:txBody>
                  <a:tcPr marL="68580" marR="68580" marT="0" marB="0" anchor="b"/>
                </a:tc>
              </a:tr>
              <a:tr h="355849">
                <a:tc>
                  <a:txBody>
                    <a:bodyPr/>
                    <a:lstStyle/>
                    <a:p>
                      <a:pPr marL="0" marR="0" algn="ctr">
                        <a:lnSpc>
                          <a:spcPct val="115000"/>
                        </a:lnSpc>
                        <a:spcBef>
                          <a:spcPts val="0"/>
                        </a:spcBef>
                        <a:spcAft>
                          <a:spcPts val="0"/>
                        </a:spcAft>
                      </a:pPr>
                      <a:r>
                        <a:rPr lang="en-US" sz="2000">
                          <a:effectLst/>
                        </a:rPr>
                        <a:t>$6.50</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7.95</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5.37</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4.97</a:t>
                      </a:r>
                      <a:endParaRPr lang="en-US" sz="2000">
                        <a:effectLst/>
                        <a:latin typeface="Calibri"/>
                        <a:ea typeface="Calibri"/>
                        <a:cs typeface="Times New Roman"/>
                      </a:endParaRPr>
                    </a:p>
                  </a:txBody>
                  <a:tcPr marL="68580" marR="68580" marT="0" marB="0" anchor="b"/>
                </a:tc>
              </a:tr>
              <a:tr h="355849">
                <a:tc>
                  <a:txBody>
                    <a:bodyPr/>
                    <a:lstStyle/>
                    <a:p>
                      <a:pPr marL="0" marR="0" algn="ctr">
                        <a:lnSpc>
                          <a:spcPct val="115000"/>
                        </a:lnSpc>
                        <a:spcBef>
                          <a:spcPts val="0"/>
                        </a:spcBef>
                        <a:spcAft>
                          <a:spcPts val="0"/>
                        </a:spcAft>
                      </a:pPr>
                      <a:r>
                        <a:rPr lang="en-US" sz="2000">
                          <a:effectLst/>
                        </a:rPr>
                        <a:t>$6.00</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9.97</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7.54</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7.11</a:t>
                      </a:r>
                      <a:endParaRPr lang="en-US" sz="2000">
                        <a:effectLst/>
                        <a:latin typeface="Calibri"/>
                        <a:ea typeface="Calibri"/>
                        <a:cs typeface="Times New Roman"/>
                      </a:endParaRPr>
                    </a:p>
                  </a:txBody>
                  <a:tcPr marL="68580" marR="68580" marT="0" marB="0" anchor="b"/>
                </a:tc>
              </a:tr>
              <a:tr h="355849">
                <a:tc>
                  <a:txBody>
                    <a:bodyPr/>
                    <a:lstStyle/>
                    <a:p>
                      <a:pPr marL="0" marR="0" algn="ctr">
                        <a:lnSpc>
                          <a:spcPct val="115000"/>
                        </a:lnSpc>
                        <a:spcBef>
                          <a:spcPts val="0"/>
                        </a:spcBef>
                        <a:spcAft>
                          <a:spcPts val="0"/>
                        </a:spcAft>
                      </a:pPr>
                      <a:r>
                        <a:rPr lang="en-US" sz="2000">
                          <a:effectLst/>
                        </a:rPr>
                        <a:t>$5.50</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10.13</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8.46</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8.13</a:t>
                      </a:r>
                      <a:endParaRPr lang="en-US" sz="2000">
                        <a:effectLst/>
                        <a:latin typeface="Calibri"/>
                        <a:ea typeface="Calibri"/>
                        <a:cs typeface="Times New Roman"/>
                      </a:endParaRPr>
                    </a:p>
                  </a:txBody>
                  <a:tcPr marL="68580" marR="68580" marT="0" marB="0" anchor="b"/>
                </a:tc>
              </a:tr>
              <a:tr h="355849">
                <a:tc>
                  <a:txBody>
                    <a:bodyPr/>
                    <a:lstStyle/>
                    <a:p>
                      <a:pPr marL="0" marR="0" algn="ctr">
                        <a:lnSpc>
                          <a:spcPct val="115000"/>
                        </a:lnSpc>
                        <a:spcBef>
                          <a:spcPts val="0"/>
                        </a:spcBef>
                        <a:spcAft>
                          <a:spcPts val="0"/>
                        </a:spcAft>
                      </a:pPr>
                      <a:r>
                        <a:rPr lang="en-US" sz="2000">
                          <a:effectLst/>
                        </a:rPr>
                        <a:t>$5.00</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10.22</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13.85</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15.20</a:t>
                      </a:r>
                      <a:endParaRPr lang="en-US" sz="2000">
                        <a:effectLst/>
                        <a:latin typeface="Calibri"/>
                        <a:ea typeface="Calibri"/>
                        <a:cs typeface="Times New Roman"/>
                      </a:endParaRPr>
                    </a:p>
                  </a:txBody>
                  <a:tcPr marL="68580" marR="68580" marT="0" marB="0" anchor="b"/>
                </a:tc>
              </a:tr>
              <a:tr h="355849">
                <a:tc>
                  <a:txBody>
                    <a:bodyPr/>
                    <a:lstStyle/>
                    <a:p>
                      <a:pPr marL="0" marR="0" algn="ctr">
                        <a:lnSpc>
                          <a:spcPct val="115000"/>
                        </a:lnSpc>
                        <a:spcBef>
                          <a:spcPts val="0"/>
                        </a:spcBef>
                        <a:spcAft>
                          <a:spcPts val="0"/>
                        </a:spcAft>
                      </a:pPr>
                      <a:r>
                        <a:rPr lang="en-US" sz="2000">
                          <a:effectLst/>
                        </a:rPr>
                        <a:t>$4.50</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20.93</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20.93</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a:effectLst/>
                        </a:rPr>
                        <a:t>20.93</a:t>
                      </a:r>
                      <a:endParaRPr lang="en-US" sz="2000">
                        <a:effectLst/>
                        <a:latin typeface="Calibri"/>
                        <a:ea typeface="Calibri"/>
                        <a:cs typeface="Times New Roman"/>
                      </a:endParaRPr>
                    </a:p>
                  </a:txBody>
                  <a:tcPr marL="68580" marR="68580" marT="0" marB="0" anchor="b"/>
                </a:tc>
              </a:tr>
              <a:tr h="355849">
                <a:tc>
                  <a:txBody>
                    <a:bodyPr/>
                    <a:lstStyle/>
                    <a:p>
                      <a:pPr marL="0" marR="0" algn="ctr">
                        <a:lnSpc>
                          <a:spcPct val="115000"/>
                        </a:lnSpc>
                        <a:spcBef>
                          <a:spcPts val="0"/>
                        </a:spcBef>
                        <a:spcAft>
                          <a:spcPts val="0"/>
                        </a:spcAft>
                      </a:pPr>
                      <a:r>
                        <a:rPr lang="en-US" sz="2000">
                          <a:effectLst/>
                        </a:rPr>
                        <a:t>$4.00</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2000">
                          <a:effectLst/>
                        </a:rPr>
                        <a:t>54.37</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2000">
                          <a:effectLst/>
                        </a:rPr>
                        <a:t>255.23</a:t>
                      </a:r>
                      <a:endParaRPr lang="en-US" sz="20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1000"/>
                        </a:spcAft>
                      </a:pPr>
                      <a:r>
                        <a:rPr lang="en-US" sz="2000" dirty="0">
                          <a:effectLst/>
                        </a:rPr>
                        <a:t>3170.64</a:t>
                      </a:r>
                      <a:endParaRPr lang="en-US" sz="20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1892563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Seasonality and Dairy MPP - WA</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62" y="1447800"/>
            <a:ext cx="84916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63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Risk in Agriculture</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sp>
        <p:nvSpPr>
          <p:cNvPr id="2" name="Content Placeholder 1"/>
          <p:cNvSpPr>
            <a:spLocks noGrp="1"/>
          </p:cNvSpPr>
          <p:nvPr>
            <p:ph idx="1"/>
          </p:nvPr>
        </p:nvSpPr>
        <p:spPr>
          <a:xfrm>
            <a:off x="176283" y="1143000"/>
            <a:ext cx="8686801" cy="4830763"/>
          </a:xfrm>
        </p:spPr>
        <p:txBody>
          <a:bodyPr>
            <a:normAutofit lnSpcReduction="10000"/>
          </a:bodyPr>
          <a:lstStyle/>
          <a:p>
            <a:pPr marL="514350" indent="-514350">
              <a:buFont typeface="+mj-lt"/>
              <a:buAutoNum type="arabicPeriod" startAt="3"/>
            </a:pPr>
            <a:r>
              <a:rPr lang="en-US" dirty="0" smtClean="0">
                <a:latin typeface="Arial" pitchFamily="34" charset="0"/>
                <a:cs typeface="Arial" pitchFamily="34" charset="0"/>
              </a:rPr>
              <a:t>Need for producer education has increased</a:t>
            </a:r>
          </a:p>
          <a:p>
            <a:pPr marL="914400" lvl="1" indent="-514350"/>
            <a:r>
              <a:rPr lang="en-US" sz="2300" dirty="0" smtClean="0">
                <a:latin typeface="Arial" pitchFamily="34" charset="0"/>
                <a:cs typeface="Arial" pitchFamily="34" charset="0"/>
              </a:rPr>
              <a:t>Significant opportunity for Agricultural Economists</a:t>
            </a:r>
          </a:p>
          <a:p>
            <a:pPr marL="914400" lvl="1" indent="-514350"/>
            <a:endParaRPr lang="en-US" sz="2300" dirty="0" smtClean="0">
              <a:latin typeface="Arial" pitchFamily="34" charset="0"/>
              <a:cs typeface="Arial" pitchFamily="34" charset="0"/>
            </a:endParaRPr>
          </a:p>
          <a:p>
            <a:pPr marL="914400" lvl="1" indent="-514350"/>
            <a:r>
              <a:rPr lang="en-US" sz="2300" dirty="0" smtClean="0">
                <a:latin typeface="Arial" pitchFamily="34" charset="0"/>
                <a:cs typeface="Arial" pitchFamily="34" charset="0"/>
              </a:rPr>
              <a:t>Programs are more complex because they have more decision variables with greater variability and longer time frame</a:t>
            </a:r>
          </a:p>
          <a:p>
            <a:pPr marL="914400" lvl="1" indent="-514350"/>
            <a:endParaRPr lang="en-US" sz="2300" dirty="0" smtClean="0">
              <a:latin typeface="Arial" pitchFamily="34" charset="0"/>
              <a:cs typeface="Arial" pitchFamily="34" charset="0"/>
            </a:endParaRPr>
          </a:p>
          <a:p>
            <a:pPr marL="914400" lvl="1" indent="-514350"/>
            <a:r>
              <a:rPr lang="en-US" sz="2300" dirty="0" smtClean="0">
                <a:latin typeface="Arial" pitchFamily="34" charset="0"/>
                <a:cs typeface="Arial" pitchFamily="34" charset="0"/>
              </a:rPr>
              <a:t>Information/data is more rapidly dispersed and may complicate decision making</a:t>
            </a:r>
          </a:p>
          <a:p>
            <a:pPr marL="914400" lvl="1" indent="-514350"/>
            <a:endParaRPr lang="en-US" sz="2300" dirty="0" smtClean="0">
              <a:latin typeface="Arial" pitchFamily="34" charset="0"/>
              <a:cs typeface="Arial" pitchFamily="34" charset="0"/>
            </a:endParaRPr>
          </a:p>
          <a:p>
            <a:pPr marL="914400" lvl="1" indent="-514350"/>
            <a:r>
              <a:rPr lang="en-US" sz="2300" dirty="0" smtClean="0">
                <a:latin typeface="Arial" pitchFamily="34" charset="0"/>
                <a:cs typeface="Arial" pitchFamily="34" charset="0"/>
              </a:rPr>
              <a:t>Grants are available to support education efforts</a:t>
            </a:r>
          </a:p>
          <a:p>
            <a:pPr marL="1314450" lvl="2" indent="-514350"/>
            <a:r>
              <a:rPr lang="en-US" sz="2300" dirty="0" smtClean="0">
                <a:latin typeface="Arial" pitchFamily="34" charset="0"/>
                <a:cs typeface="Arial" pitchFamily="34" charset="0"/>
              </a:rPr>
              <a:t>Consistent with ERME funding objectives</a:t>
            </a:r>
          </a:p>
          <a:p>
            <a:pPr marL="914400" lvl="1" indent="-514350">
              <a:buFont typeface="+mj-lt"/>
              <a:buAutoNum type="arabicPeriod" startAt="3"/>
            </a:pPr>
            <a:endParaRPr lang="en-US" dirty="0" smtClean="0">
              <a:latin typeface="Arial" pitchFamily="34" charset="0"/>
              <a:cs typeface="Arial" pitchFamily="34" charset="0"/>
            </a:endParaRPr>
          </a:p>
          <a:p>
            <a:pPr marL="514350" indent="-514350">
              <a:buFont typeface="+mj-lt"/>
              <a:buAutoNum type="arabicPeriod" startAt="3"/>
            </a:pPr>
            <a:endParaRPr lang="en-US" dirty="0">
              <a:latin typeface="Arial" pitchFamily="34" charset="0"/>
              <a:cs typeface="Arial"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276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2"/>
          <p:cNvSpPr txBox="1">
            <a:spLocks noChangeArrowheads="1"/>
          </p:cNvSpPr>
          <p:nvPr/>
        </p:nvSpPr>
        <p:spPr>
          <a:xfrm>
            <a:off x="6277893" y="1061291"/>
            <a:ext cx="2668662" cy="577351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smtClean="0">
                <a:latin typeface="Arial" pitchFamily="34" charset="0"/>
                <a:cs typeface="Arial" pitchFamily="34" charset="0"/>
              </a:rPr>
              <a:t>Regional Centers</a:t>
            </a:r>
          </a:p>
          <a:p>
            <a:pPr algn="just"/>
            <a:endParaRPr lang="en-US" sz="1000" dirty="0" smtClean="0">
              <a:latin typeface="Arial" pitchFamily="34" charset="0"/>
              <a:cs typeface="Arial" pitchFamily="34" charset="0"/>
            </a:endParaRPr>
          </a:p>
          <a:p>
            <a:pPr algn="just"/>
            <a:endParaRPr lang="en-US" sz="1900" dirty="0" smtClean="0">
              <a:latin typeface="Arial" pitchFamily="34" charset="0"/>
              <a:cs typeface="Arial" pitchFamily="34" charset="0"/>
            </a:endParaRPr>
          </a:p>
          <a:p>
            <a:pPr algn="just"/>
            <a:endParaRPr lang="en-US" sz="1900" dirty="0">
              <a:latin typeface="Arial" pitchFamily="34" charset="0"/>
              <a:cs typeface="Arial" pitchFamily="34" charset="0"/>
            </a:endParaRPr>
          </a:p>
          <a:p>
            <a:pPr algn="just"/>
            <a:endParaRPr lang="en-US" sz="1900" dirty="0" smtClean="0">
              <a:latin typeface="Arial" pitchFamily="34" charset="0"/>
              <a:cs typeface="Arial" pitchFamily="34" charset="0"/>
            </a:endParaRPr>
          </a:p>
          <a:p>
            <a:pPr algn="just"/>
            <a:endParaRPr lang="en-US" sz="1900" dirty="0">
              <a:latin typeface="Arial" pitchFamily="34" charset="0"/>
              <a:cs typeface="Arial" pitchFamily="34" charset="0"/>
            </a:endParaRPr>
          </a:p>
          <a:p>
            <a:pPr algn="just"/>
            <a:endParaRPr lang="en-US" sz="1900" dirty="0" smtClean="0">
              <a:latin typeface="Arial" pitchFamily="34" charset="0"/>
              <a:cs typeface="Arial" pitchFamily="34" charset="0"/>
            </a:endParaRPr>
          </a:p>
          <a:p>
            <a:pPr algn="just"/>
            <a:endParaRPr lang="en-US" sz="1900" dirty="0">
              <a:latin typeface="Arial" pitchFamily="34" charset="0"/>
              <a:cs typeface="Arial" pitchFamily="34" charset="0"/>
            </a:endParaRPr>
          </a:p>
          <a:p>
            <a:pPr algn="just"/>
            <a:endParaRPr lang="en-US" sz="1900" dirty="0" smtClean="0">
              <a:latin typeface="Arial" pitchFamily="34" charset="0"/>
              <a:cs typeface="Arial" pitchFamily="34" charset="0"/>
            </a:endParaRPr>
          </a:p>
          <a:p>
            <a:pPr algn="just"/>
            <a:endParaRPr lang="en-US" sz="1900" dirty="0">
              <a:latin typeface="Arial" pitchFamily="34" charset="0"/>
              <a:cs typeface="Arial" pitchFamily="34" charset="0"/>
            </a:endParaRPr>
          </a:p>
          <a:p>
            <a:pPr algn="just"/>
            <a:endParaRPr lang="en-US" sz="1900" dirty="0" smtClean="0">
              <a:latin typeface="Arial" pitchFamily="34" charset="0"/>
              <a:cs typeface="Arial" pitchFamily="34" charset="0"/>
            </a:endParaRPr>
          </a:p>
          <a:p>
            <a:pPr algn="just"/>
            <a:endParaRPr lang="en-US" sz="1900" dirty="0">
              <a:latin typeface="Arial" pitchFamily="34" charset="0"/>
              <a:cs typeface="Arial" pitchFamily="34" charset="0"/>
            </a:endParaRPr>
          </a:p>
          <a:p>
            <a:pPr algn="just"/>
            <a:endParaRPr lang="en-US" sz="1900" dirty="0" smtClean="0">
              <a:latin typeface="Arial" pitchFamily="34" charset="0"/>
              <a:cs typeface="Arial" pitchFamily="34" charset="0"/>
            </a:endParaRPr>
          </a:p>
          <a:p>
            <a:pPr algn="just"/>
            <a:endParaRPr lang="en-US" sz="1900" dirty="0">
              <a:latin typeface="Arial" pitchFamily="34" charset="0"/>
              <a:cs typeface="Arial" pitchFamily="34" charset="0"/>
            </a:endParaRPr>
          </a:p>
          <a:p>
            <a:pPr algn="just"/>
            <a:endParaRPr lang="en-US" sz="1900" dirty="0" smtClean="0">
              <a:latin typeface="Arial" pitchFamily="34" charset="0"/>
              <a:cs typeface="Arial" pitchFamily="34" charset="0"/>
            </a:endParaRPr>
          </a:p>
          <a:p>
            <a:pPr algn="just"/>
            <a:endParaRPr lang="en-US" sz="1900" dirty="0">
              <a:latin typeface="Arial" pitchFamily="34" charset="0"/>
              <a:cs typeface="Arial" pitchFamily="34" charset="0"/>
            </a:endParaRPr>
          </a:p>
          <a:p>
            <a:pPr algn="just"/>
            <a:endParaRPr lang="en-US" sz="1900" dirty="0" smtClean="0">
              <a:latin typeface="Arial" pitchFamily="34" charset="0"/>
              <a:cs typeface="Arial" pitchFamily="34" charset="0"/>
            </a:endParaRPr>
          </a:p>
          <a:p>
            <a:pPr algn="just"/>
            <a:endParaRPr lang="en-US" sz="1900" dirty="0" smtClean="0">
              <a:latin typeface="Arial" pitchFamily="34" charset="0"/>
              <a:cs typeface="Arial" pitchFamily="34" charset="0"/>
            </a:endParaRPr>
          </a:p>
          <a:p>
            <a:pPr algn="just"/>
            <a:endParaRPr lang="en-US" sz="1900" dirty="0">
              <a:latin typeface="Arial" pitchFamily="34" charset="0"/>
              <a:cs typeface="Arial" pitchFamily="34" charset="0"/>
            </a:endParaRPr>
          </a:p>
          <a:p>
            <a:pPr algn="just"/>
            <a:r>
              <a:rPr lang="en-US" sz="1900" dirty="0" smtClean="0">
                <a:latin typeface="Arial" pitchFamily="34" charset="0"/>
                <a:cs typeface="Arial" pitchFamily="34" charset="0"/>
              </a:rPr>
              <a:t> </a:t>
            </a:r>
            <a:endParaRPr lang="en-US" sz="1900" i="1" dirty="0">
              <a:solidFill>
                <a:schemeClr val="accent1"/>
              </a:solidFill>
              <a:latin typeface="Arial" pitchFamily="34" charset="0"/>
              <a:cs typeface="Arial" pitchFamily="34" charset="0"/>
            </a:endParaRPr>
          </a:p>
        </p:txBody>
      </p:sp>
      <p:sp>
        <p:nvSpPr>
          <p:cNvPr id="112642" name="Rectangle 2"/>
          <p:cNvSpPr>
            <a:spLocks noGrp="1" noChangeArrowheads="1"/>
          </p:cNvSpPr>
          <p:nvPr>
            <p:ph type="title"/>
          </p:nvPr>
        </p:nvSpPr>
        <p:spPr>
          <a:xfrm>
            <a:off x="457200" y="-81708"/>
            <a:ext cx="8229600" cy="1143000"/>
          </a:xfrm>
        </p:spPr>
        <p:txBody>
          <a:bodyPr>
            <a:normAutofit/>
          </a:bodyPr>
          <a:lstStyle/>
          <a:p>
            <a:pPr algn="l"/>
            <a:r>
              <a:rPr lang="en-US" sz="3600" dirty="0" smtClean="0">
                <a:latin typeface="Arial" pitchFamily="34" charset="0"/>
                <a:cs typeface="Arial" pitchFamily="34" charset="0"/>
              </a:rPr>
              <a:t>Extension Risk Management Education</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8" name="Picture 6" descr="University of Nebraska - Lincoln Exten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548" y="3016671"/>
            <a:ext cx="19050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79880" name="Picture 8" descr="http://www.extensionrme.org/images/Risk-Centers-Map-201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809" y="1347042"/>
            <a:ext cx="6200822" cy="3986958"/>
          </a:xfrm>
          <a:prstGeom prst="rect">
            <a:avLst/>
          </a:prstGeom>
          <a:noFill/>
          <a:extLst>
            <a:ext uri="{909E8E84-426E-40DD-AFC4-6F175D3DCCD1}">
              <a14:hiddenFill xmlns:a14="http://schemas.microsoft.com/office/drawing/2010/main">
                <a:solidFill>
                  <a:srgbClr val="FFFFFF"/>
                </a:solidFill>
              </a14:hiddenFill>
            </a:ext>
          </a:extLst>
        </p:spPr>
      </p:pic>
      <p:pic>
        <p:nvPicPr>
          <p:cNvPr id="79882" name="Picture 10" descr="University of Delaware Cooperative Extens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3037" y="4038600"/>
            <a:ext cx="19050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79884" name="Picture 12" descr="University of Arkansas Division of Agricultu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4014" y="5095482"/>
            <a:ext cx="1403045" cy="477035"/>
          </a:xfrm>
          <a:prstGeom prst="rect">
            <a:avLst/>
          </a:prstGeom>
          <a:noFill/>
          <a:extLst>
            <a:ext uri="{909E8E84-426E-40DD-AFC4-6F175D3DCCD1}">
              <a14:hiddenFill xmlns:a14="http://schemas.microsoft.com/office/drawing/2010/main">
                <a:solidFill>
                  <a:srgbClr val="FFFFFF"/>
                </a:solidFill>
              </a14:hiddenFill>
            </a:ext>
          </a:extLst>
        </p:spPr>
      </p:pic>
      <p:pic>
        <p:nvPicPr>
          <p:cNvPr id="79886" name="Picture 14" descr="Washington State University Extens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9724" y="1981200"/>
            <a:ext cx="19050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79888" name="Picture 16" descr="University of Minnesota Extens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8526" y="5985027"/>
            <a:ext cx="1654022" cy="56236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762000" y="5427779"/>
            <a:ext cx="3429000" cy="8702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latin typeface="Arial" pitchFamily="34" charset="0"/>
                <a:cs typeface="Arial" pitchFamily="34" charset="0"/>
              </a:rPr>
              <a:t>www.extensionrme.org</a:t>
            </a:r>
            <a:endParaRPr lang="en-US" sz="2400" i="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3649684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696200" cy="612775"/>
          </a:xfrm>
        </p:spPr>
        <p:txBody>
          <a:bodyPr>
            <a:normAutofit fontScale="90000"/>
          </a:bodyPr>
          <a:lstStyle/>
          <a:p>
            <a:pPr algn="l"/>
            <a:r>
              <a:rPr lang="en-US" sz="3600" dirty="0" smtClean="0">
                <a:latin typeface="Arial" pitchFamily="34" charset="0"/>
                <a:cs typeface="Arial" pitchFamily="34" charset="0"/>
              </a:rPr>
              <a:t>Looking at risk management education</a:t>
            </a:r>
            <a:endParaRPr lang="en-US" sz="3600" dirty="0">
              <a:latin typeface="Comic Sans MS" pitchFamily="66" charset="0"/>
              <a:cs typeface="Arial" pitchFamily="34" charset="0"/>
            </a:endParaRPr>
          </a:p>
        </p:txBody>
      </p:sp>
      <p:cxnSp>
        <p:nvCxnSpPr>
          <p:cNvPr id="5" name="Straight Connector 4"/>
          <p:cNvCxnSpPr/>
          <p:nvPr/>
        </p:nvCxnSpPr>
        <p:spPr>
          <a:xfrm>
            <a:off x="533400" y="7620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4876800" y="1524000"/>
            <a:ext cx="3886200" cy="4267200"/>
          </a:xfrm>
        </p:spPr>
        <p:txBody>
          <a:bodyPr>
            <a:normAutofit/>
          </a:bodyPr>
          <a:lstStyle/>
          <a:p>
            <a:pPr algn="l"/>
            <a:r>
              <a:rPr lang="en-US" sz="2800" dirty="0">
                <a:solidFill>
                  <a:schemeClr val="tx1"/>
                </a:solidFill>
                <a:hlinkClick r:id="rId4"/>
              </a:rPr>
              <a:t>http://</a:t>
            </a:r>
            <a:r>
              <a:rPr lang="en-US" sz="2800" dirty="0" smtClean="0">
                <a:solidFill>
                  <a:schemeClr val="tx1"/>
                </a:solidFill>
                <a:hlinkClick r:id="rId4"/>
              </a:rPr>
              <a:t>westrme.wsu.edu/</a:t>
            </a:r>
            <a:endParaRPr lang="en-US" sz="2800" dirty="0" smtClean="0">
              <a:solidFill>
                <a:schemeClr val="tx1"/>
              </a:solidFill>
            </a:endParaRPr>
          </a:p>
          <a:p>
            <a:pPr algn="l"/>
            <a:endParaRPr lang="en-US" sz="2400" dirty="0">
              <a:solidFill>
                <a:schemeClr val="tx1"/>
              </a:solidFill>
            </a:endParaRPr>
          </a:p>
          <a:p>
            <a:pPr algn="l"/>
            <a:r>
              <a:rPr lang="en-US" sz="2800" dirty="0" smtClean="0">
                <a:solidFill>
                  <a:schemeClr val="tx1"/>
                </a:solidFill>
              </a:rPr>
              <a:t>Risk categories:</a:t>
            </a:r>
          </a:p>
          <a:p>
            <a:pPr marL="342900" indent="-342900" algn="l">
              <a:buFont typeface="Arial" panose="020B0604020202020204" pitchFamily="34" charset="0"/>
              <a:buChar char="•"/>
            </a:pPr>
            <a:r>
              <a:rPr lang="en-US" sz="2800" dirty="0" smtClean="0">
                <a:solidFill>
                  <a:schemeClr val="tx1"/>
                </a:solidFill>
              </a:rPr>
              <a:t>Production</a:t>
            </a:r>
          </a:p>
          <a:p>
            <a:pPr marL="342900" indent="-342900" algn="l">
              <a:buFont typeface="Arial" panose="020B0604020202020204" pitchFamily="34" charset="0"/>
              <a:buChar char="•"/>
            </a:pPr>
            <a:r>
              <a:rPr lang="en-US" sz="2800" dirty="0" smtClean="0">
                <a:solidFill>
                  <a:schemeClr val="tx1"/>
                </a:solidFill>
              </a:rPr>
              <a:t>Marketing</a:t>
            </a:r>
          </a:p>
          <a:p>
            <a:pPr marL="342900" indent="-342900" algn="l">
              <a:buFont typeface="Arial" panose="020B0604020202020204" pitchFamily="34" charset="0"/>
              <a:buChar char="•"/>
            </a:pPr>
            <a:r>
              <a:rPr lang="en-US" sz="2800" dirty="0" smtClean="0">
                <a:solidFill>
                  <a:schemeClr val="tx1"/>
                </a:solidFill>
              </a:rPr>
              <a:t>Financial</a:t>
            </a:r>
          </a:p>
          <a:p>
            <a:pPr marL="342900" indent="-342900" algn="l">
              <a:buFont typeface="Arial" panose="020B0604020202020204" pitchFamily="34" charset="0"/>
              <a:buChar char="•"/>
            </a:pPr>
            <a:r>
              <a:rPr lang="en-US" sz="2800" dirty="0" smtClean="0">
                <a:solidFill>
                  <a:schemeClr val="tx1"/>
                </a:solidFill>
              </a:rPr>
              <a:t>Legal</a:t>
            </a:r>
          </a:p>
          <a:p>
            <a:pPr marL="342900" indent="-342900" algn="l">
              <a:buFont typeface="Arial" panose="020B0604020202020204" pitchFamily="34" charset="0"/>
              <a:buChar char="•"/>
            </a:pPr>
            <a:r>
              <a:rPr lang="en-US" sz="2800" dirty="0" smtClean="0">
                <a:solidFill>
                  <a:schemeClr val="tx1"/>
                </a:solidFill>
              </a:rPr>
              <a:t>Human</a:t>
            </a:r>
            <a:endParaRPr lang="en-US" sz="2800" dirty="0">
              <a:solidFill>
                <a:schemeClr val="tx1"/>
              </a:solidFill>
            </a:endParaRPr>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93" y="1219200"/>
            <a:ext cx="4356357" cy="492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014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Extension ERME Grants</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sp>
        <p:nvSpPr>
          <p:cNvPr id="2" name="Content Placeholder 1"/>
          <p:cNvSpPr>
            <a:spLocks noGrp="1"/>
          </p:cNvSpPr>
          <p:nvPr>
            <p:ph idx="1"/>
          </p:nvPr>
        </p:nvSpPr>
        <p:spPr>
          <a:xfrm>
            <a:off x="176283" y="1143000"/>
            <a:ext cx="8686801" cy="4830763"/>
          </a:xfrm>
        </p:spPr>
        <p:txBody>
          <a:bodyPr>
            <a:normAutofit/>
          </a:bodyPr>
          <a:lstStyle/>
          <a:p>
            <a:r>
              <a:rPr lang="en-US" sz="2400" dirty="0" smtClean="0">
                <a:latin typeface="Arial" pitchFamily="34" charset="0"/>
                <a:cs typeface="Arial" pitchFamily="34" charset="0"/>
              </a:rPr>
              <a:t>Summary of ERME grant objectives</a:t>
            </a:r>
          </a:p>
          <a:p>
            <a:pPr marL="914400" lvl="1" indent="-514350"/>
            <a:r>
              <a:rPr lang="en-US" sz="2400" dirty="0" smtClean="0">
                <a:latin typeface="Arial" pitchFamily="34" charset="0"/>
                <a:cs typeface="Arial" pitchFamily="34" charset="0"/>
              </a:rPr>
              <a:t>To </a:t>
            </a:r>
            <a:r>
              <a:rPr lang="en-US" sz="2400" b="1" dirty="0" smtClean="0">
                <a:solidFill>
                  <a:srgbClr val="FF0000"/>
                </a:solidFill>
                <a:latin typeface="Arial" pitchFamily="34" charset="0"/>
                <a:cs typeface="Arial" pitchFamily="34" charset="0"/>
              </a:rPr>
              <a:t>educate </a:t>
            </a:r>
            <a:r>
              <a:rPr lang="en-US" sz="2400" dirty="0" smtClean="0">
                <a:latin typeface="Arial" pitchFamily="34" charset="0"/>
                <a:cs typeface="Arial" pitchFamily="34" charset="0"/>
              </a:rPr>
              <a:t>producers about the full range of risk management alternatives</a:t>
            </a:r>
          </a:p>
          <a:p>
            <a:pPr marL="914400" lvl="1" indent="-514350"/>
            <a:endParaRPr lang="en-US" sz="2400" dirty="0" smtClean="0">
              <a:latin typeface="Arial" pitchFamily="34" charset="0"/>
              <a:cs typeface="Arial" pitchFamily="34" charset="0"/>
            </a:endParaRPr>
          </a:p>
          <a:p>
            <a:pPr marL="914400" lvl="1" indent="-514350"/>
            <a:r>
              <a:rPr lang="en-US" sz="2400" dirty="0" smtClean="0">
                <a:latin typeface="Arial" pitchFamily="34" charset="0"/>
                <a:cs typeface="Arial" pitchFamily="34" charset="0"/>
              </a:rPr>
              <a:t>Our funding objective is </a:t>
            </a:r>
            <a:r>
              <a:rPr lang="en-US" sz="2400" dirty="0">
                <a:latin typeface="Arial" pitchFamily="34" charset="0"/>
                <a:cs typeface="Arial" pitchFamily="34" charset="0"/>
              </a:rPr>
              <a:t>the improved ability of farm and ranch families to manage the risks associated with farming and ranching </a:t>
            </a:r>
            <a:r>
              <a:rPr lang="en-US" sz="2400" dirty="0" smtClean="0">
                <a:latin typeface="Arial" pitchFamily="34" charset="0"/>
                <a:cs typeface="Arial" pitchFamily="34" charset="0"/>
              </a:rPr>
              <a:t>businesses</a:t>
            </a:r>
          </a:p>
          <a:p>
            <a:pPr marL="914400" lvl="1" indent="-514350"/>
            <a:endParaRPr lang="en-US" sz="2400" dirty="0" smtClean="0">
              <a:latin typeface="Arial" pitchFamily="34" charset="0"/>
              <a:cs typeface="Arial" pitchFamily="34" charset="0"/>
            </a:endParaRPr>
          </a:p>
          <a:p>
            <a:pPr marL="914400" lvl="1" indent="-514350"/>
            <a:r>
              <a:rPr lang="en-US" sz="2400" dirty="0" smtClean="0">
                <a:latin typeface="Arial" pitchFamily="34" charset="0"/>
                <a:cs typeface="Arial" pitchFamily="34" charset="0"/>
              </a:rPr>
              <a:t>Results based funding approach</a:t>
            </a:r>
          </a:p>
          <a:p>
            <a:pPr marL="1314450" lvl="2" indent="-514350"/>
            <a:r>
              <a:rPr lang="en-US" dirty="0" smtClean="0">
                <a:latin typeface="Arial" pitchFamily="34" charset="0"/>
                <a:cs typeface="Arial" pitchFamily="34" charset="0"/>
              </a:rPr>
              <a:t>Understand, Evaluate, Develop, Decide, Implement </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552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California Chrome</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9265" y="1917638"/>
            <a:ext cx="4227535" cy="296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47" y="1917638"/>
            <a:ext cx="3985607" cy="298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225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Extension ERME Grants</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sp>
        <p:nvSpPr>
          <p:cNvPr id="2" name="Content Placeholder 1"/>
          <p:cNvSpPr>
            <a:spLocks noGrp="1"/>
          </p:cNvSpPr>
          <p:nvPr>
            <p:ph idx="1"/>
          </p:nvPr>
        </p:nvSpPr>
        <p:spPr>
          <a:xfrm>
            <a:off x="176283" y="1143000"/>
            <a:ext cx="8686801" cy="4830763"/>
          </a:xfrm>
        </p:spPr>
        <p:txBody>
          <a:bodyPr>
            <a:normAutofit/>
          </a:bodyPr>
          <a:lstStyle/>
          <a:p>
            <a:r>
              <a:rPr lang="en-US" sz="2800" dirty="0" smtClean="0">
                <a:latin typeface="Arial" pitchFamily="34" charset="0"/>
                <a:cs typeface="Arial" pitchFamily="34" charset="0"/>
              </a:rPr>
              <a:t>Introduction of new priority area:</a:t>
            </a:r>
          </a:p>
          <a:p>
            <a:pPr marL="457200" lvl="1" indent="0">
              <a:buNone/>
            </a:pPr>
            <a:r>
              <a:rPr lang="en-US" b="1" dirty="0" smtClean="0">
                <a:solidFill>
                  <a:srgbClr val="FF0000"/>
                </a:solidFill>
                <a:latin typeface="Arial" pitchFamily="34" charset="0"/>
                <a:cs typeface="Arial" pitchFamily="34" charset="0"/>
              </a:rPr>
              <a:t>Farm management and financial benchmarking</a:t>
            </a:r>
          </a:p>
          <a:p>
            <a:pPr marL="457200" lvl="1" indent="0">
              <a:buNone/>
            </a:pPr>
            <a:endParaRPr lang="en-US" b="1" dirty="0" smtClean="0">
              <a:latin typeface="Arial" pitchFamily="34" charset="0"/>
              <a:cs typeface="Arial" pitchFamily="34" charset="0"/>
            </a:endParaRPr>
          </a:p>
          <a:p>
            <a:pPr marL="914400" lvl="1" indent="-514350"/>
            <a:r>
              <a:rPr lang="en-US" dirty="0" smtClean="0">
                <a:latin typeface="Arial" pitchFamily="34" charset="0"/>
                <a:cs typeface="Arial" pitchFamily="34" charset="0"/>
              </a:rPr>
              <a:t>High degree of farm accounting integrity from FFSC</a:t>
            </a:r>
          </a:p>
          <a:p>
            <a:pPr marL="914400" lvl="1" indent="-514350"/>
            <a:endParaRPr lang="en-US" dirty="0" smtClean="0">
              <a:latin typeface="Arial" pitchFamily="34" charset="0"/>
              <a:cs typeface="Arial" pitchFamily="34" charset="0"/>
            </a:endParaRPr>
          </a:p>
          <a:p>
            <a:pPr marL="914400" lvl="1" indent="-514350"/>
            <a:r>
              <a:rPr lang="en-US" dirty="0" smtClean="0">
                <a:latin typeface="Arial" pitchFamily="34" charset="0"/>
                <a:cs typeface="Arial" pitchFamily="34" charset="0"/>
              </a:rPr>
              <a:t>High degree of success of past projects</a:t>
            </a:r>
          </a:p>
          <a:p>
            <a:pPr marL="914400" lvl="1" indent="-514350"/>
            <a:endParaRPr lang="en-US" dirty="0" smtClean="0">
              <a:latin typeface="Arial" pitchFamily="34" charset="0"/>
              <a:cs typeface="Arial" pitchFamily="34" charset="0"/>
            </a:endParaRPr>
          </a:p>
          <a:p>
            <a:pPr marL="914400" lvl="1" indent="-514350"/>
            <a:r>
              <a:rPr lang="en-US" dirty="0" smtClean="0">
                <a:latin typeface="Arial" pitchFamily="34" charset="0"/>
                <a:cs typeface="Arial" pitchFamily="34" charset="0"/>
              </a:rPr>
              <a:t>Applied value of FINBIN</a:t>
            </a:r>
          </a:p>
          <a:p>
            <a:pPr marL="514350" indent="-514350">
              <a:buFont typeface="+mj-lt"/>
              <a:buAutoNum type="arabicPeriod" startAt="2"/>
            </a:pPr>
            <a:endParaRPr lang="en-US" sz="2800" dirty="0">
              <a:latin typeface="Arial" pitchFamily="34" charset="0"/>
              <a:cs typeface="Arial"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888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Benchmark machinery investment</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ontent Placeholder 3"/>
          <p:cNvGraphicFramePr>
            <a:graphicFrameLocks noGrp="1"/>
          </p:cNvGraphicFramePr>
          <p:nvPr>
            <p:ph idx="1"/>
            <p:extLst>
              <p:ext uri="{D42A27DB-BD31-4B8C-83A1-F6EECF244321}">
                <p14:modId xmlns:p14="http://schemas.microsoft.com/office/powerpoint/2010/main" val="2164749849"/>
              </p:ext>
            </p:extLst>
          </p:nvPr>
        </p:nvGraphicFramePr>
        <p:xfrm>
          <a:off x="439848" y="1371600"/>
          <a:ext cx="8229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2213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8"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Content Placeholder 15"/>
          <p:cNvGraphicFramePr>
            <a:graphicFrameLocks noGrp="1"/>
          </p:cNvGraphicFramePr>
          <p:nvPr>
            <p:ph idx="1"/>
            <p:extLst>
              <p:ext uri="{D42A27DB-BD31-4B8C-83A1-F6EECF244321}">
                <p14:modId xmlns:p14="http://schemas.microsoft.com/office/powerpoint/2010/main" val="2894761255"/>
              </p:ext>
            </p:extLst>
          </p:nvPr>
        </p:nvGraphicFramePr>
        <p:xfrm>
          <a:off x="304800" y="1219200"/>
          <a:ext cx="86106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Benchmark HRW wheat production </a:t>
            </a:r>
            <a:endParaRPr lang="en-US" sz="3600" i="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2182970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33950"/>
            <a:ext cx="8229600" cy="1143000"/>
          </a:xfrm>
        </p:spPr>
        <p:txBody>
          <a:bodyPr>
            <a:normAutofit/>
          </a:bodyPr>
          <a:lstStyle/>
          <a:p>
            <a:pPr algn="l"/>
            <a:r>
              <a:rPr lang="en-US" sz="3600" dirty="0" smtClean="0">
                <a:latin typeface="Arial" pitchFamily="34" charset="0"/>
                <a:cs typeface="Arial" pitchFamily="34" charset="0"/>
              </a:rPr>
              <a:t>Additional emerging risk issues</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sp>
        <p:nvSpPr>
          <p:cNvPr id="2" name="Content Placeholder 1"/>
          <p:cNvSpPr>
            <a:spLocks noGrp="1"/>
          </p:cNvSpPr>
          <p:nvPr>
            <p:ph idx="1"/>
          </p:nvPr>
        </p:nvSpPr>
        <p:spPr>
          <a:xfrm>
            <a:off x="152399" y="951368"/>
            <a:ext cx="8686801" cy="4830763"/>
          </a:xfrm>
        </p:spPr>
        <p:txBody>
          <a:bodyPr>
            <a:normAutofit/>
          </a:bodyPr>
          <a:lstStyle/>
          <a:p>
            <a:pPr marL="0" indent="0">
              <a:buNone/>
            </a:pPr>
            <a:r>
              <a:rPr lang="en-US" sz="2200" dirty="0" smtClean="0">
                <a:latin typeface="Arial" pitchFamily="34" charset="0"/>
                <a:cs typeface="Arial" pitchFamily="34" charset="0"/>
              </a:rPr>
              <a:t>ERME national conference – Indianapolis 2014</a:t>
            </a:r>
          </a:p>
          <a:p>
            <a:pPr marL="0" indent="0">
              <a:buNone/>
            </a:pPr>
            <a:r>
              <a:rPr lang="en-US" sz="2200" dirty="0" smtClean="0">
                <a:latin typeface="Arial" pitchFamily="34" charset="0"/>
                <a:cs typeface="Arial" pitchFamily="34" charset="0"/>
              </a:rPr>
              <a:t>Jason Henderson – Will History Repeat Itself?</a:t>
            </a:r>
            <a:endParaRPr lang="en-US" sz="2200" dirty="0">
              <a:latin typeface="Arial" pitchFamily="34" charset="0"/>
              <a:cs typeface="Arial" pitchFamily="34" charset="0"/>
            </a:endParaRPr>
          </a:p>
          <a:p>
            <a:pPr marL="514350" indent="-514350">
              <a:buFont typeface="+mj-lt"/>
              <a:buAutoNum type="arabicPeriod" startAt="2"/>
            </a:pPr>
            <a:endParaRPr lang="en-US" sz="2200" dirty="0">
              <a:latin typeface="Arial" pitchFamily="34" charset="0"/>
              <a:cs typeface="Arial" pitchFamily="34" charset="0"/>
            </a:endParaRPr>
          </a:p>
          <a:p>
            <a:pPr marL="514350" indent="-514350">
              <a:buFont typeface="+mj-lt"/>
              <a:buAutoNum type="arabicPeriod" startAt="2"/>
            </a:pPr>
            <a:endParaRPr lang="en-US" sz="2200" dirty="0" smtClean="0">
              <a:latin typeface="Arial" pitchFamily="34" charset="0"/>
              <a:cs typeface="Arial" pitchFamily="34" charset="0"/>
            </a:endParaRPr>
          </a:p>
          <a:p>
            <a:pPr marL="514350" indent="-514350">
              <a:buFont typeface="+mj-lt"/>
              <a:buAutoNum type="arabicPeriod" startAt="2"/>
            </a:pPr>
            <a:endParaRPr lang="en-US" sz="2200" dirty="0" smtClean="0">
              <a:latin typeface="Arial" pitchFamily="34" charset="0"/>
              <a:cs typeface="Arial" pitchFamily="34" charset="0"/>
            </a:endParaRPr>
          </a:p>
          <a:p>
            <a:pPr marL="514350" indent="-514350">
              <a:buFont typeface="+mj-lt"/>
              <a:buAutoNum type="arabicPeriod" startAt="2"/>
            </a:pPr>
            <a:endParaRPr lang="en-US" sz="2200" dirty="0">
              <a:latin typeface="Arial" pitchFamily="34" charset="0"/>
              <a:cs typeface="Arial"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ontent Placeholder 3"/>
          <p:cNvGraphicFramePr>
            <a:graphicFrameLocks/>
          </p:cNvGraphicFramePr>
          <p:nvPr>
            <p:extLst>
              <p:ext uri="{D42A27DB-BD31-4B8C-83A1-F6EECF244321}">
                <p14:modId xmlns:p14="http://schemas.microsoft.com/office/powerpoint/2010/main" val="344786683"/>
              </p:ext>
            </p:extLst>
          </p:nvPr>
        </p:nvGraphicFramePr>
        <p:xfrm>
          <a:off x="723900" y="2387960"/>
          <a:ext cx="7772400" cy="384016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9"/>
          <p:cNvSpPr txBox="1">
            <a:spLocks noChangeArrowheads="1"/>
          </p:cNvSpPr>
          <p:nvPr/>
        </p:nvSpPr>
        <p:spPr bwMode="auto">
          <a:xfrm>
            <a:off x="5194197" y="6228123"/>
            <a:ext cx="1951175" cy="246221"/>
          </a:xfrm>
          <a:prstGeom prst="rect">
            <a:avLst/>
          </a:prstGeom>
          <a:noFill/>
          <a:ln w="9525">
            <a:noFill/>
            <a:miter lim="800000"/>
            <a:headEnd/>
            <a:tailEnd/>
          </a:ln>
        </p:spPr>
        <p:txBody>
          <a:bodyPr wrap="none">
            <a:spAutoFit/>
          </a:bodyPr>
          <a:lstStyle/>
          <a:p>
            <a:r>
              <a:rPr lang="en-US" sz="1000" dirty="0"/>
              <a:t>Source: </a:t>
            </a:r>
            <a:r>
              <a:rPr lang="en-US" sz="1000" dirty="0" smtClean="0"/>
              <a:t>FDIC, Call Report data</a:t>
            </a:r>
            <a:endParaRPr lang="en-US" sz="1000" dirty="0"/>
          </a:p>
        </p:txBody>
      </p:sp>
      <p:sp>
        <p:nvSpPr>
          <p:cNvPr id="10" name="TextBox 9"/>
          <p:cNvSpPr txBox="1"/>
          <p:nvPr/>
        </p:nvSpPr>
        <p:spPr>
          <a:xfrm>
            <a:off x="2320690" y="2021578"/>
            <a:ext cx="4839786" cy="369332"/>
          </a:xfrm>
          <a:prstGeom prst="rect">
            <a:avLst/>
          </a:prstGeom>
          <a:noFill/>
        </p:spPr>
        <p:txBody>
          <a:bodyPr wrap="none" rtlCol="0">
            <a:spAutoFit/>
          </a:bodyPr>
          <a:lstStyle/>
          <a:p>
            <a:pPr algn="ctr"/>
            <a:r>
              <a:rPr lang="en-US" dirty="0" smtClean="0"/>
              <a:t>Farm Debt Outstanding at Commercial Banks</a:t>
            </a:r>
            <a:endParaRPr lang="en-US" dirty="0"/>
          </a:p>
        </p:txBody>
      </p:sp>
    </p:spTree>
    <p:extLst>
      <p:ext uri="{BB962C8B-B14F-4D97-AF65-F5344CB8AC3E}">
        <p14:creationId xmlns:p14="http://schemas.microsoft.com/office/powerpoint/2010/main" val="856817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Future interest rates?</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432693" y="953856"/>
            <a:ext cx="8229600" cy="7249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How does an exit strategy affect agriculture?</a:t>
            </a:r>
            <a:endParaRPr lang="en-US" sz="2800"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1353708176"/>
              </p:ext>
            </p:extLst>
          </p:nvPr>
        </p:nvGraphicFramePr>
        <p:xfrm>
          <a:off x="430040" y="2107063"/>
          <a:ext cx="82296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009779" y="1676400"/>
            <a:ext cx="5075428" cy="400110"/>
          </a:xfrm>
          <a:prstGeom prst="rect">
            <a:avLst/>
          </a:prstGeom>
          <a:noFill/>
        </p:spPr>
        <p:txBody>
          <a:bodyPr wrap="none" rtlCol="0">
            <a:spAutoFit/>
          </a:bodyPr>
          <a:lstStyle/>
          <a:p>
            <a:pPr algn="ctr"/>
            <a:r>
              <a:rPr lang="en-US" sz="2000" dirty="0" smtClean="0"/>
              <a:t>Federal Reserve System Balance Sheet: Assets</a:t>
            </a:r>
            <a:endParaRPr lang="en-US" sz="2000" dirty="0"/>
          </a:p>
        </p:txBody>
      </p:sp>
      <p:sp>
        <p:nvSpPr>
          <p:cNvPr id="11" name="TextBox 9"/>
          <p:cNvSpPr txBox="1">
            <a:spLocks noChangeArrowheads="1"/>
          </p:cNvSpPr>
          <p:nvPr/>
        </p:nvSpPr>
        <p:spPr bwMode="auto">
          <a:xfrm>
            <a:off x="3962400" y="6443325"/>
            <a:ext cx="2393604" cy="246221"/>
          </a:xfrm>
          <a:prstGeom prst="rect">
            <a:avLst/>
          </a:prstGeom>
          <a:noFill/>
          <a:ln w="9525">
            <a:noFill/>
            <a:miter lim="800000"/>
            <a:headEnd/>
            <a:tailEnd/>
          </a:ln>
        </p:spPr>
        <p:txBody>
          <a:bodyPr wrap="none">
            <a:spAutoFit/>
          </a:bodyPr>
          <a:lstStyle/>
          <a:p>
            <a:r>
              <a:rPr lang="en-US" sz="1000" dirty="0" smtClean="0"/>
              <a:t>Source: Federal Reserve Bank of Cleveland</a:t>
            </a:r>
            <a:endParaRPr lang="en-US" sz="1000" dirty="0"/>
          </a:p>
        </p:txBody>
      </p:sp>
    </p:spTree>
    <p:extLst>
      <p:ext uri="{BB962C8B-B14F-4D97-AF65-F5344CB8AC3E}">
        <p14:creationId xmlns:p14="http://schemas.microsoft.com/office/powerpoint/2010/main" val="4221316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Financial literacy education needed </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sp>
        <p:nvSpPr>
          <p:cNvPr id="2" name="Content Placeholder 1"/>
          <p:cNvSpPr>
            <a:spLocks noGrp="1"/>
          </p:cNvSpPr>
          <p:nvPr>
            <p:ph idx="1"/>
          </p:nvPr>
        </p:nvSpPr>
        <p:spPr>
          <a:xfrm>
            <a:off x="176283" y="1143000"/>
            <a:ext cx="8686801" cy="4830763"/>
          </a:xfrm>
        </p:spPr>
        <p:txBody>
          <a:bodyPr>
            <a:normAutofit/>
          </a:bodyPr>
          <a:lstStyle/>
          <a:p>
            <a:r>
              <a:rPr lang="en-US" sz="2800" dirty="0" smtClean="0">
                <a:latin typeface="Arial" pitchFamily="34" charset="0"/>
                <a:cs typeface="Arial" pitchFamily="34" charset="0"/>
              </a:rPr>
              <a:t>Use of debt and how lending decisions are </a:t>
            </a:r>
            <a:r>
              <a:rPr lang="en-US" sz="2800" dirty="0" smtClean="0">
                <a:latin typeface="Arial" pitchFamily="34" charset="0"/>
                <a:cs typeface="Arial" pitchFamily="34" charset="0"/>
              </a:rPr>
              <a:t>made</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Outlook on interest rates and future economic outlook and planning now for the future</a:t>
            </a:r>
          </a:p>
          <a:p>
            <a:pPr marL="514350" indent="-514350">
              <a:buFont typeface="+mj-lt"/>
              <a:buAutoNum type="arabicPeriod" startAt="2"/>
            </a:pPr>
            <a:endParaRPr lang="en-US" sz="2800" dirty="0" smtClean="0">
              <a:latin typeface="Arial" pitchFamily="34" charset="0"/>
              <a:cs typeface="Arial" pitchFamily="34" charset="0"/>
            </a:endParaRPr>
          </a:p>
          <a:p>
            <a:pPr marL="514350" indent="-514350">
              <a:buFont typeface="+mj-lt"/>
              <a:buAutoNum type="arabicPeriod" startAt="2"/>
            </a:pPr>
            <a:endParaRPr lang="en-US" sz="2800" dirty="0">
              <a:latin typeface="Arial" pitchFamily="34" charset="0"/>
              <a:cs typeface="Arial"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199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Additional emerging risk issues</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sp>
        <p:nvSpPr>
          <p:cNvPr id="2" name="Content Placeholder 1"/>
          <p:cNvSpPr>
            <a:spLocks noGrp="1"/>
          </p:cNvSpPr>
          <p:nvPr>
            <p:ph idx="1"/>
          </p:nvPr>
        </p:nvSpPr>
        <p:spPr>
          <a:xfrm>
            <a:off x="176283" y="1143000"/>
            <a:ext cx="8686801" cy="4830763"/>
          </a:xfrm>
        </p:spPr>
        <p:txBody>
          <a:bodyPr>
            <a:normAutofit lnSpcReduction="10000"/>
          </a:bodyPr>
          <a:lstStyle/>
          <a:p>
            <a:pPr marL="0" indent="0">
              <a:buNone/>
            </a:pPr>
            <a:r>
              <a:rPr lang="en-US" sz="2400" dirty="0" smtClean="0">
                <a:solidFill>
                  <a:srgbClr val="FF0000"/>
                </a:solidFill>
                <a:latin typeface="Arial" pitchFamily="34" charset="0"/>
                <a:cs typeface="Arial" pitchFamily="34" charset="0"/>
              </a:rPr>
              <a:t>Farm transition and estate planning</a:t>
            </a:r>
          </a:p>
          <a:p>
            <a:endParaRPr lang="en-US" sz="2400" dirty="0">
              <a:solidFill>
                <a:srgbClr val="FF0000"/>
              </a:solidFill>
              <a:latin typeface="Arial" pitchFamily="34" charset="0"/>
              <a:cs typeface="Arial" pitchFamily="34" charset="0"/>
            </a:endParaRPr>
          </a:p>
          <a:p>
            <a:r>
              <a:rPr lang="en-US" sz="2400" dirty="0" smtClean="0">
                <a:latin typeface="Arial" pitchFamily="34" charset="0"/>
                <a:cs typeface="Arial" pitchFamily="34" charset="0"/>
              </a:rPr>
              <a:t> A lot of programs and grant application on this topic</a:t>
            </a:r>
          </a:p>
          <a:p>
            <a:r>
              <a:rPr lang="en-US" sz="2400" dirty="0" smtClean="0">
                <a:latin typeface="Arial" pitchFamily="34" charset="0"/>
                <a:cs typeface="Arial" pitchFamily="34" charset="0"/>
              </a:rPr>
              <a:t>A lot of resources developed on this topic</a:t>
            </a:r>
          </a:p>
          <a:p>
            <a:r>
              <a:rPr lang="en-US" sz="2400" dirty="0" smtClean="0">
                <a:latin typeface="Arial" pitchFamily="34" charset="0"/>
                <a:cs typeface="Arial" pitchFamily="34" charset="0"/>
              </a:rPr>
              <a:t>Traditional topics widely covered</a:t>
            </a:r>
          </a:p>
          <a:p>
            <a:pPr lvl="1"/>
            <a:r>
              <a:rPr lang="en-US" sz="2400" dirty="0" smtClean="0">
                <a:latin typeface="Arial" pitchFamily="34" charset="0"/>
                <a:cs typeface="Arial" pitchFamily="34" charset="0"/>
              </a:rPr>
              <a:t>Asset transfer, </a:t>
            </a:r>
            <a:r>
              <a:rPr lang="en-US" sz="2400" dirty="0">
                <a:latin typeface="Arial" pitchFamily="34" charset="0"/>
                <a:cs typeface="Arial" pitchFamily="34" charset="0"/>
              </a:rPr>
              <a:t> </a:t>
            </a:r>
            <a:r>
              <a:rPr lang="en-US" sz="2400" dirty="0" smtClean="0">
                <a:latin typeface="Arial" pitchFamily="34" charset="0"/>
                <a:cs typeface="Arial" pitchFamily="34" charset="0"/>
              </a:rPr>
              <a:t>management transfer, communication, financial capacity</a:t>
            </a:r>
          </a:p>
          <a:p>
            <a:pPr marL="457200" lvl="1" indent="0">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What’ missing</a:t>
            </a:r>
            <a:r>
              <a:rPr lang="en-US" sz="2400" dirty="0" smtClean="0">
                <a:latin typeface="Arial" pitchFamily="34" charset="0"/>
                <a:cs typeface="Arial" pitchFamily="34" charset="0"/>
              </a:rPr>
              <a:t>?</a:t>
            </a:r>
          </a:p>
          <a:p>
            <a:endParaRPr lang="en-US" sz="2400" dirty="0" smtClean="0">
              <a:latin typeface="Arial" pitchFamily="34" charset="0"/>
              <a:cs typeface="Arial" pitchFamily="34" charset="0"/>
            </a:endParaRPr>
          </a:p>
          <a:p>
            <a:pPr lvl="1"/>
            <a:r>
              <a:rPr lang="en-US" dirty="0" smtClean="0">
                <a:latin typeface="Arial" pitchFamily="34" charset="0"/>
                <a:cs typeface="Arial" pitchFamily="34" charset="0"/>
              </a:rPr>
              <a:t>Retirement </a:t>
            </a:r>
            <a:r>
              <a:rPr lang="en-US" dirty="0" smtClean="0">
                <a:latin typeface="Arial" pitchFamily="34" charset="0"/>
                <a:cs typeface="Arial" pitchFamily="34" charset="0"/>
              </a:rPr>
              <a:t>planning for the “inheriting” generation</a:t>
            </a:r>
            <a:endParaRPr lang="en-US" dirty="0">
              <a:latin typeface="Arial" pitchFamily="34" charset="0"/>
              <a:cs typeface="Arial" pitchFamily="34" charset="0"/>
            </a:endParaRPr>
          </a:p>
          <a:p>
            <a:pPr marL="514350" indent="-514350">
              <a:buFont typeface="+mj-lt"/>
              <a:buAutoNum type="arabicPeriod" startAt="2"/>
            </a:pPr>
            <a:endParaRPr lang="en-US" sz="2400" dirty="0" smtClean="0">
              <a:latin typeface="Arial" pitchFamily="34" charset="0"/>
              <a:cs typeface="Arial" pitchFamily="34" charset="0"/>
            </a:endParaRPr>
          </a:p>
          <a:p>
            <a:pPr marL="514350" indent="-514350">
              <a:buFont typeface="+mj-lt"/>
              <a:buAutoNum type="arabicPeriod" startAt="2"/>
            </a:pPr>
            <a:endParaRPr lang="en-US" sz="2400" dirty="0" smtClean="0">
              <a:latin typeface="Arial" pitchFamily="34" charset="0"/>
              <a:cs typeface="Arial" pitchFamily="34" charset="0"/>
            </a:endParaRPr>
          </a:p>
          <a:p>
            <a:pPr marL="514350" indent="-514350">
              <a:buFont typeface="+mj-lt"/>
              <a:buAutoNum type="arabicPeriod" startAt="2"/>
            </a:pPr>
            <a:endParaRPr lang="en-US" sz="2400" dirty="0">
              <a:latin typeface="Arial" pitchFamily="34" charset="0"/>
              <a:cs typeface="Arial"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41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Conclusions</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sp>
        <p:nvSpPr>
          <p:cNvPr id="2" name="Content Placeholder 1"/>
          <p:cNvSpPr>
            <a:spLocks noGrp="1"/>
          </p:cNvSpPr>
          <p:nvPr>
            <p:ph idx="1"/>
          </p:nvPr>
        </p:nvSpPr>
        <p:spPr>
          <a:xfrm>
            <a:off x="176283" y="1143000"/>
            <a:ext cx="8686801" cy="4830763"/>
          </a:xfrm>
        </p:spPr>
        <p:txBody>
          <a:bodyPr>
            <a:normAutofit/>
          </a:bodyPr>
          <a:lstStyle/>
          <a:p>
            <a:r>
              <a:rPr lang="en-US" sz="2400" dirty="0" smtClean="0">
                <a:latin typeface="Arial" pitchFamily="34" charset="0"/>
                <a:cs typeface="Arial" pitchFamily="34" charset="0"/>
              </a:rPr>
              <a:t>Increased risk in agriculture is requiring:</a:t>
            </a:r>
          </a:p>
          <a:p>
            <a:pPr lvl="1"/>
            <a:r>
              <a:rPr lang="en-US" sz="2400" dirty="0" smtClean="0">
                <a:latin typeface="Arial" pitchFamily="34" charset="0"/>
                <a:cs typeface="Arial" pitchFamily="34" charset="0"/>
              </a:rPr>
              <a:t>More complex analysis techniques </a:t>
            </a:r>
          </a:p>
          <a:p>
            <a:pPr lvl="1"/>
            <a:r>
              <a:rPr lang="en-US" sz="2400" dirty="0" smtClean="0">
                <a:latin typeface="Arial" pitchFamily="34" charset="0"/>
                <a:cs typeface="Arial" pitchFamily="34" charset="0"/>
              </a:rPr>
              <a:t>More complex decisions tools incorporating the risk variance parameters and site specific characteristics</a:t>
            </a:r>
          </a:p>
          <a:p>
            <a:pPr lvl="1"/>
            <a:r>
              <a:rPr lang="en-US" sz="2400" dirty="0" smtClean="0">
                <a:latin typeface="Arial" pitchFamily="34" charset="0"/>
                <a:cs typeface="Arial" pitchFamily="34" charset="0"/>
              </a:rPr>
              <a:t>Great opportunities for farm/risk management education</a:t>
            </a:r>
          </a:p>
          <a:p>
            <a:pPr lvl="2"/>
            <a:r>
              <a:rPr lang="en-US" dirty="0" smtClean="0">
                <a:latin typeface="Arial" pitchFamily="34" charset="0"/>
                <a:cs typeface="Arial" pitchFamily="34" charset="0"/>
              </a:rPr>
              <a:t>ERME Farm Bill education partnerships</a:t>
            </a:r>
            <a:endParaRPr lang="en-US" dirty="0">
              <a:latin typeface="Arial" pitchFamily="34" charset="0"/>
              <a:cs typeface="Arial" pitchFamily="34" charset="0"/>
            </a:endParaRPr>
          </a:p>
          <a:p>
            <a:pPr lvl="2"/>
            <a:r>
              <a:rPr lang="en-US" sz="2200" dirty="0" smtClean="0">
                <a:latin typeface="Arial" pitchFamily="34" charset="0"/>
                <a:cs typeface="Arial" pitchFamily="34" charset="0"/>
              </a:rPr>
              <a:t>ERME Grant program</a:t>
            </a:r>
          </a:p>
          <a:p>
            <a:pPr lvl="3"/>
            <a:r>
              <a:rPr lang="en-US" sz="1800" dirty="0" smtClean="0">
                <a:latin typeface="Arial" pitchFamily="34" charset="0"/>
                <a:cs typeface="Arial" pitchFamily="34" charset="0"/>
              </a:rPr>
              <a:t>New special emphasis area for farm management and financial benchmarking</a:t>
            </a:r>
          </a:p>
          <a:p>
            <a:pPr lvl="2"/>
            <a:r>
              <a:rPr lang="en-US" sz="2200" dirty="0" smtClean="0">
                <a:latin typeface="Arial" pitchFamily="34" charset="0"/>
                <a:cs typeface="Arial" pitchFamily="34" charset="0"/>
              </a:rPr>
              <a:t>ERME National Conference</a:t>
            </a:r>
            <a:endParaRPr lang="en-US" sz="2200" dirty="0">
              <a:latin typeface="Arial" pitchFamily="34" charset="0"/>
              <a:cs typeface="Arial" pitchFamily="34" charset="0"/>
            </a:endParaRPr>
          </a:p>
          <a:p>
            <a:pPr marL="514350" indent="-514350">
              <a:buFont typeface="+mj-lt"/>
              <a:buAutoNum type="arabicPeriod" startAt="3"/>
            </a:pPr>
            <a:endParaRPr lang="en-US" sz="2200" dirty="0" smtClean="0">
              <a:latin typeface="Arial" pitchFamily="34" charset="0"/>
              <a:cs typeface="Arial" pitchFamily="34" charset="0"/>
            </a:endParaRPr>
          </a:p>
          <a:p>
            <a:pPr marL="514350" indent="-514350">
              <a:buFont typeface="+mj-lt"/>
              <a:buAutoNum type="arabicPeriod" startAt="3"/>
            </a:pPr>
            <a:endParaRPr lang="en-US" sz="2200" dirty="0" smtClean="0">
              <a:latin typeface="Arial" pitchFamily="34" charset="0"/>
              <a:cs typeface="Arial" pitchFamily="34" charset="0"/>
            </a:endParaRPr>
          </a:p>
          <a:p>
            <a:pPr marL="514350" indent="-514350">
              <a:buFont typeface="+mj-lt"/>
              <a:buAutoNum type="arabicPeriod" startAt="3"/>
            </a:pPr>
            <a:endParaRPr lang="en-US" sz="2200" dirty="0">
              <a:latin typeface="Arial" pitchFamily="34" charset="0"/>
              <a:cs typeface="Arial"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760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81000"/>
            <a:ext cx="6057900" cy="612775"/>
          </a:xfrm>
        </p:spPr>
        <p:txBody>
          <a:bodyPr>
            <a:normAutofit fontScale="90000"/>
          </a:bodyPr>
          <a:lstStyle/>
          <a:p>
            <a:pPr algn="l"/>
            <a:r>
              <a:rPr lang="en-US" sz="3600" dirty="0" smtClean="0">
                <a:latin typeface="Arial" pitchFamily="34" charset="0"/>
                <a:cs typeface="Arial" pitchFamily="34" charset="0"/>
              </a:rPr>
              <a:t>Discussion and Questions</a:t>
            </a:r>
            <a:endParaRPr lang="en-US" sz="3600" dirty="0">
              <a:latin typeface="Comic Sans MS" pitchFamily="66" charset="0"/>
              <a:cs typeface="Arial" pitchFamily="34" charset="0"/>
            </a:endParaRPr>
          </a:p>
        </p:txBody>
      </p:sp>
      <p:sp>
        <p:nvSpPr>
          <p:cNvPr id="3" name="Subtitle 2"/>
          <p:cNvSpPr>
            <a:spLocks noGrp="1"/>
          </p:cNvSpPr>
          <p:nvPr>
            <p:ph type="subTitle" idx="1"/>
          </p:nvPr>
        </p:nvSpPr>
        <p:spPr>
          <a:xfrm>
            <a:off x="381000" y="2895600"/>
            <a:ext cx="3276600" cy="1752600"/>
          </a:xfrm>
        </p:spPr>
        <p:txBody>
          <a:bodyPr>
            <a:normAutofit fontScale="85000" lnSpcReduction="20000"/>
          </a:bodyPr>
          <a:lstStyle/>
          <a:p>
            <a:pPr algn="l"/>
            <a:r>
              <a:rPr lang="en-US" dirty="0" smtClean="0">
                <a:solidFill>
                  <a:schemeClr val="tx1"/>
                </a:solidFill>
                <a:latin typeface="+mj-lt"/>
                <a:cs typeface="Arial" pitchFamily="34" charset="0"/>
              </a:rPr>
              <a:t>Shannon Neibergs</a:t>
            </a:r>
          </a:p>
          <a:p>
            <a:pPr algn="l"/>
            <a:r>
              <a:rPr lang="en-US" dirty="0" smtClean="0">
                <a:solidFill>
                  <a:schemeClr val="tx1"/>
                </a:solidFill>
                <a:latin typeface="+mj-lt"/>
                <a:cs typeface="Arial" pitchFamily="34" charset="0"/>
                <a:hlinkClick r:id="rId2"/>
              </a:rPr>
              <a:t>sneibergs@wsu.edu</a:t>
            </a:r>
            <a:endParaRPr lang="en-US" dirty="0" smtClean="0">
              <a:solidFill>
                <a:schemeClr val="tx1"/>
              </a:solidFill>
              <a:latin typeface="+mj-lt"/>
              <a:cs typeface="Arial" pitchFamily="34" charset="0"/>
            </a:endParaRPr>
          </a:p>
          <a:p>
            <a:pPr algn="l"/>
            <a:endParaRPr lang="en-US" dirty="0" smtClean="0">
              <a:solidFill>
                <a:schemeClr val="tx1"/>
              </a:solidFill>
              <a:latin typeface="+mj-lt"/>
              <a:cs typeface="Arial" pitchFamily="34" charset="0"/>
            </a:endParaRPr>
          </a:p>
          <a:p>
            <a:pPr algn="l"/>
            <a:r>
              <a:rPr lang="en-US" dirty="0" smtClean="0">
                <a:solidFill>
                  <a:schemeClr val="tx1"/>
                </a:solidFill>
                <a:latin typeface="+mj-lt"/>
                <a:cs typeface="Arial" pitchFamily="34" charset="0"/>
              </a:rPr>
              <a:t>509 335 6360</a:t>
            </a:r>
            <a:endParaRPr lang="en-US" dirty="0">
              <a:solidFill>
                <a:schemeClr val="tx1"/>
              </a:solidFill>
              <a:latin typeface="+mj-lt"/>
              <a:cs typeface="Arial" pitchFamily="34" charset="0"/>
            </a:endParaRPr>
          </a:p>
        </p:txBody>
      </p:sp>
      <p:cxnSp>
        <p:nvCxnSpPr>
          <p:cNvPr id="5" name="Straight Connector 4"/>
          <p:cNvCxnSpPr/>
          <p:nvPr/>
        </p:nvCxnSpPr>
        <p:spPr>
          <a:xfrm>
            <a:off x="533400" y="12954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877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California Chrome Pedigree</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57" y="1523999"/>
            <a:ext cx="812128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367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Broodmare Investment Portfolio </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sp>
        <p:nvSpPr>
          <p:cNvPr id="2" name="Content Placeholder 1"/>
          <p:cNvSpPr>
            <a:spLocks noGrp="1"/>
          </p:cNvSpPr>
          <p:nvPr>
            <p:ph idx="1"/>
          </p:nvPr>
        </p:nvSpPr>
        <p:spPr>
          <a:xfrm>
            <a:off x="176283" y="1143000"/>
            <a:ext cx="8686801" cy="4830763"/>
          </a:xfrm>
        </p:spPr>
        <p:txBody>
          <a:bodyPr>
            <a:normAutofit/>
          </a:bodyPr>
          <a:lstStyle/>
          <a:p>
            <a:pPr marL="514350" indent="-514350">
              <a:buFont typeface="+mj-lt"/>
              <a:buAutoNum type="arabicPeriod"/>
            </a:pPr>
            <a:endParaRPr lang="en-US" dirty="0" smtClean="0">
              <a:latin typeface="Arial" pitchFamily="34" charset="0"/>
              <a:cs typeface="Arial" pitchFamily="34" charset="0"/>
            </a:endParaRPr>
          </a:p>
          <a:p>
            <a:pPr marL="514350" indent="-514350">
              <a:buFont typeface="+mj-lt"/>
              <a:buAutoNum type="arabicPeriod"/>
            </a:pPr>
            <a:endParaRPr lang="en-US" dirty="0">
              <a:latin typeface="Arial" pitchFamily="34" charset="0"/>
              <a:cs typeface="Arial" pitchFamily="34" charset="0"/>
            </a:endParaRPr>
          </a:p>
          <a:p>
            <a:pPr marL="514350" indent="-514350">
              <a:buFont typeface="+mj-lt"/>
              <a:buAutoNum type="arabicPeriod"/>
            </a:pPr>
            <a:endParaRPr lang="en-US" dirty="0" smtClean="0">
              <a:latin typeface="Arial" pitchFamily="34" charset="0"/>
              <a:cs typeface="Arial" pitchFamily="34" charset="0"/>
            </a:endParaRPr>
          </a:p>
          <a:p>
            <a:pPr marL="514350" indent="-514350">
              <a:buFont typeface="+mj-lt"/>
              <a:buAutoNum type="arabicPeriod"/>
            </a:pPr>
            <a:endParaRPr lang="en-US" dirty="0" smtClean="0">
              <a:latin typeface="Arial" pitchFamily="34" charset="0"/>
              <a:cs typeface="Arial" pitchFamily="34" charset="0"/>
            </a:endParaRPr>
          </a:p>
          <a:p>
            <a:pPr marL="514350" indent="-514350">
              <a:buFont typeface="+mj-lt"/>
              <a:buAutoNum type="arabicPeriod"/>
            </a:pPr>
            <a:endParaRPr lang="en-US" dirty="0">
              <a:latin typeface="Arial" pitchFamily="34" charset="0"/>
              <a:cs typeface="Arial"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945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Distribution of Broodmare Portfolio IRR </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sp>
        <p:nvSpPr>
          <p:cNvPr id="2" name="Content Placeholder 1"/>
          <p:cNvSpPr>
            <a:spLocks noGrp="1"/>
          </p:cNvSpPr>
          <p:nvPr>
            <p:ph idx="1"/>
          </p:nvPr>
        </p:nvSpPr>
        <p:spPr>
          <a:xfrm>
            <a:off x="176283" y="1143000"/>
            <a:ext cx="8686801" cy="4830763"/>
          </a:xfrm>
        </p:spPr>
        <p:txBody>
          <a:bodyPr>
            <a:normAutofit/>
          </a:bodyPr>
          <a:lstStyle/>
          <a:p>
            <a:pPr marL="514350" indent="-514350">
              <a:buFont typeface="+mj-lt"/>
              <a:buAutoNum type="arabicPeriod"/>
            </a:pPr>
            <a:endParaRPr lang="en-US" dirty="0" smtClean="0">
              <a:latin typeface="Arial" pitchFamily="34" charset="0"/>
              <a:cs typeface="Arial" pitchFamily="34" charset="0"/>
            </a:endParaRPr>
          </a:p>
          <a:p>
            <a:pPr marL="514350" indent="-514350">
              <a:buFont typeface="+mj-lt"/>
              <a:buAutoNum type="arabicPeriod"/>
            </a:pPr>
            <a:endParaRPr lang="en-US" dirty="0">
              <a:latin typeface="Arial" pitchFamily="34" charset="0"/>
              <a:cs typeface="Arial" pitchFamily="34" charset="0"/>
            </a:endParaRPr>
          </a:p>
          <a:p>
            <a:pPr marL="514350" indent="-514350">
              <a:buFont typeface="+mj-lt"/>
              <a:buAutoNum type="arabicPeriod"/>
            </a:pPr>
            <a:endParaRPr lang="en-US" dirty="0" smtClean="0">
              <a:latin typeface="Arial" pitchFamily="34" charset="0"/>
              <a:cs typeface="Arial" pitchFamily="34" charset="0"/>
            </a:endParaRPr>
          </a:p>
          <a:p>
            <a:pPr marL="514350" indent="-514350">
              <a:buFont typeface="+mj-lt"/>
              <a:buAutoNum type="arabicPeriod"/>
            </a:pPr>
            <a:endParaRPr lang="en-US" dirty="0" smtClean="0">
              <a:latin typeface="Arial" pitchFamily="34" charset="0"/>
              <a:cs typeface="Arial" pitchFamily="34" charset="0"/>
            </a:endParaRPr>
          </a:p>
          <a:p>
            <a:pPr marL="514350" indent="-514350">
              <a:buFont typeface="+mj-lt"/>
              <a:buAutoNum type="arabicPeriod"/>
            </a:pPr>
            <a:endParaRPr lang="en-US" dirty="0">
              <a:latin typeface="Arial" pitchFamily="34" charset="0"/>
              <a:cs typeface="Arial"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183" y="1219200"/>
            <a:ext cx="5534025"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467600" y="2209800"/>
            <a:ext cx="1066800" cy="646331"/>
          </a:xfrm>
          <a:prstGeom prst="rect">
            <a:avLst/>
          </a:prstGeom>
          <a:solidFill>
            <a:schemeClr val="bg2">
              <a:lumMod val="90000"/>
            </a:schemeClr>
          </a:solidFill>
        </p:spPr>
        <p:txBody>
          <a:bodyPr wrap="square" rtlCol="0">
            <a:spAutoFit/>
          </a:bodyPr>
          <a:lstStyle/>
          <a:p>
            <a:pPr algn="ctr"/>
            <a:r>
              <a:rPr lang="en-US" dirty="0" smtClean="0"/>
              <a:t>Mean = </a:t>
            </a:r>
          </a:p>
          <a:p>
            <a:pPr algn="ctr"/>
            <a:r>
              <a:rPr lang="en-US" dirty="0" smtClean="0"/>
              <a:t>18.95%</a:t>
            </a:r>
          </a:p>
        </p:txBody>
      </p:sp>
    </p:spTree>
    <p:extLst>
      <p:ext uri="{BB962C8B-B14F-4D97-AF65-F5344CB8AC3E}">
        <p14:creationId xmlns:p14="http://schemas.microsoft.com/office/powerpoint/2010/main" val="2113597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Broodmare Investment Portfolio </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sp>
        <p:nvSpPr>
          <p:cNvPr id="2" name="Content Placeholder 1"/>
          <p:cNvSpPr>
            <a:spLocks noGrp="1"/>
          </p:cNvSpPr>
          <p:nvPr>
            <p:ph idx="1"/>
          </p:nvPr>
        </p:nvSpPr>
        <p:spPr>
          <a:xfrm>
            <a:off x="176283" y="1143000"/>
            <a:ext cx="8686801" cy="4830763"/>
          </a:xfrm>
        </p:spPr>
        <p:txBody>
          <a:bodyPr>
            <a:normAutofit/>
          </a:bodyPr>
          <a:lstStyle/>
          <a:p>
            <a:pPr marL="514350" indent="-514350">
              <a:buFont typeface="+mj-lt"/>
              <a:buAutoNum type="arabicPeriod"/>
            </a:pPr>
            <a:endParaRPr lang="en-US" dirty="0" smtClean="0">
              <a:latin typeface="Arial" pitchFamily="34" charset="0"/>
              <a:cs typeface="Arial" pitchFamily="34" charset="0"/>
            </a:endParaRPr>
          </a:p>
          <a:p>
            <a:pPr marL="514350" indent="-514350">
              <a:buFont typeface="+mj-lt"/>
              <a:buAutoNum type="arabicPeriod"/>
            </a:pPr>
            <a:endParaRPr lang="en-US" dirty="0">
              <a:latin typeface="Arial" pitchFamily="34" charset="0"/>
              <a:cs typeface="Arial" pitchFamily="34" charset="0"/>
            </a:endParaRPr>
          </a:p>
          <a:p>
            <a:pPr marL="514350" indent="-514350">
              <a:buFont typeface="+mj-lt"/>
              <a:buAutoNum type="arabicPeriod"/>
            </a:pPr>
            <a:endParaRPr lang="en-US" dirty="0" smtClean="0">
              <a:latin typeface="Arial" pitchFamily="34" charset="0"/>
              <a:cs typeface="Arial" pitchFamily="34" charset="0"/>
            </a:endParaRPr>
          </a:p>
          <a:p>
            <a:pPr marL="514350" indent="-514350">
              <a:buFont typeface="+mj-lt"/>
              <a:buAutoNum type="arabicPeriod"/>
            </a:pPr>
            <a:endParaRPr lang="en-US" dirty="0" smtClean="0">
              <a:latin typeface="Arial" pitchFamily="34" charset="0"/>
              <a:cs typeface="Arial" pitchFamily="34" charset="0"/>
            </a:endParaRPr>
          </a:p>
          <a:p>
            <a:pPr marL="514350" indent="-514350">
              <a:buFont typeface="+mj-lt"/>
              <a:buAutoNum type="arabicPeriod"/>
            </a:pPr>
            <a:endParaRPr lang="en-US" dirty="0">
              <a:latin typeface="Arial" pitchFamily="34" charset="0"/>
              <a:cs typeface="Arial"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217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Points from this discussion</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1"/>
          <p:cNvSpPr>
            <a:spLocks noGrp="1"/>
          </p:cNvSpPr>
          <p:nvPr>
            <p:ph idx="1"/>
          </p:nvPr>
        </p:nvSpPr>
        <p:spPr>
          <a:xfrm>
            <a:off x="152399" y="1219200"/>
            <a:ext cx="8686801" cy="4830763"/>
          </a:xfrm>
        </p:spPr>
        <p:txBody>
          <a:bodyPr>
            <a:normAutofit/>
          </a:bodyPr>
          <a:lstStyle/>
          <a:p>
            <a:r>
              <a:rPr lang="en-US" sz="2400" dirty="0" smtClean="0">
                <a:latin typeface="Arial" pitchFamily="34" charset="0"/>
                <a:cs typeface="Arial" pitchFamily="34" charset="0"/>
              </a:rPr>
              <a:t>Fundamental to understand the inter-relationships within an industry/business to make management recommendations</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r>
              <a:rPr lang="en-US" sz="2400" dirty="0" smtClean="0">
                <a:latin typeface="Arial" pitchFamily="34" charset="0"/>
                <a:cs typeface="Arial" pitchFamily="34" charset="0"/>
              </a:rPr>
              <a:t>Increasingly </a:t>
            </a:r>
            <a:r>
              <a:rPr lang="en-US" sz="2400" dirty="0">
                <a:latin typeface="Arial" pitchFamily="34" charset="0"/>
                <a:cs typeface="Arial" pitchFamily="34" charset="0"/>
              </a:rPr>
              <a:t>important </a:t>
            </a:r>
            <a:r>
              <a:rPr lang="en-US" sz="2400" dirty="0" smtClean="0">
                <a:latin typeface="Arial" pitchFamily="34" charset="0"/>
                <a:cs typeface="Arial" pitchFamily="34" charset="0"/>
              </a:rPr>
              <a:t>to analyze risk using approaches that take into account the risk variance and multiple year time frame.</a:t>
            </a:r>
          </a:p>
          <a:p>
            <a:endParaRPr lang="en-US" sz="2000" dirty="0" smtClean="0">
              <a:latin typeface="Arial" pitchFamily="34" charset="0"/>
              <a:cs typeface="Arial" pitchFamily="34" charset="0"/>
            </a:endParaRPr>
          </a:p>
          <a:p>
            <a:pPr lvl="1"/>
            <a:r>
              <a:rPr lang="en-US" sz="2000" dirty="0" err="1" smtClean="0">
                <a:latin typeface="Arial" pitchFamily="34" charset="0"/>
                <a:cs typeface="Arial" pitchFamily="34" charset="0"/>
              </a:rPr>
              <a:t>eg</a:t>
            </a:r>
            <a:r>
              <a:rPr lang="en-US" sz="2000" dirty="0" smtClean="0">
                <a:latin typeface="Arial" pitchFamily="34" charset="0"/>
                <a:cs typeface="Arial" pitchFamily="34" charset="0"/>
              </a:rPr>
              <a:t>. 2014 Farm Bill ARC and PLC programs are for the life of the Farm Bill</a:t>
            </a:r>
          </a:p>
          <a:p>
            <a:pPr lvl="1"/>
            <a:r>
              <a:rPr lang="en-US" sz="2000" dirty="0" smtClean="0">
                <a:latin typeface="Arial" pitchFamily="34" charset="0"/>
                <a:cs typeface="Arial" pitchFamily="34" charset="0"/>
              </a:rPr>
              <a:t>Decision aids are becoming more data intensive</a:t>
            </a:r>
          </a:p>
          <a:p>
            <a:pPr lvl="1"/>
            <a:r>
              <a:rPr lang="en-US" sz="2000" dirty="0" smtClean="0">
                <a:latin typeface="Arial" pitchFamily="34" charset="0"/>
                <a:cs typeface="Arial" pitchFamily="34" charset="0"/>
              </a:rPr>
              <a:t>Decision aids need to be site specific</a:t>
            </a:r>
          </a:p>
          <a:p>
            <a:endParaRPr lang="en-US" sz="2000" dirty="0">
              <a:latin typeface="Arial" pitchFamily="34" charset="0"/>
              <a:cs typeface="Arial" pitchFamily="34" charset="0"/>
            </a:endParaRPr>
          </a:p>
          <a:p>
            <a:pPr marL="0" indent="0">
              <a:buNone/>
            </a:pPr>
            <a:endParaRPr lang="en-US" sz="2400" dirty="0" smtClean="0">
              <a:latin typeface="Arial" pitchFamily="34" charset="0"/>
              <a:cs typeface="Arial" pitchFamily="34" charset="0"/>
            </a:endParaRPr>
          </a:p>
          <a:p>
            <a:pPr marL="514350" indent="-514350">
              <a:buFont typeface="+mj-lt"/>
              <a:buAutoNum type="arabicPeriod" startAt="2"/>
            </a:pPr>
            <a:endParaRPr lang="en-US" sz="2400" dirty="0">
              <a:latin typeface="Arial" pitchFamily="34" charset="0"/>
              <a:cs typeface="Arial" pitchFamily="34" charset="0"/>
            </a:endParaRPr>
          </a:p>
          <a:p>
            <a:pPr marL="514350" indent="-514350">
              <a:buFont typeface="+mj-lt"/>
              <a:buAutoNum type="arabicPeriod" startAt="2"/>
            </a:pPr>
            <a:endParaRPr lang="en-US" sz="2400" dirty="0" smtClean="0">
              <a:latin typeface="Arial" pitchFamily="34" charset="0"/>
              <a:cs typeface="Arial" pitchFamily="34" charset="0"/>
            </a:endParaRPr>
          </a:p>
          <a:p>
            <a:pPr marL="514350" indent="-514350">
              <a:buFont typeface="+mj-lt"/>
              <a:buAutoNum type="arabicPeriod" startAt="2"/>
            </a:pPr>
            <a:endParaRPr lang="en-US" sz="2400" dirty="0" smtClean="0">
              <a:latin typeface="Arial" pitchFamily="34" charset="0"/>
              <a:cs typeface="Arial" pitchFamily="34" charset="0"/>
            </a:endParaRPr>
          </a:p>
          <a:p>
            <a:pPr marL="514350" indent="-514350">
              <a:buFont typeface="+mj-lt"/>
              <a:buAutoNum type="arabicPeriod" startAt="2"/>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157192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Risk in Agriculture</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sp>
        <p:nvSpPr>
          <p:cNvPr id="2" name="Content Placeholder 1"/>
          <p:cNvSpPr>
            <a:spLocks noGrp="1"/>
          </p:cNvSpPr>
          <p:nvPr>
            <p:ph idx="1"/>
          </p:nvPr>
        </p:nvSpPr>
        <p:spPr>
          <a:xfrm>
            <a:off x="176283" y="1143000"/>
            <a:ext cx="8686801" cy="4830763"/>
          </a:xfrm>
        </p:spPr>
        <p:txBody>
          <a:bodyPr>
            <a:normAutofit fontScale="85000" lnSpcReduction="20000"/>
          </a:bodyPr>
          <a:lstStyle/>
          <a:p>
            <a:pPr marL="514350" indent="-514350">
              <a:buFont typeface="+mj-lt"/>
              <a:buAutoNum type="arabicPeriod"/>
            </a:pPr>
            <a:r>
              <a:rPr lang="en-US" dirty="0" smtClean="0">
                <a:latin typeface="Arial" pitchFamily="34" charset="0"/>
                <a:cs typeface="Arial" pitchFamily="34" charset="0"/>
              </a:rPr>
              <a:t>Risk in agriculture has increased</a:t>
            </a:r>
          </a:p>
          <a:p>
            <a:pPr marL="914400" lvl="1" indent="-514350">
              <a:buFont typeface="Courier New" panose="02070309020205020404" pitchFamily="49" charset="0"/>
              <a:buChar char="o"/>
            </a:pPr>
            <a:r>
              <a:rPr lang="en-US" dirty="0" smtClean="0">
                <a:latin typeface="Arial" pitchFamily="34" charset="0"/>
                <a:cs typeface="Arial" pitchFamily="34" charset="0"/>
              </a:rPr>
              <a:t>Increased price volatility</a:t>
            </a:r>
          </a:p>
          <a:p>
            <a:pPr marL="914400" lvl="1" indent="-514350">
              <a:buFont typeface="Courier New" panose="02070309020205020404" pitchFamily="49" charset="0"/>
              <a:buChar char="o"/>
            </a:pPr>
            <a:r>
              <a:rPr lang="en-US" dirty="0" smtClean="0">
                <a:latin typeface="Arial" pitchFamily="34" charset="0"/>
                <a:cs typeface="Arial" pitchFamily="34" charset="0"/>
              </a:rPr>
              <a:t>Increased yield variability – weather</a:t>
            </a:r>
          </a:p>
          <a:p>
            <a:pPr marL="914400" lvl="1" indent="-514350">
              <a:buFont typeface="Courier New" panose="02070309020205020404" pitchFamily="49" charset="0"/>
              <a:buChar char="o"/>
            </a:pPr>
            <a:r>
              <a:rPr lang="en-US" dirty="0" smtClean="0">
                <a:latin typeface="Arial" pitchFamily="34" charset="0"/>
                <a:cs typeface="Arial" pitchFamily="34" charset="0"/>
              </a:rPr>
              <a:t>Increased food safety liability </a:t>
            </a:r>
          </a:p>
          <a:p>
            <a:pPr marL="1314450" lvl="2" indent="-514350">
              <a:buFont typeface="Courier New" panose="02070309020205020404" pitchFamily="49" charset="0"/>
              <a:buChar char="o"/>
            </a:pPr>
            <a:r>
              <a:rPr lang="en-US" dirty="0" err="1" smtClean="0">
                <a:latin typeface="Arial" pitchFamily="34" charset="0"/>
                <a:cs typeface="Arial" pitchFamily="34" charset="0"/>
              </a:rPr>
              <a:t>gmo</a:t>
            </a:r>
            <a:r>
              <a:rPr lang="en-US" dirty="0" smtClean="0">
                <a:latin typeface="Arial" pitchFamily="34" charset="0"/>
                <a:cs typeface="Arial" pitchFamily="34" charset="0"/>
              </a:rPr>
              <a:t> trade restrictions</a:t>
            </a:r>
          </a:p>
          <a:p>
            <a:pPr marL="914400" lvl="1" indent="-514350">
              <a:buFont typeface="Courier New" panose="02070309020205020404" pitchFamily="49" charset="0"/>
              <a:buChar char="o"/>
            </a:pPr>
            <a:r>
              <a:rPr lang="en-US" dirty="0" smtClean="0">
                <a:latin typeface="Arial" pitchFamily="34" charset="0"/>
                <a:cs typeface="Arial" pitchFamily="34" charset="0"/>
              </a:rPr>
              <a:t>Increased financial risk</a:t>
            </a:r>
          </a:p>
          <a:p>
            <a:pPr marL="514350" indent="-514350">
              <a:buFont typeface="+mj-lt"/>
              <a:buAutoNum type="arabicPeriod"/>
            </a:pPr>
            <a:endParaRPr lang="en-US" dirty="0" smtClean="0">
              <a:latin typeface="Arial" pitchFamily="34" charset="0"/>
              <a:cs typeface="Arial" pitchFamily="34" charset="0"/>
            </a:endParaRPr>
          </a:p>
          <a:p>
            <a:pPr marL="514350" indent="-514350">
              <a:buFont typeface="+mj-lt"/>
              <a:buAutoNum type="arabicPeriod"/>
            </a:pPr>
            <a:r>
              <a:rPr lang="en-US" dirty="0" smtClean="0">
                <a:latin typeface="Arial" pitchFamily="34" charset="0"/>
                <a:cs typeface="Arial" pitchFamily="34" charset="0"/>
              </a:rPr>
              <a:t>Tools to manage risk have improved</a:t>
            </a:r>
          </a:p>
          <a:p>
            <a:pPr marL="914400" lvl="1" indent="-514350">
              <a:buFont typeface="Courier New" panose="02070309020205020404" pitchFamily="49" charset="0"/>
              <a:buChar char="o"/>
            </a:pPr>
            <a:r>
              <a:rPr lang="en-US" dirty="0" smtClean="0">
                <a:latin typeface="Arial" pitchFamily="34" charset="0"/>
                <a:cs typeface="Arial" pitchFamily="34" charset="0"/>
              </a:rPr>
              <a:t>Rapid growth in USDA RMA insurance products</a:t>
            </a:r>
          </a:p>
          <a:p>
            <a:pPr marL="914400" lvl="1" indent="-514350">
              <a:buFont typeface="Courier New" panose="02070309020205020404" pitchFamily="49" charset="0"/>
              <a:buChar char="o"/>
            </a:pPr>
            <a:r>
              <a:rPr lang="en-US" dirty="0" smtClean="0">
                <a:latin typeface="Arial" pitchFamily="34" charset="0"/>
                <a:cs typeface="Arial" pitchFamily="34" charset="0"/>
              </a:rPr>
              <a:t>2014 Farm Bill redesign towards insurance based programs</a:t>
            </a:r>
          </a:p>
          <a:p>
            <a:pPr marL="1314450" lvl="2" indent="-514350">
              <a:buFont typeface="Courier New" panose="02070309020205020404" pitchFamily="49" charset="0"/>
              <a:buChar char="o"/>
            </a:pPr>
            <a:r>
              <a:rPr lang="en-US" dirty="0" smtClean="0">
                <a:latin typeface="Arial" pitchFamily="34" charset="0"/>
                <a:cs typeface="Arial" pitchFamily="34" charset="0"/>
              </a:rPr>
              <a:t>Dairy MILC → Margin Protection Program</a:t>
            </a:r>
          </a:p>
          <a:p>
            <a:pPr marL="1314450" lvl="2" indent="-514350">
              <a:buFont typeface="Courier New" panose="02070309020205020404" pitchFamily="49" charset="0"/>
              <a:buChar char="o"/>
            </a:pPr>
            <a:r>
              <a:rPr lang="en-US" dirty="0" smtClean="0">
                <a:latin typeface="Arial" pitchFamily="34" charset="0"/>
                <a:cs typeface="Arial" pitchFamily="34" charset="0"/>
              </a:rPr>
              <a:t>Direct payments → ARC and PLC </a:t>
            </a:r>
          </a:p>
          <a:p>
            <a:pPr marL="514350" indent="-514350">
              <a:buFont typeface="+mj-lt"/>
              <a:buAutoNum type="arabicPeriod"/>
            </a:pPr>
            <a:endParaRPr lang="en-US" dirty="0">
              <a:latin typeface="Arial" pitchFamily="34" charset="0"/>
              <a:cs typeface="Arial"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0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43144" y="0"/>
            <a:ext cx="8229600" cy="1143000"/>
          </a:xfrm>
        </p:spPr>
        <p:txBody>
          <a:bodyPr>
            <a:normAutofit/>
          </a:bodyPr>
          <a:lstStyle/>
          <a:p>
            <a:pPr algn="l"/>
            <a:r>
              <a:rPr lang="en-US" sz="3600" dirty="0" smtClean="0">
                <a:latin typeface="Arial" pitchFamily="34" charset="0"/>
                <a:cs typeface="Arial" pitchFamily="34" charset="0"/>
              </a:rPr>
              <a:t>Expanded use of insurance</a:t>
            </a:r>
            <a:endParaRPr lang="en-US" sz="3600" i="1" dirty="0">
              <a:solidFill>
                <a:schemeClr val="accent1"/>
              </a:solidFill>
              <a:latin typeface="Arial" pitchFamily="34" charset="0"/>
              <a:cs typeface="Arial" pitchFamily="34" charset="0"/>
            </a:endParaRPr>
          </a:p>
        </p:txBody>
      </p:sp>
      <p:cxnSp>
        <p:nvCxnSpPr>
          <p:cNvPr id="5" name="Straight Connector 4"/>
          <p:cNvCxnSpPr/>
          <p:nvPr/>
        </p:nvCxnSpPr>
        <p:spPr>
          <a:xfrm>
            <a:off x="533400" y="914400"/>
            <a:ext cx="8153400" cy="0"/>
          </a:xfrm>
          <a:prstGeom prst="line">
            <a:avLst/>
          </a:prstGeom>
          <a:effectLst/>
        </p:spPr>
        <p:style>
          <a:lnRef idx="2">
            <a:schemeClr val="dk1"/>
          </a:lnRef>
          <a:fillRef idx="0">
            <a:schemeClr val="dk1"/>
          </a:fillRef>
          <a:effectRef idx="1">
            <a:schemeClr val="dk1"/>
          </a:effectRef>
          <a:fontRef idx="minor">
            <a:schemeClr val="tx1"/>
          </a:fontRef>
        </p:style>
      </p:cxn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298063"/>
            <a:ext cx="2666999" cy="53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90" y="914400"/>
            <a:ext cx="7575688" cy="484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7386" y="5761404"/>
            <a:ext cx="4916923" cy="369332"/>
          </a:xfrm>
          <a:prstGeom prst="rect">
            <a:avLst/>
          </a:prstGeom>
          <a:noFill/>
        </p:spPr>
        <p:txBody>
          <a:bodyPr wrap="none" rtlCol="0">
            <a:spAutoFit/>
          </a:bodyPr>
          <a:lstStyle/>
          <a:p>
            <a:r>
              <a:rPr lang="en-US" dirty="0" smtClean="0"/>
              <a:t>Source: </a:t>
            </a:r>
            <a:r>
              <a:rPr lang="en-US" dirty="0" err="1" smtClean="0"/>
              <a:t>farmdoc</a:t>
            </a:r>
            <a:r>
              <a:rPr lang="en-US" dirty="0" smtClean="0"/>
              <a:t>, Farmland Markets, May 30, 2014</a:t>
            </a:r>
            <a:endParaRPr lang="en-US" dirty="0"/>
          </a:p>
        </p:txBody>
      </p:sp>
      <p:sp>
        <p:nvSpPr>
          <p:cNvPr id="9" name="TextBox 8"/>
          <p:cNvSpPr txBox="1"/>
          <p:nvPr/>
        </p:nvSpPr>
        <p:spPr>
          <a:xfrm>
            <a:off x="1543565" y="1219200"/>
            <a:ext cx="5564537" cy="369332"/>
          </a:xfrm>
          <a:prstGeom prst="rect">
            <a:avLst/>
          </a:prstGeom>
          <a:solidFill>
            <a:schemeClr val="bg1"/>
          </a:solidFill>
        </p:spPr>
        <p:txBody>
          <a:bodyPr wrap="none" rtlCol="0">
            <a:spAutoFit/>
          </a:bodyPr>
          <a:lstStyle/>
          <a:p>
            <a:r>
              <a:rPr lang="en-US" b="1" dirty="0" smtClean="0"/>
              <a:t>Expanded Use of Crop Insurance – Corn by Acres Insured</a:t>
            </a:r>
            <a:endParaRPr lang="en-US" b="1" dirty="0"/>
          </a:p>
        </p:txBody>
      </p:sp>
    </p:spTree>
    <p:extLst>
      <p:ext uri="{BB962C8B-B14F-4D97-AF65-F5344CB8AC3E}">
        <p14:creationId xmlns:p14="http://schemas.microsoft.com/office/powerpoint/2010/main" val="555210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9472</TotalTime>
  <Words>1371</Words>
  <Application>Microsoft Office PowerPoint</Application>
  <PresentationFormat>On-screen Show (4:3)</PresentationFormat>
  <Paragraphs>390</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Shannon Neibergs Director Western Center for Risk Management Education Washington State University </vt:lpstr>
      <vt:lpstr>California Chrome</vt:lpstr>
      <vt:lpstr>California Chrome Pedigree</vt:lpstr>
      <vt:lpstr>Broodmare Investment Portfolio </vt:lpstr>
      <vt:lpstr>Distribution of Broodmare Portfolio IRR </vt:lpstr>
      <vt:lpstr>Broodmare Investment Portfolio </vt:lpstr>
      <vt:lpstr>Points from this discussion</vt:lpstr>
      <vt:lpstr>Risk in Agriculture</vt:lpstr>
      <vt:lpstr>Expanded use of insurance</vt:lpstr>
      <vt:lpstr>Dairy Margin Protection Program </vt:lpstr>
      <vt:lpstr>Dairy MPP Premiums</vt:lpstr>
      <vt:lpstr>Dairy MPP Premium Marginal Cost</vt:lpstr>
      <vt:lpstr>Dairy MPP Payment Likelihood</vt:lpstr>
      <vt:lpstr>Dairy MPP Loss Ratios</vt:lpstr>
      <vt:lpstr>Seasonality and Dairy MPP - WA</vt:lpstr>
      <vt:lpstr>Risk in Agriculture</vt:lpstr>
      <vt:lpstr>Extension Risk Management Education</vt:lpstr>
      <vt:lpstr>Looking at risk management education</vt:lpstr>
      <vt:lpstr>Extension ERME Grants</vt:lpstr>
      <vt:lpstr>Extension ERME Grants</vt:lpstr>
      <vt:lpstr>Benchmark machinery investment</vt:lpstr>
      <vt:lpstr>Benchmark HRW wheat production </vt:lpstr>
      <vt:lpstr>Additional emerging risk issues</vt:lpstr>
      <vt:lpstr>Future interest rates?</vt:lpstr>
      <vt:lpstr>Financial literacy education needed </vt:lpstr>
      <vt:lpstr>Additional emerging risk issues</vt:lpstr>
      <vt:lpstr>Conclusions</vt:lpstr>
      <vt:lpstr>Discussion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t Test rdsy</dc:title>
  <dc:creator>Neibergs, Joseph Shannon</dc:creator>
  <cp:lastModifiedBy>Neibergs, Joseph Shannon</cp:lastModifiedBy>
  <cp:revision>416</cp:revision>
  <cp:lastPrinted>2013-01-15T17:34:45Z</cp:lastPrinted>
  <dcterms:created xsi:type="dcterms:W3CDTF">2012-05-15T18:12:11Z</dcterms:created>
  <dcterms:modified xsi:type="dcterms:W3CDTF">2014-06-12T03:08:13Z</dcterms:modified>
</cp:coreProperties>
</file>