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8"/>
  </p:notesMasterIdLst>
  <p:sldIdLst>
    <p:sldId id="256" r:id="rId2"/>
    <p:sldId id="261" r:id="rId3"/>
    <p:sldId id="263" r:id="rId4"/>
    <p:sldId id="264" r:id="rId5"/>
    <p:sldId id="265" r:id="rId6"/>
    <p:sldId id="266" r:id="rId7"/>
    <p:sldId id="320" r:id="rId8"/>
    <p:sldId id="267" r:id="rId9"/>
    <p:sldId id="321" r:id="rId10"/>
    <p:sldId id="268" r:id="rId11"/>
    <p:sldId id="269" r:id="rId12"/>
    <p:sldId id="270" r:id="rId13"/>
    <p:sldId id="271" r:id="rId14"/>
    <p:sldId id="272" r:id="rId15"/>
    <p:sldId id="273" r:id="rId16"/>
    <p:sldId id="274" r:id="rId17"/>
    <p:sldId id="381" r:id="rId18"/>
    <p:sldId id="382"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384" r:id="rId33"/>
    <p:sldId id="385" r:id="rId34"/>
    <p:sldId id="288" r:id="rId35"/>
    <p:sldId id="289" r:id="rId36"/>
    <p:sldId id="290" r:id="rId37"/>
    <p:sldId id="291" r:id="rId38"/>
    <p:sldId id="292" r:id="rId39"/>
    <p:sldId id="293" r:id="rId40"/>
    <p:sldId id="295" r:id="rId41"/>
    <p:sldId id="327" r:id="rId42"/>
    <p:sldId id="387" r:id="rId43"/>
    <p:sldId id="302" r:id="rId44"/>
    <p:sldId id="303" r:id="rId45"/>
    <p:sldId id="304" r:id="rId46"/>
    <p:sldId id="305" r:id="rId47"/>
    <p:sldId id="306" r:id="rId48"/>
    <p:sldId id="307" r:id="rId49"/>
    <p:sldId id="308" r:id="rId50"/>
    <p:sldId id="309" r:id="rId51"/>
    <p:sldId id="388" r:id="rId52"/>
    <p:sldId id="397" r:id="rId53"/>
    <p:sldId id="390" r:id="rId54"/>
    <p:sldId id="398" r:id="rId55"/>
    <p:sldId id="399" r:id="rId56"/>
    <p:sldId id="391" r:id="rId57"/>
    <p:sldId id="392" r:id="rId58"/>
    <p:sldId id="393" r:id="rId59"/>
    <p:sldId id="394" r:id="rId60"/>
    <p:sldId id="396" r:id="rId61"/>
    <p:sldId id="311" r:id="rId62"/>
    <p:sldId id="312" r:id="rId63"/>
    <p:sldId id="358" r:id="rId64"/>
    <p:sldId id="359" r:id="rId65"/>
    <p:sldId id="360" r:id="rId66"/>
    <p:sldId id="361" r:id="rId67"/>
    <p:sldId id="362" r:id="rId68"/>
    <p:sldId id="363" r:id="rId69"/>
    <p:sldId id="364" r:id="rId70"/>
    <p:sldId id="315" r:id="rId71"/>
    <p:sldId id="316" r:id="rId72"/>
    <p:sldId id="366" r:id="rId73"/>
    <p:sldId id="367" r:id="rId74"/>
    <p:sldId id="368" r:id="rId75"/>
    <p:sldId id="369" r:id="rId76"/>
    <p:sldId id="370" r:id="rId77"/>
    <p:sldId id="371" r:id="rId78"/>
    <p:sldId id="374" r:id="rId79"/>
    <p:sldId id="375" r:id="rId80"/>
    <p:sldId id="376" r:id="rId81"/>
    <p:sldId id="377" r:id="rId82"/>
    <p:sldId id="378" r:id="rId83"/>
    <p:sldId id="379" r:id="rId84"/>
    <p:sldId id="395" r:id="rId85"/>
    <p:sldId id="400" r:id="rId86"/>
    <p:sldId id="401" r:id="rId87"/>
    <p:sldId id="402" r:id="rId88"/>
    <p:sldId id="403" r:id="rId89"/>
    <p:sldId id="404" r:id="rId90"/>
    <p:sldId id="405" r:id="rId91"/>
    <p:sldId id="406" r:id="rId92"/>
    <p:sldId id="407" r:id="rId93"/>
    <p:sldId id="408" r:id="rId94"/>
    <p:sldId id="409" r:id="rId95"/>
    <p:sldId id="410" r:id="rId96"/>
    <p:sldId id="411" r:id="rId97"/>
    <p:sldId id="412" r:id="rId98"/>
    <p:sldId id="413" r:id="rId99"/>
    <p:sldId id="414" r:id="rId100"/>
    <p:sldId id="415" r:id="rId101"/>
    <p:sldId id="416" r:id="rId102"/>
    <p:sldId id="417" r:id="rId103"/>
    <p:sldId id="418" r:id="rId104"/>
    <p:sldId id="419" r:id="rId105"/>
    <p:sldId id="420" r:id="rId106"/>
    <p:sldId id="421" r:id="rId107"/>
    <p:sldId id="422" r:id="rId108"/>
    <p:sldId id="423" r:id="rId109"/>
    <p:sldId id="424" r:id="rId110"/>
    <p:sldId id="425" r:id="rId111"/>
    <p:sldId id="426" r:id="rId112"/>
    <p:sldId id="427" r:id="rId113"/>
    <p:sldId id="428" r:id="rId114"/>
    <p:sldId id="429" r:id="rId115"/>
    <p:sldId id="430" r:id="rId116"/>
    <p:sldId id="431" r:id="rId117"/>
    <p:sldId id="432" r:id="rId118"/>
    <p:sldId id="433" r:id="rId119"/>
    <p:sldId id="434" r:id="rId120"/>
    <p:sldId id="435" r:id="rId121"/>
    <p:sldId id="436" r:id="rId122"/>
    <p:sldId id="437" r:id="rId123"/>
    <p:sldId id="438" r:id="rId124"/>
    <p:sldId id="439" r:id="rId125"/>
    <p:sldId id="440" r:id="rId126"/>
    <p:sldId id="441" r:id="rId127"/>
    <p:sldId id="442" r:id="rId128"/>
    <p:sldId id="443" r:id="rId129"/>
    <p:sldId id="444" r:id="rId130"/>
    <p:sldId id="445" r:id="rId131"/>
    <p:sldId id="446" r:id="rId132"/>
    <p:sldId id="447" r:id="rId133"/>
    <p:sldId id="448" r:id="rId134"/>
    <p:sldId id="449" r:id="rId135"/>
    <p:sldId id="450" r:id="rId136"/>
    <p:sldId id="451" r:id="rId137"/>
    <p:sldId id="452" r:id="rId138"/>
    <p:sldId id="453" r:id="rId139"/>
    <p:sldId id="454" r:id="rId140"/>
    <p:sldId id="455" r:id="rId141"/>
    <p:sldId id="456" r:id="rId142"/>
    <p:sldId id="457" r:id="rId143"/>
    <p:sldId id="458" r:id="rId144"/>
    <p:sldId id="459" r:id="rId145"/>
    <p:sldId id="460" r:id="rId146"/>
    <p:sldId id="461" r:id="rId147"/>
    <p:sldId id="462" r:id="rId148"/>
    <p:sldId id="463" r:id="rId149"/>
    <p:sldId id="464" r:id="rId150"/>
    <p:sldId id="465" r:id="rId151"/>
    <p:sldId id="466" r:id="rId152"/>
    <p:sldId id="467" r:id="rId153"/>
    <p:sldId id="468" r:id="rId154"/>
    <p:sldId id="469" r:id="rId155"/>
    <p:sldId id="470" r:id="rId156"/>
    <p:sldId id="471" r:id="rId157"/>
    <p:sldId id="472" r:id="rId158"/>
    <p:sldId id="473" r:id="rId159"/>
    <p:sldId id="474" r:id="rId160"/>
    <p:sldId id="475" r:id="rId161"/>
    <p:sldId id="476" r:id="rId162"/>
    <p:sldId id="477" r:id="rId163"/>
    <p:sldId id="478" r:id="rId164"/>
    <p:sldId id="479" r:id="rId165"/>
    <p:sldId id="480" r:id="rId166"/>
    <p:sldId id="481" r:id="rId167"/>
    <p:sldId id="482" r:id="rId168"/>
    <p:sldId id="483" r:id="rId169"/>
    <p:sldId id="484" r:id="rId170"/>
    <p:sldId id="485" r:id="rId171"/>
    <p:sldId id="486" r:id="rId172"/>
    <p:sldId id="487" r:id="rId173"/>
    <p:sldId id="488" r:id="rId174"/>
    <p:sldId id="489" r:id="rId175"/>
    <p:sldId id="490" r:id="rId176"/>
    <p:sldId id="491" r:id="rId177"/>
    <p:sldId id="492" r:id="rId178"/>
    <p:sldId id="493" r:id="rId179"/>
    <p:sldId id="494" r:id="rId180"/>
    <p:sldId id="495" r:id="rId181"/>
    <p:sldId id="496" r:id="rId182"/>
    <p:sldId id="497" r:id="rId183"/>
    <p:sldId id="498" r:id="rId184"/>
    <p:sldId id="499" r:id="rId185"/>
    <p:sldId id="500" r:id="rId186"/>
    <p:sldId id="501" r:id="rId187"/>
    <p:sldId id="502" r:id="rId188"/>
    <p:sldId id="503" r:id="rId189"/>
    <p:sldId id="504" r:id="rId190"/>
    <p:sldId id="505" r:id="rId191"/>
    <p:sldId id="506" r:id="rId192"/>
    <p:sldId id="507" r:id="rId193"/>
    <p:sldId id="508" r:id="rId194"/>
    <p:sldId id="509" r:id="rId195"/>
    <p:sldId id="510" r:id="rId196"/>
    <p:sldId id="511" r:id="rId197"/>
    <p:sldId id="512" r:id="rId198"/>
    <p:sldId id="513" r:id="rId199"/>
    <p:sldId id="514" r:id="rId200"/>
    <p:sldId id="515" r:id="rId201"/>
    <p:sldId id="516" r:id="rId202"/>
    <p:sldId id="517" r:id="rId203"/>
    <p:sldId id="519" r:id="rId204"/>
    <p:sldId id="331" r:id="rId205"/>
    <p:sldId id="355" r:id="rId206"/>
    <p:sldId id="319" r:id="rId20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B86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7" autoAdjust="0"/>
    <p:restoredTop sz="86475" autoAdjust="0"/>
  </p:normalViewPr>
  <p:slideViewPr>
    <p:cSldViewPr>
      <p:cViewPr varScale="1">
        <p:scale>
          <a:sx n="80" d="100"/>
          <a:sy n="80" d="100"/>
        </p:scale>
        <p:origin x="672" y="78"/>
      </p:cViewPr>
      <p:guideLst>
        <p:guide orient="horz" pos="2160"/>
        <p:guide pos="2880"/>
      </p:guideLst>
    </p:cSldViewPr>
  </p:slideViewPr>
  <p:outlineViewPr>
    <p:cViewPr>
      <p:scale>
        <a:sx n="33" d="100"/>
        <a:sy n="33" d="100"/>
      </p:scale>
      <p:origin x="0" y="23472"/>
    </p:cViewPr>
  </p:outlineViewPr>
  <p:notesTextViewPr>
    <p:cViewPr>
      <p:scale>
        <a:sx n="1" d="1"/>
        <a:sy n="1" d="1"/>
      </p:scale>
      <p:origin x="0" y="0"/>
    </p:cViewPr>
  </p:notesTextViewPr>
  <p:sorterViewPr>
    <p:cViewPr>
      <p:scale>
        <a:sx n="100" d="100"/>
        <a:sy n="100" d="100"/>
      </p:scale>
      <p:origin x="0" y="2103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1"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tableStyles" Target="tableStyle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presProps" Target="presProp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viewProps" Target="view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426C67-20C8-4CB5-8123-BF2F54840B41}" type="datetimeFigureOut">
              <a:rPr lang="en-US" smtClean="0"/>
              <a:t>7/3/2013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AA687D-45DE-4A3B-A62C-63644B9E7EEF}" type="slidenum">
              <a:rPr lang="en-US" smtClean="0"/>
              <a:t>‹#›</a:t>
            </a:fld>
            <a:endParaRPr lang="en-US"/>
          </a:p>
        </p:txBody>
      </p:sp>
    </p:spTree>
    <p:extLst>
      <p:ext uri="{BB962C8B-B14F-4D97-AF65-F5344CB8AC3E}">
        <p14:creationId xmlns:p14="http://schemas.microsoft.com/office/powerpoint/2010/main" val="350771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402590-6EFC-4B8D-9060-412F317720A8}" type="slidenum">
              <a:rPr lang="en-US" smtClean="0"/>
              <a:pPr fontAlgn="base">
                <a:spcBef>
                  <a:spcPct val="0"/>
                </a:spcBef>
                <a:spcAft>
                  <a:spcPct val="0"/>
                </a:spcAft>
                <a:defRPr/>
              </a:pPr>
              <a:t>87</a:t>
            </a:fld>
            <a:endParaRPr lang="en-US" smtClean="0"/>
          </a:p>
        </p:txBody>
      </p:sp>
      <p:sp>
        <p:nvSpPr>
          <p:cNvPr id="3901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01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350968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373A06-D209-4107-8B06-13184F26B7E5}" type="slidenum">
              <a:rPr lang="en-US" smtClean="0"/>
              <a:pPr fontAlgn="base">
                <a:spcBef>
                  <a:spcPct val="0"/>
                </a:spcBef>
                <a:spcAft>
                  <a:spcPct val="0"/>
                </a:spcAft>
                <a:defRPr/>
              </a:pPr>
              <a:t>97</a:t>
            </a:fld>
            <a:endParaRPr lang="en-US" smtClean="0"/>
          </a:p>
        </p:txBody>
      </p:sp>
      <p:sp>
        <p:nvSpPr>
          <p:cNvPr id="3962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62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420203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10AB30-4B70-4F2B-82F7-7CB0491AEDB5}" type="slidenum">
              <a:rPr lang="en-US" smtClean="0"/>
              <a:pPr fontAlgn="base">
                <a:spcBef>
                  <a:spcPct val="0"/>
                </a:spcBef>
                <a:spcAft>
                  <a:spcPct val="0"/>
                </a:spcAft>
                <a:defRPr/>
              </a:pPr>
              <a:t>134</a:t>
            </a:fld>
            <a:endParaRPr lang="en-US" smtClean="0"/>
          </a:p>
        </p:txBody>
      </p:sp>
      <p:sp>
        <p:nvSpPr>
          <p:cNvPr id="4065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65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778586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C60B35-5685-434F-97A0-B9D14335AAD1}" type="slidenum">
              <a:rPr lang="en-US" smtClean="0"/>
              <a:pPr fontAlgn="base">
                <a:spcBef>
                  <a:spcPct val="0"/>
                </a:spcBef>
                <a:spcAft>
                  <a:spcPct val="0"/>
                </a:spcAft>
                <a:defRPr/>
              </a:pPr>
              <a:t>135</a:t>
            </a:fld>
            <a:endParaRPr lang="en-US" smtClean="0"/>
          </a:p>
        </p:txBody>
      </p:sp>
      <p:sp>
        <p:nvSpPr>
          <p:cNvPr id="407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75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69079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D4289A-69D8-4DF8-8333-AAFCF23B5983}" type="slidenum">
              <a:rPr lang="en-US" smtClean="0"/>
              <a:pPr fontAlgn="base">
                <a:spcBef>
                  <a:spcPct val="0"/>
                </a:spcBef>
                <a:spcAft>
                  <a:spcPct val="0"/>
                </a:spcAft>
                <a:defRPr/>
              </a:pPr>
              <a:t>136</a:t>
            </a:fld>
            <a:endParaRPr lang="en-US" smtClean="0"/>
          </a:p>
        </p:txBody>
      </p:sp>
      <p:sp>
        <p:nvSpPr>
          <p:cNvPr id="408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8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694419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7E805A6-AC24-4325-8668-6B109C7724A2}" type="slidenum">
              <a:rPr lang="en-US" smtClean="0"/>
              <a:pPr fontAlgn="base">
                <a:spcBef>
                  <a:spcPct val="0"/>
                </a:spcBef>
                <a:spcAft>
                  <a:spcPct val="0"/>
                </a:spcAft>
                <a:defRPr/>
              </a:pPr>
              <a:t>137</a:t>
            </a:fld>
            <a:endParaRPr lang="en-US" smtClean="0"/>
          </a:p>
        </p:txBody>
      </p:sp>
      <p:sp>
        <p:nvSpPr>
          <p:cNvPr id="4096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40555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0C2F50-CA4F-4B4B-B92C-4C51E1F65A73}" type="slidenum">
              <a:rPr lang="en-US" smtClean="0"/>
              <a:pPr fontAlgn="base">
                <a:spcBef>
                  <a:spcPct val="0"/>
                </a:spcBef>
                <a:spcAft>
                  <a:spcPct val="0"/>
                </a:spcAft>
                <a:defRPr/>
              </a:pPr>
              <a:t>138</a:t>
            </a:fld>
            <a:endParaRPr lang="en-US" smtClean="0"/>
          </a:p>
        </p:txBody>
      </p:sp>
      <p:sp>
        <p:nvSpPr>
          <p:cNvPr id="4106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045540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A517384-CE98-4CD6-9840-BA204658E606}" type="slidenum">
              <a:rPr lang="en-US" smtClean="0"/>
              <a:pPr fontAlgn="base">
                <a:spcBef>
                  <a:spcPct val="0"/>
                </a:spcBef>
                <a:spcAft>
                  <a:spcPct val="0"/>
                </a:spcAft>
                <a:defRPr/>
              </a:pPr>
              <a:t>88</a:t>
            </a:fld>
            <a:endParaRPr lang="en-US" smtClean="0"/>
          </a:p>
        </p:txBody>
      </p:sp>
      <p:sp>
        <p:nvSpPr>
          <p:cNvPr id="3911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11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96304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4EB5D6-9DBB-45E5-9DD0-E869900C2BD3}" type="slidenum">
              <a:rPr lang="en-US" smtClean="0"/>
              <a:pPr fontAlgn="base">
                <a:spcBef>
                  <a:spcPct val="0"/>
                </a:spcBef>
                <a:spcAft>
                  <a:spcPct val="0"/>
                </a:spcAft>
                <a:defRPr/>
              </a:pPr>
              <a:t>89</a:t>
            </a:fld>
            <a:endParaRPr lang="en-US" smtClean="0"/>
          </a:p>
        </p:txBody>
      </p:sp>
      <p:sp>
        <p:nvSpPr>
          <p:cNvPr id="3921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21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651828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73136A-ABC6-4A0E-A657-36DDC11F3C81}" type="slidenum">
              <a:rPr lang="en-US" smtClean="0"/>
              <a:pPr fontAlgn="base">
                <a:spcBef>
                  <a:spcPct val="0"/>
                </a:spcBef>
                <a:spcAft>
                  <a:spcPct val="0"/>
                </a:spcAft>
                <a:defRPr/>
              </a:pPr>
              <a:t>91</a:t>
            </a:fld>
            <a:endParaRPr lang="en-US" smtClean="0"/>
          </a:p>
        </p:txBody>
      </p:sp>
      <p:sp>
        <p:nvSpPr>
          <p:cNvPr id="400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0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089883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2B867E-9716-4F85-B7B3-707D0F1399E8}" type="slidenum">
              <a:rPr lang="en-US" smtClean="0"/>
              <a:pPr fontAlgn="base">
                <a:spcBef>
                  <a:spcPct val="0"/>
                </a:spcBef>
                <a:spcAft>
                  <a:spcPct val="0"/>
                </a:spcAft>
                <a:defRPr/>
              </a:pPr>
              <a:t>92</a:t>
            </a:fld>
            <a:endParaRPr lang="en-US" smtClean="0"/>
          </a:p>
        </p:txBody>
      </p:sp>
      <p:sp>
        <p:nvSpPr>
          <p:cNvPr id="4014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1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93679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7E21A9-A78D-4D43-92C1-69B8493DCA8D}" type="slidenum">
              <a:rPr lang="en-US" smtClean="0"/>
              <a:pPr fontAlgn="base">
                <a:spcBef>
                  <a:spcPct val="0"/>
                </a:spcBef>
                <a:spcAft>
                  <a:spcPct val="0"/>
                </a:spcAft>
                <a:defRPr/>
              </a:pPr>
              <a:t>93</a:t>
            </a:fld>
            <a:endParaRPr lang="en-US" smtClean="0"/>
          </a:p>
        </p:txBody>
      </p:sp>
      <p:sp>
        <p:nvSpPr>
          <p:cNvPr id="402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2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846793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664EC9-0EC1-4BC0-AC03-12D2CCC28731}" type="slidenum">
              <a:rPr lang="en-US" smtClean="0"/>
              <a:pPr fontAlgn="base">
                <a:spcBef>
                  <a:spcPct val="0"/>
                </a:spcBef>
                <a:spcAft>
                  <a:spcPct val="0"/>
                </a:spcAft>
                <a:defRPr/>
              </a:pPr>
              <a:t>94</a:t>
            </a:fld>
            <a:endParaRPr lang="en-US" smtClean="0"/>
          </a:p>
        </p:txBody>
      </p:sp>
      <p:sp>
        <p:nvSpPr>
          <p:cNvPr id="4034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34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745793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47CB03-0923-44FF-B45D-3837C5C7358C}" type="slidenum">
              <a:rPr lang="en-US" smtClean="0"/>
              <a:pPr fontAlgn="base">
                <a:spcBef>
                  <a:spcPct val="0"/>
                </a:spcBef>
                <a:spcAft>
                  <a:spcPct val="0"/>
                </a:spcAft>
                <a:defRPr/>
              </a:pPr>
              <a:t>95</a:t>
            </a:fld>
            <a:endParaRPr lang="en-US" smtClean="0"/>
          </a:p>
        </p:txBody>
      </p:sp>
      <p:sp>
        <p:nvSpPr>
          <p:cNvPr id="4044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44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89885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AC207CB-172A-4A2B-B7A5-9EB7A3667D1A}" type="slidenum">
              <a:rPr lang="en-US" smtClean="0"/>
              <a:pPr fontAlgn="base">
                <a:spcBef>
                  <a:spcPct val="0"/>
                </a:spcBef>
                <a:spcAft>
                  <a:spcPct val="0"/>
                </a:spcAft>
                <a:defRPr/>
              </a:pPr>
              <a:t>96</a:t>
            </a:fld>
            <a:endParaRPr lang="en-US" smtClean="0"/>
          </a:p>
        </p:txBody>
      </p:sp>
      <p:sp>
        <p:nvSpPr>
          <p:cNvPr id="4055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55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4014483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alt.iastate.edu/index.html"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alt.iastate.edu/index.html"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00400"/>
            <a:ext cx="6400800" cy="1752600"/>
          </a:xfrm>
        </p:spPr>
        <p:txBody>
          <a:bodyPr/>
          <a:lstStyle>
            <a:lvl1pPr marL="0" indent="0" algn="ctr">
              <a:buNone/>
              <a:defRPr>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Rectangle 6"/>
          <p:cNvSpPr/>
          <p:nvPr userDrawn="1"/>
        </p:nvSpPr>
        <p:spPr>
          <a:xfrm>
            <a:off x="10783" y="5257800"/>
            <a:ext cx="9144000" cy="1600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http://www.calt.iastate.edu/images/aglogo.png">
            <a:hlinkClick r:id="rId2"/>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017363" y="5505323"/>
            <a:ext cx="1848822" cy="83125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userDrawn="1"/>
        </p:nvSpPr>
        <p:spPr>
          <a:xfrm>
            <a:off x="6938521" y="5505323"/>
            <a:ext cx="2281679" cy="781949"/>
          </a:xfrm>
          <a:prstGeom prst="rect">
            <a:avLst/>
          </a:prstGeom>
          <a:noFill/>
        </p:spPr>
        <p:txBody>
          <a:bodyPr wrap="square" rtlCol="0">
            <a:spAutoFit/>
          </a:bodyPr>
          <a:lstStyle/>
          <a:p>
            <a:pPr algn="l"/>
            <a:r>
              <a:rPr lang="en-US" sz="900" b="1" dirty="0" smtClean="0">
                <a:ln>
                  <a:noFill/>
                </a:ln>
                <a:solidFill>
                  <a:srgbClr val="FFFFFF"/>
                </a:solidFill>
                <a:effectLst/>
                <a:latin typeface="Times New Roman" pitchFamily="18" charset="0"/>
                <a:cs typeface="Times New Roman" pitchFamily="18" charset="0"/>
              </a:rPr>
              <a:t>providing timely, critically objective information to producers, professionals and agribusinesses concerning the application of important developments</a:t>
            </a:r>
            <a:br>
              <a:rPr lang="en-US" sz="900" b="1" dirty="0" smtClean="0">
                <a:ln>
                  <a:noFill/>
                </a:ln>
                <a:solidFill>
                  <a:srgbClr val="FFFFFF"/>
                </a:solidFill>
                <a:effectLst/>
                <a:latin typeface="Times New Roman" pitchFamily="18" charset="0"/>
                <a:cs typeface="Times New Roman" pitchFamily="18" charset="0"/>
              </a:rPr>
            </a:br>
            <a:r>
              <a:rPr lang="en-US" sz="900" b="1" dirty="0" smtClean="0">
                <a:ln>
                  <a:noFill/>
                </a:ln>
                <a:solidFill>
                  <a:srgbClr val="FFFFFF"/>
                </a:solidFill>
                <a:effectLst/>
                <a:latin typeface="Times New Roman" pitchFamily="18" charset="0"/>
                <a:cs typeface="Times New Roman" pitchFamily="18" charset="0"/>
              </a:rPr>
              <a:t>in agricultural law and taxation</a:t>
            </a:r>
            <a:endParaRPr lang="en-US" sz="900" b="1" dirty="0">
              <a:ln>
                <a:noFill/>
              </a:ln>
              <a:solidFill>
                <a:srgbClr val="FFFFFF"/>
              </a:solidFill>
              <a:effectLst/>
              <a:latin typeface="Times New Roman" pitchFamily="18" charset="0"/>
              <a:cs typeface="Times New Roman" pitchFamily="18" charset="0"/>
            </a:endParaRPr>
          </a:p>
        </p:txBody>
      </p:sp>
      <p:grpSp>
        <p:nvGrpSpPr>
          <p:cNvPr id="6" name="Group 5"/>
          <p:cNvGrpSpPr/>
          <p:nvPr userDrawn="1"/>
        </p:nvGrpSpPr>
        <p:grpSpPr>
          <a:xfrm>
            <a:off x="5410621" y="6525715"/>
            <a:ext cx="3547766" cy="264660"/>
            <a:chOff x="5105400" y="6477000"/>
            <a:chExt cx="4222700" cy="315010"/>
          </a:xfrm>
        </p:grpSpPr>
        <p:sp>
          <p:nvSpPr>
            <p:cNvPr id="4" name="TextBox 3"/>
            <p:cNvSpPr txBox="1"/>
            <p:nvPr userDrawn="1"/>
          </p:nvSpPr>
          <p:spPr>
            <a:xfrm>
              <a:off x="5105400" y="6535579"/>
              <a:ext cx="4222700" cy="256431"/>
            </a:xfrm>
            <a:prstGeom prst="rect">
              <a:avLst/>
            </a:prstGeom>
            <a:noFill/>
          </p:spPr>
          <p:txBody>
            <a:bodyPr wrap="none" rtlCol="0">
              <a:spAutoFit/>
            </a:bodyPr>
            <a:lstStyle/>
            <a:p>
              <a:r>
                <a:rPr lang="en-US" sz="800" b="1" kern="1200" dirty="0" smtClean="0">
                  <a:solidFill>
                    <a:srgbClr val="FFFFFF"/>
                  </a:solidFill>
                  <a:effectLst/>
                  <a:latin typeface="+mn-lt"/>
                  <a:ea typeface="+mn-ea"/>
                  <a:cs typeface="+mn-cs"/>
                </a:rPr>
                <a:t>2321 N. Loop Drive,</a:t>
              </a:r>
              <a:r>
                <a:rPr lang="en-US" sz="800" b="1" kern="1200" baseline="0" dirty="0" smtClean="0">
                  <a:solidFill>
                    <a:srgbClr val="FFFFFF"/>
                  </a:solidFill>
                  <a:effectLst/>
                  <a:latin typeface="+mn-lt"/>
                  <a:ea typeface="+mn-ea"/>
                  <a:cs typeface="+mn-cs"/>
                </a:rPr>
                <a:t> </a:t>
              </a:r>
              <a:r>
                <a:rPr lang="en-US" sz="800" b="1" kern="1200" dirty="0" smtClean="0">
                  <a:solidFill>
                    <a:srgbClr val="FFFFFF"/>
                  </a:solidFill>
                  <a:effectLst/>
                  <a:latin typeface="+mn-lt"/>
                  <a:ea typeface="+mn-ea"/>
                  <a:cs typeface="+mn-cs"/>
                </a:rPr>
                <a:t>Suite 200 </a:t>
              </a:r>
              <a:r>
                <a:rPr lang="en-US" sz="800" b="1" kern="1200" baseline="0" dirty="0" smtClean="0">
                  <a:solidFill>
                    <a:srgbClr val="FFFFFF"/>
                  </a:solidFill>
                  <a:effectLst/>
                  <a:latin typeface="+mn-lt"/>
                  <a:ea typeface="+mn-ea"/>
                  <a:cs typeface="+mn-cs"/>
                </a:rPr>
                <a:t> </a:t>
              </a:r>
              <a:r>
                <a:rPr lang="en-US" sz="800" b="1" kern="1200" baseline="0" dirty="0" smtClean="0">
                  <a:solidFill>
                    <a:srgbClr val="FFFFFF"/>
                  </a:solidFill>
                  <a:effectLst/>
                  <a:latin typeface="Wingdings" pitchFamily="2" charset="2"/>
                  <a:ea typeface="+mn-ea"/>
                  <a:cs typeface="+mn-cs"/>
                  <a:sym typeface="Wingdings"/>
                </a:rPr>
                <a:t> </a:t>
              </a:r>
              <a:r>
                <a:rPr lang="en-US" sz="800" b="1" kern="1200" dirty="0" smtClean="0">
                  <a:solidFill>
                    <a:srgbClr val="FFFFFF"/>
                  </a:solidFill>
                  <a:effectLst/>
                  <a:latin typeface="+mn-lt"/>
                  <a:ea typeface="+mn-ea"/>
                  <a:cs typeface="+mn-cs"/>
                </a:rPr>
                <a:t>Ames, IA 50010  </a:t>
              </a:r>
              <a:r>
                <a:rPr lang="en-US" sz="800" b="1" kern="1200" dirty="0" smtClean="0">
                  <a:solidFill>
                    <a:srgbClr val="FFFFFF"/>
                  </a:solidFill>
                  <a:effectLst/>
                  <a:latin typeface="+mn-lt"/>
                  <a:ea typeface="+mn-ea"/>
                  <a:cs typeface="+mn-cs"/>
                  <a:sym typeface="Wingdings"/>
                </a:rPr>
                <a:t>  </a:t>
              </a:r>
              <a:r>
                <a:rPr lang="en-US" sz="800" b="1" kern="1200" dirty="0" smtClean="0">
                  <a:solidFill>
                    <a:srgbClr val="FFFFFF"/>
                  </a:solidFill>
                  <a:effectLst/>
                  <a:latin typeface="+mn-lt"/>
                  <a:ea typeface="+mn-ea"/>
                  <a:cs typeface="+mn-cs"/>
                </a:rPr>
                <a:t>(515) 294-5217 </a:t>
              </a:r>
              <a:endParaRPr lang="en-US" sz="800" b="1" dirty="0">
                <a:solidFill>
                  <a:srgbClr val="FFFFFF"/>
                </a:solidFill>
                <a:effectLst/>
              </a:endParaRPr>
            </a:p>
          </p:txBody>
        </p:sp>
        <p:cxnSp>
          <p:nvCxnSpPr>
            <p:cNvPr id="8" name="Straight Connector 7"/>
            <p:cNvCxnSpPr/>
            <p:nvPr userDrawn="1"/>
          </p:nvCxnSpPr>
          <p:spPr>
            <a:xfrm>
              <a:off x="5410200" y="6477000"/>
              <a:ext cx="3505200" cy="0"/>
            </a:xfrm>
            <a:prstGeom prst="line">
              <a:avLst/>
            </a:prstGeom>
            <a:effectLst>
              <a:outerShdw blurRad="50800" dist="38100" dir="16200000"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41005358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39DAD-3963-416F-A24F-D86834519F6A}"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975C1-55C0-4E1D-932B-86E5AA1F52C6}" type="slidenum">
              <a:rPr lang="en-US" smtClean="0"/>
              <a:t>‹#›</a:t>
            </a:fld>
            <a:endParaRPr lang="en-US"/>
          </a:p>
        </p:txBody>
      </p:sp>
    </p:spTree>
    <p:extLst>
      <p:ext uri="{BB962C8B-B14F-4D97-AF65-F5344CB8AC3E}">
        <p14:creationId xmlns:p14="http://schemas.microsoft.com/office/powerpoint/2010/main" val="25505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39DAD-3963-416F-A24F-D86834519F6A}"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975C1-55C0-4E1D-932B-86E5AA1F52C6}" type="slidenum">
              <a:rPr lang="en-US" smtClean="0"/>
              <a:t>‹#›</a:t>
            </a:fld>
            <a:endParaRPr lang="en-US"/>
          </a:p>
        </p:txBody>
      </p:sp>
    </p:spTree>
    <p:extLst>
      <p:ext uri="{BB962C8B-B14F-4D97-AF65-F5344CB8AC3E}">
        <p14:creationId xmlns:p14="http://schemas.microsoft.com/office/powerpoint/2010/main" val="1328985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rtlCol="0">
            <a:normAutofit/>
          </a:bodyPr>
          <a:lstStyle/>
          <a:p>
            <a:pPr lvl="0"/>
            <a:endParaRPr lang="en-US" noProof="0" smtClean="0"/>
          </a:p>
        </p:txBody>
      </p:sp>
      <p:sp>
        <p:nvSpPr>
          <p:cNvPr id="4" name="Rectangle 2"/>
          <p:cNvSpPr>
            <a:spLocks noGrp="1" noChangeArrowheads="1"/>
          </p:cNvSpPr>
          <p:nvPr>
            <p:ph type="dt" sz="half" idx="10"/>
          </p:nvPr>
        </p:nvSpPr>
        <p:spPr/>
        <p:txBody>
          <a:bodyPr/>
          <a:lstStyle>
            <a:lvl1pPr>
              <a:defRPr/>
            </a:lvl1pPr>
          </a:lstStyle>
          <a:p>
            <a:pPr>
              <a:defRPr/>
            </a:pPr>
            <a:endParaRPr lang="en-US"/>
          </a:p>
        </p:txBody>
      </p:sp>
      <p:sp>
        <p:nvSpPr>
          <p:cNvPr id="5" name="Rectangle 3"/>
          <p:cNvSpPr>
            <a:spLocks noGrp="1" noChangeArrowheads="1"/>
          </p:cNvSpPr>
          <p:nvPr>
            <p:ph type="sldNum" sz="quarter" idx="11"/>
          </p:nvPr>
        </p:nvSpPr>
        <p:spPr/>
        <p:txBody>
          <a:bodyPr/>
          <a:lstStyle>
            <a:lvl1pPr>
              <a:defRPr/>
            </a:lvl1pPr>
          </a:lstStyle>
          <a:p>
            <a:pPr>
              <a:defRPr/>
            </a:pPr>
            <a:fld id="{13F4D342-230E-4440-911D-F83B154F915C}" type="slidenum">
              <a:rPr lang="en-US"/>
              <a:pPr>
                <a:defRPr/>
              </a:pPr>
              <a:t>‹#›</a:t>
            </a:fld>
            <a:endParaRPr lang="en-US"/>
          </a:p>
        </p:txBody>
      </p:sp>
      <p:sp>
        <p:nvSpPr>
          <p:cNvPr id="6"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132100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3">
        <a:schemeClr val="bg1"/>
      </p:bgRef>
    </p:bg>
    <p:spTree>
      <p:nvGrpSpPr>
        <p:cNvPr id="1" name=""/>
        <p:cNvGrpSpPr/>
        <p:nvPr/>
      </p:nvGrpSpPr>
      <p:grpSpPr>
        <a:xfrm>
          <a:off x="0" y="0"/>
          <a:ext cx="0" cy="0"/>
          <a:chOff x="0" y="0"/>
          <a:chExt cx="0" cy="0"/>
        </a:xfrm>
      </p:grpSpPr>
      <p:sp>
        <p:nvSpPr>
          <p:cNvPr id="8" name="Rectangle 7"/>
          <p:cNvSpPr/>
          <p:nvPr userDrawn="1"/>
        </p:nvSpPr>
        <p:spPr>
          <a:xfrm>
            <a:off x="0" y="5791200"/>
            <a:ext cx="9144000" cy="10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1295400" y="1295400"/>
            <a:ext cx="7848600" cy="0"/>
          </a:xfrm>
          <a:prstGeom prst="line">
            <a:avLst/>
          </a:prstGeom>
          <a:ln w="12700"/>
          <a:effectLst>
            <a:outerShdw blurRad="50800" dist="38100" dir="2700000" algn="tl" rotWithShape="0">
              <a:prstClr val="black">
                <a:alpha val="40000"/>
              </a:prstClr>
            </a:outerShdw>
          </a:effectLst>
        </p:spPr>
        <p:style>
          <a:lnRef idx="1">
            <a:schemeClr val="accent5"/>
          </a:lnRef>
          <a:fillRef idx="0">
            <a:schemeClr val="accent5"/>
          </a:fillRef>
          <a:effectRef idx="0">
            <a:schemeClr val="accent5"/>
          </a:effectRef>
          <a:fontRef idx="minor">
            <a:schemeClr val="tx1"/>
          </a:fontRef>
        </p:style>
      </p:cxnSp>
      <p:sp>
        <p:nvSpPr>
          <p:cNvPr id="7" name="TextBox 6"/>
          <p:cNvSpPr txBox="1"/>
          <p:nvPr userDrawn="1"/>
        </p:nvSpPr>
        <p:spPr>
          <a:xfrm>
            <a:off x="5486400" y="6539124"/>
            <a:ext cx="3547766" cy="215444"/>
          </a:xfrm>
          <a:prstGeom prst="rect">
            <a:avLst/>
          </a:prstGeom>
          <a:noFill/>
        </p:spPr>
        <p:txBody>
          <a:bodyPr wrap="none" rtlCol="0">
            <a:spAutoFit/>
          </a:bodyPr>
          <a:lstStyle/>
          <a:p>
            <a:r>
              <a:rPr lang="en-US" sz="800" b="1" kern="1200" dirty="0" smtClean="0">
                <a:solidFill>
                  <a:srgbClr val="FFFFFF"/>
                </a:solidFill>
                <a:effectLst/>
                <a:latin typeface="+mn-lt"/>
                <a:ea typeface="+mn-ea"/>
                <a:cs typeface="+mn-cs"/>
              </a:rPr>
              <a:t>2321 N. Loop Drive,</a:t>
            </a:r>
            <a:r>
              <a:rPr lang="en-US" sz="800" b="1" kern="1200" baseline="0" dirty="0" smtClean="0">
                <a:solidFill>
                  <a:srgbClr val="FFFFFF"/>
                </a:solidFill>
                <a:effectLst/>
                <a:latin typeface="+mn-lt"/>
                <a:ea typeface="+mn-ea"/>
                <a:cs typeface="+mn-cs"/>
              </a:rPr>
              <a:t> </a:t>
            </a:r>
            <a:r>
              <a:rPr lang="en-US" sz="800" b="1" kern="1200" dirty="0" smtClean="0">
                <a:solidFill>
                  <a:srgbClr val="FFFFFF"/>
                </a:solidFill>
                <a:effectLst/>
                <a:latin typeface="+mn-lt"/>
                <a:ea typeface="+mn-ea"/>
                <a:cs typeface="+mn-cs"/>
              </a:rPr>
              <a:t>Suite 200 </a:t>
            </a:r>
            <a:r>
              <a:rPr lang="en-US" sz="800" b="1" kern="1200" baseline="0" dirty="0" smtClean="0">
                <a:solidFill>
                  <a:srgbClr val="FFFFFF"/>
                </a:solidFill>
                <a:effectLst/>
                <a:latin typeface="+mn-lt"/>
                <a:ea typeface="+mn-ea"/>
                <a:cs typeface="+mn-cs"/>
              </a:rPr>
              <a:t> </a:t>
            </a:r>
            <a:r>
              <a:rPr lang="en-US" sz="800" b="1" kern="1200" baseline="0" dirty="0" smtClean="0">
                <a:solidFill>
                  <a:srgbClr val="FFFFFF"/>
                </a:solidFill>
                <a:effectLst/>
                <a:latin typeface="Wingdings" pitchFamily="2" charset="2"/>
                <a:ea typeface="+mn-ea"/>
                <a:cs typeface="+mn-cs"/>
                <a:sym typeface="Wingdings"/>
              </a:rPr>
              <a:t> </a:t>
            </a:r>
            <a:r>
              <a:rPr lang="en-US" sz="800" b="1" kern="1200" dirty="0" smtClean="0">
                <a:solidFill>
                  <a:srgbClr val="FFFFFF"/>
                </a:solidFill>
                <a:effectLst/>
                <a:latin typeface="+mn-lt"/>
                <a:ea typeface="+mn-ea"/>
                <a:cs typeface="+mn-cs"/>
              </a:rPr>
              <a:t>Ames, IA 50010  </a:t>
            </a:r>
            <a:r>
              <a:rPr lang="en-US" sz="800" b="1" kern="1200" dirty="0" smtClean="0">
                <a:solidFill>
                  <a:srgbClr val="FFFFFF"/>
                </a:solidFill>
                <a:effectLst/>
                <a:latin typeface="+mn-lt"/>
                <a:ea typeface="+mn-ea"/>
                <a:cs typeface="+mn-cs"/>
                <a:sym typeface="Wingdings"/>
              </a:rPr>
              <a:t>  </a:t>
            </a:r>
            <a:r>
              <a:rPr lang="en-US" sz="800" b="1" kern="1200" dirty="0" smtClean="0">
                <a:solidFill>
                  <a:srgbClr val="FFFFFF"/>
                </a:solidFill>
                <a:effectLst/>
                <a:latin typeface="+mn-lt"/>
                <a:ea typeface="+mn-ea"/>
                <a:cs typeface="+mn-cs"/>
              </a:rPr>
              <a:t>(515) 294-5217 </a:t>
            </a:r>
            <a:endParaRPr lang="en-US" sz="800" b="1" dirty="0">
              <a:solidFill>
                <a:srgbClr val="FFFFFF"/>
              </a:solidFill>
              <a:effectLst/>
            </a:endParaRPr>
          </a:p>
        </p:txBody>
      </p:sp>
      <p:cxnSp>
        <p:nvCxnSpPr>
          <p:cNvPr id="9" name="Straight Connector 8"/>
          <p:cNvCxnSpPr/>
          <p:nvPr userDrawn="1"/>
        </p:nvCxnSpPr>
        <p:spPr>
          <a:xfrm>
            <a:off x="5410200" y="6480545"/>
            <a:ext cx="3505200" cy="0"/>
          </a:xfrm>
          <a:prstGeom prst="line">
            <a:avLst/>
          </a:prstGeom>
        </p:spPr>
        <p:style>
          <a:lnRef idx="2">
            <a:schemeClr val="accent2"/>
          </a:lnRef>
          <a:fillRef idx="0">
            <a:schemeClr val="accent2"/>
          </a:fillRef>
          <a:effectRef idx="1">
            <a:schemeClr val="accent2"/>
          </a:effectRef>
          <a:fontRef idx="minor">
            <a:schemeClr val="tx1"/>
          </a:fontRef>
        </p:style>
      </p:cxnSp>
      <p:pic>
        <p:nvPicPr>
          <p:cNvPr id="11" name="Picture 2" descr="http://www.calt.iastate.edu/images/aglogo.png">
            <a:hlinkClick r:id="rId2"/>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96200" y="5886893"/>
            <a:ext cx="1143000" cy="513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4074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839DAD-3963-416F-A24F-D86834519F6A}"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975C1-55C0-4E1D-932B-86E5AA1F52C6}" type="slidenum">
              <a:rPr lang="en-US" smtClean="0"/>
              <a:t>‹#›</a:t>
            </a:fld>
            <a:endParaRPr lang="en-US"/>
          </a:p>
        </p:txBody>
      </p:sp>
    </p:spTree>
    <p:extLst>
      <p:ext uri="{BB962C8B-B14F-4D97-AF65-F5344CB8AC3E}">
        <p14:creationId xmlns:p14="http://schemas.microsoft.com/office/powerpoint/2010/main" val="1387117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839DAD-3963-416F-A24F-D86834519F6A}" type="datetimeFigureOut">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975C1-55C0-4E1D-932B-86E5AA1F52C6}" type="slidenum">
              <a:rPr lang="en-US" smtClean="0"/>
              <a:t>‹#›</a:t>
            </a:fld>
            <a:endParaRPr lang="en-US"/>
          </a:p>
        </p:txBody>
      </p:sp>
    </p:spTree>
    <p:extLst>
      <p:ext uri="{BB962C8B-B14F-4D97-AF65-F5344CB8AC3E}">
        <p14:creationId xmlns:p14="http://schemas.microsoft.com/office/powerpoint/2010/main" val="3177701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839DAD-3963-416F-A24F-D86834519F6A}" type="datetimeFigureOut">
              <a:rPr lang="en-US" smtClean="0"/>
              <a:t>7/3/2013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D975C1-55C0-4E1D-932B-86E5AA1F52C6}" type="slidenum">
              <a:rPr lang="en-US" smtClean="0"/>
              <a:t>‹#›</a:t>
            </a:fld>
            <a:endParaRPr lang="en-US"/>
          </a:p>
        </p:txBody>
      </p:sp>
    </p:spTree>
    <p:extLst>
      <p:ext uri="{BB962C8B-B14F-4D97-AF65-F5344CB8AC3E}">
        <p14:creationId xmlns:p14="http://schemas.microsoft.com/office/powerpoint/2010/main" val="77975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839DAD-3963-416F-A24F-D86834519F6A}" type="datetimeFigureOut">
              <a:rPr lang="en-US" smtClean="0"/>
              <a:t>7/3/2013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D975C1-55C0-4E1D-932B-86E5AA1F52C6}" type="slidenum">
              <a:rPr lang="en-US" smtClean="0"/>
              <a:t>‹#›</a:t>
            </a:fld>
            <a:endParaRPr lang="en-US"/>
          </a:p>
        </p:txBody>
      </p:sp>
    </p:spTree>
    <p:extLst>
      <p:ext uri="{BB962C8B-B14F-4D97-AF65-F5344CB8AC3E}">
        <p14:creationId xmlns:p14="http://schemas.microsoft.com/office/powerpoint/2010/main" val="731269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39DAD-3963-416F-A24F-D86834519F6A}" type="datetimeFigureOut">
              <a:rPr lang="en-US" smtClean="0"/>
              <a:t>7/3/2013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D975C1-55C0-4E1D-932B-86E5AA1F52C6}" type="slidenum">
              <a:rPr lang="en-US" smtClean="0"/>
              <a:t>‹#›</a:t>
            </a:fld>
            <a:endParaRPr lang="en-US"/>
          </a:p>
        </p:txBody>
      </p:sp>
    </p:spTree>
    <p:extLst>
      <p:ext uri="{BB962C8B-B14F-4D97-AF65-F5344CB8AC3E}">
        <p14:creationId xmlns:p14="http://schemas.microsoft.com/office/powerpoint/2010/main" val="147737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839DAD-3963-416F-A24F-D86834519F6A}" type="datetimeFigureOut">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975C1-55C0-4E1D-932B-86E5AA1F52C6}" type="slidenum">
              <a:rPr lang="en-US" smtClean="0"/>
              <a:t>‹#›</a:t>
            </a:fld>
            <a:endParaRPr lang="en-US"/>
          </a:p>
        </p:txBody>
      </p:sp>
    </p:spTree>
    <p:extLst>
      <p:ext uri="{BB962C8B-B14F-4D97-AF65-F5344CB8AC3E}">
        <p14:creationId xmlns:p14="http://schemas.microsoft.com/office/powerpoint/2010/main" val="372523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839DAD-3963-416F-A24F-D86834519F6A}" type="datetimeFigureOut">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975C1-55C0-4E1D-932B-86E5AA1F52C6}" type="slidenum">
              <a:rPr lang="en-US" smtClean="0"/>
              <a:t>‹#›</a:t>
            </a:fld>
            <a:endParaRPr lang="en-US"/>
          </a:p>
        </p:txBody>
      </p:sp>
    </p:spTree>
    <p:extLst>
      <p:ext uri="{BB962C8B-B14F-4D97-AF65-F5344CB8AC3E}">
        <p14:creationId xmlns:p14="http://schemas.microsoft.com/office/powerpoint/2010/main" val="1215657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39DAD-3963-416F-A24F-D86834519F6A}" type="datetimeFigureOut">
              <a:rPr lang="en-US" smtClean="0"/>
              <a:t>7/3/2013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D975C1-55C0-4E1D-932B-86E5AA1F52C6}" type="slidenum">
              <a:rPr lang="en-US" smtClean="0"/>
              <a:t>‹#›</a:t>
            </a:fld>
            <a:endParaRPr lang="en-US"/>
          </a:p>
        </p:txBody>
      </p:sp>
    </p:spTree>
    <p:extLst>
      <p:ext uri="{BB962C8B-B14F-4D97-AF65-F5344CB8AC3E}">
        <p14:creationId xmlns:p14="http://schemas.microsoft.com/office/powerpoint/2010/main" val="539243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0"/>
            <a:ext cx="7772400" cy="1470025"/>
          </a:xfrm>
        </p:spPr>
        <p:txBody>
          <a:bodyPr>
            <a:normAutofit fontScale="90000"/>
          </a:bodyPr>
          <a:lstStyle/>
          <a:p>
            <a:r>
              <a:rPr lang="en-US" b="1" dirty="0" smtClean="0"/>
              <a:t>Business Succession/Estate Planning – Tax, Non-Tax and Entity Considerations*</a:t>
            </a:r>
            <a:endParaRPr lang="en-US" dirty="0"/>
          </a:p>
        </p:txBody>
      </p:sp>
      <p:sp>
        <p:nvSpPr>
          <p:cNvPr id="3" name="Subtitle 2"/>
          <p:cNvSpPr>
            <a:spLocks noGrp="1"/>
          </p:cNvSpPr>
          <p:nvPr>
            <p:ph type="subTitle" idx="1"/>
          </p:nvPr>
        </p:nvSpPr>
        <p:spPr>
          <a:xfrm>
            <a:off x="0" y="3200400"/>
            <a:ext cx="9067800" cy="2057400"/>
          </a:xfrm>
        </p:spPr>
        <p:txBody>
          <a:bodyPr>
            <a:normAutofit fontScale="92500"/>
          </a:bodyPr>
          <a:lstStyle/>
          <a:p>
            <a:r>
              <a:rPr lang="en-US" b="1" dirty="0" smtClean="0">
                <a:solidFill>
                  <a:schemeClr val="tx2">
                    <a:lumMod val="75000"/>
                  </a:schemeClr>
                </a:solidFill>
              </a:rPr>
              <a:t>Roger A. </a:t>
            </a:r>
            <a:r>
              <a:rPr lang="en-US" b="1" dirty="0" err="1" smtClean="0">
                <a:solidFill>
                  <a:schemeClr val="tx2">
                    <a:lumMod val="75000"/>
                  </a:schemeClr>
                </a:solidFill>
              </a:rPr>
              <a:t>McEowen</a:t>
            </a:r>
            <a:r>
              <a:rPr lang="en-US" b="1" dirty="0" smtClean="0">
                <a:solidFill>
                  <a:schemeClr val="tx2">
                    <a:lumMod val="75000"/>
                  </a:schemeClr>
                </a:solidFill>
              </a:rPr>
              <a:t>**</a:t>
            </a:r>
          </a:p>
          <a:p>
            <a:endParaRPr lang="en-US" b="1" dirty="0" smtClean="0">
              <a:solidFill>
                <a:schemeClr val="tx2">
                  <a:lumMod val="75000"/>
                </a:schemeClr>
              </a:solidFill>
            </a:endParaRPr>
          </a:p>
          <a:p>
            <a:pPr algn="l"/>
            <a:r>
              <a:rPr lang="en-US" sz="1400" dirty="0" smtClean="0"/>
              <a:t>_______________</a:t>
            </a:r>
          </a:p>
          <a:p>
            <a:pPr algn="l"/>
            <a:r>
              <a:rPr lang="en-US" sz="1400" dirty="0" smtClean="0"/>
              <a:t>*Presented at the 2013 National Farm Business Management Conference, Overland Park, Kansas, June 10, 2013.</a:t>
            </a:r>
          </a:p>
          <a:p>
            <a:pPr algn="l"/>
            <a:r>
              <a:rPr lang="en-US" sz="1400" dirty="0" smtClean="0"/>
              <a:t>**Director of the ISU Center for Agricultural Law and Taxation.  Member of the Iowa and Kansas Bar Associations and licensed to practice in Nebraska.</a:t>
            </a:r>
          </a:p>
          <a:p>
            <a:endParaRPr lang="en-US" dirty="0"/>
          </a:p>
          <a:p>
            <a:endParaRPr lang="en-US" dirty="0" smtClean="0"/>
          </a:p>
        </p:txBody>
      </p:sp>
    </p:spTree>
    <p:extLst>
      <p:ext uri="{BB962C8B-B14F-4D97-AF65-F5344CB8AC3E}">
        <p14:creationId xmlns:p14="http://schemas.microsoft.com/office/powerpoint/2010/main" val="2474686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381000" y="-228600"/>
            <a:ext cx="8229600" cy="1143000"/>
          </a:xfrm>
        </p:spPr>
        <p:txBody>
          <a:bodyPr/>
          <a:lstStyle/>
          <a:p>
            <a:pPr eaLnBrk="1" hangingPunct="1"/>
            <a:r>
              <a:rPr lang="en-US" dirty="0" smtClean="0"/>
              <a:t>HR 8: the Fiscal Cliff Bill</a:t>
            </a:r>
          </a:p>
        </p:txBody>
      </p:sp>
      <p:sp>
        <p:nvSpPr>
          <p:cNvPr id="13315" name="Rectangle 3"/>
          <p:cNvSpPr>
            <a:spLocks noGrp="1"/>
          </p:cNvSpPr>
          <p:nvPr>
            <p:ph type="body" idx="1"/>
          </p:nvPr>
        </p:nvSpPr>
        <p:spPr>
          <a:xfrm>
            <a:off x="381000" y="609600"/>
            <a:ext cx="8229600" cy="762000"/>
          </a:xfrm>
        </p:spPr>
        <p:txBody>
          <a:bodyPr>
            <a:normAutofit fontScale="70000" lnSpcReduction="20000"/>
          </a:bodyPr>
          <a:lstStyle/>
          <a:p>
            <a:pPr algn="ctr" eaLnBrk="1" hangingPunct="1">
              <a:buFont typeface="Arial" charset="0"/>
              <a:buNone/>
            </a:pPr>
            <a:r>
              <a:rPr lang="en-US" dirty="0" smtClean="0"/>
              <a:t>Phase-out of itemized deductions</a:t>
            </a:r>
          </a:p>
          <a:p>
            <a:pPr algn="ctr" eaLnBrk="1" hangingPunct="1">
              <a:buFont typeface="Arial" charset="0"/>
              <a:buNone/>
            </a:pPr>
            <a:r>
              <a:rPr lang="en-US" dirty="0" smtClean="0"/>
              <a:t>(The “Stealth Tax”)</a:t>
            </a:r>
          </a:p>
          <a:p>
            <a:pPr algn="ctr" eaLnBrk="1" hangingPunct="1">
              <a:buFont typeface="Arial" charset="0"/>
              <a:buNone/>
            </a:pPr>
            <a:endParaRPr lang="en-US" dirty="0" smtClean="0"/>
          </a:p>
        </p:txBody>
      </p:sp>
      <p:sp>
        <p:nvSpPr>
          <p:cNvPr id="13316" name="Text Box 4"/>
          <p:cNvSpPr txBox="1">
            <a:spLocks noChangeArrowheads="1"/>
          </p:cNvSpPr>
          <p:nvPr/>
        </p:nvSpPr>
        <p:spPr bwMode="auto">
          <a:xfrm>
            <a:off x="358775" y="1600200"/>
            <a:ext cx="8153400" cy="477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sz="3200" dirty="0"/>
              <a:t>The phase-outs cause tax increases to kick in at much lower levels.</a:t>
            </a:r>
          </a:p>
          <a:p>
            <a:pPr eaLnBrk="1" hangingPunct="1">
              <a:spcBef>
                <a:spcPct val="50000"/>
              </a:spcBef>
            </a:pPr>
            <a:r>
              <a:rPr lang="en-US" sz="3200" dirty="0"/>
              <a:t>	-Families in 33% bracket could have an 	 effective marginal rate exceeding 38%</a:t>
            </a:r>
          </a:p>
          <a:p>
            <a:pPr eaLnBrk="1" hangingPunct="1">
              <a:spcBef>
                <a:spcPct val="50000"/>
              </a:spcBef>
            </a:pPr>
            <a:r>
              <a:rPr lang="en-US" sz="3200" dirty="0"/>
              <a:t>	-Families in 39.6% bracket would have an 	 effective rate over 46% (after adding in 	 Medicare surtax of 3.8%)</a:t>
            </a:r>
          </a:p>
          <a:p>
            <a:pPr eaLnBrk="1" hangingPunct="1">
              <a:spcBef>
                <a:spcPct val="50000"/>
              </a:spcBef>
            </a:pPr>
            <a:r>
              <a:rPr lang="en-US" sz="3200" dirty="0"/>
              <a:t>	</a:t>
            </a:r>
          </a:p>
        </p:txBody>
      </p:sp>
    </p:spTree>
    <p:extLst>
      <p:ext uri="{BB962C8B-B14F-4D97-AF65-F5344CB8AC3E}">
        <p14:creationId xmlns:p14="http://schemas.microsoft.com/office/powerpoint/2010/main" val="404376853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Transferability of Entity Interests</a:t>
            </a:r>
            <a:endParaRPr lang="en-US" dirty="0"/>
          </a:p>
        </p:txBody>
      </p:sp>
      <p:sp>
        <p:nvSpPr>
          <p:cNvPr id="3" name="Content Placeholder 2"/>
          <p:cNvSpPr>
            <a:spLocks noGrp="1"/>
          </p:cNvSpPr>
          <p:nvPr>
            <p:ph idx="1"/>
          </p:nvPr>
        </p:nvSpPr>
        <p:spPr/>
        <p:txBody>
          <a:bodyPr/>
          <a:lstStyle/>
          <a:p>
            <a:r>
              <a:rPr lang="en-US" dirty="0" smtClean="0"/>
              <a:t>Transferring entity interests rather than individual assets</a:t>
            </a:r>
          </a:p>
          <a:p>
            <a:pPr lvl="1"/>
            <a:r>
              <a:rPr lang="en-US" dirty="0" smtClean="0"/>
              <a:t>Partnership interests</a:t>
            </a:r>
          </a:p>
          <a:p>
            <a:pPr lvl="1"/>
            <a:r>
              <a:rPr lang="en-US" dirty="0" smtClean="0"/>
              <a:t>LLC interests</a:t>
            </a:r>
          </a:p>
          <a:p>
            <a:r>
              <a:rPr lang="en-US" dirty="0" smtClean="0"/>
              <a:t>Is transferred property subject to debt?</a:t>
            </a:r>
          </a:p>
          <a:p>
            <a:r>
              <a:rPr lang="en-US" dirty="0" smtClean="0"/>
              <a:t>What about bankruptcy exemptions?</a:t>
            </a:r>
            <a:endParaRPr lang="en-US" dirty="0"/>
          </a:p>
        </p:txBody>
      </p:sp>
      <p:sp>
        <p:nvSpPr>
          <p:cNvPr id="4" name="TextBox 3"/>
          <p:cNvSpPr txBox="1"/>
          <p:nvPr/>
        </p:nvSpPr>
        <p:spPr>
          <a:xfrm>
            <a:off x="8001000" y="152400"/>
            <a:ext cx="1082348" cy="369332"/>
          </a:xfrm>
          <a:prstGeom prst="rect">
            <a:avLst/>
          </a:prstGeom>
          <a:noFill/>
        </p:spPr>
        <p:txBody>
          <a:bodyPr wrap="none" rtlCol="0">
            <a:spAutoFit/>
          </a:bodyPr>
          <a:lstStyle/>
          <a:p>
            <a:r>
              <a:rPr lang="en-US" dirty="0" smtClean="0"/>
              <a:t>B201-202</a:t>
            </a:r>
            <a:endParaRPr lang="en-US" dirty="0"/>
          </a:p>
        </p:txBody>
      </p:sp>
    </p:spTree>
    <p:extLst>
      <p:ext uri="{BB962C8B-B14F-4D97-AF65-F5344CB8AC3E}">
        <p14:creationId xmlns:p14="http://schemas.microsoft.com/office/powerpoint/2010/main" val="350209973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Flexibility</a:t>
            </a:r>
            <a:endParaRPr lang="en-US" dirty="0"/>
          </a:p>
        </p:txBody>
      </p:sp>
      <p:sp>
        <p:nvSpPr>
          <p:cNvPr id="3" name="Content Placeholder 2"/>
          <p:cNvSpPr>
            <a:spLocks noGrp="1"/>
          </p:cNvSpPr>
          <p:nvPr>
            <p:ph idx="1"/>
          </p:nvPr>
        </p:nvSpPr>
        <p:spPr/>
        <p:txBody>
          <a:bodyPr/>
          <a:lstStyle/>
          <a:p>
            <a:r>
              <a:rPr lang="en-US" dirty="0" smtClean="0"/>
              <a:t>Corporation – perhaps greatest in terms of management structure</a:t>
            </a:r>
          </a:p>
          <a:p>
            <a:r>
              <a:rPr lang="en-US" dirty="0" smtClean="0"/>
              <a:t>Partnership – look to the agreement</a:t>
            </a:r>
          </a:p>
          <a:p>
            <a:r>
              <a:rPr lang="en-US" dirty="0" smtClean="0"/>
              <a:t>LLC – the agreement controls</a:t>
            </a:r>
          </a:p>
          <a:p>
            <a:pPr lvl="1"/>
            <a:r>
              <a:rPr lang="en-US" dirty="0" smtClean="0"/>
              <a:t>Based on state law, chance for greater creditor protection</a:t>
            </a:r>
          </a:p>
          <a:p>
            <a:pPr lvl="1"/>
            <a:r>
              <a:rPr lang="en-US" dirty="0" smtClean="0"/>
              <a:t>Passive loss issue</a:t>
            </a:r>
            <a:endParaRPr lang="en-US" dirty="0"/>
          </a:p>
        </p:txBody>
      </p:sp>
    </p:spTree>
    <p:extLst>
      <p:ext uri="{BB962C8B-B14F-4D97-AF65-F5344CB8AC3E}">
        <p14:creationId xmlns:p14="http://schemas.microsoft.com/office/powerpoint/2010/main" val="55982670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normAutofit fontScale="90000"/>
          </a:bodyPr>
          <a:lstStyle/>
          <a:p>
            <a:pPr eaLnBrk="1" hangingPunct="1"/>
            <a:r>
              <a:rPr lang="en-US" smtClean="0">
                <a:solidFill>
                  <a:srgbClr val="FFFF00"/>
                </a:solidFill>
              </a:rPr>
              <a:t>LLCs and the Passive Loss Rules</a:t>
            </a:r>
          </a:p>
        </p:txBody>
      </p:sp>
      <p:sp>
        <p:nvSpPr>
          <p:cNvPr id="72707" name="Content Placeholder 2"/>
          <p:cNvSpPr>
            <a:spLocks noGrp="1"/>
          </p:cNvSpPr>
          <p:nvPr>
            <p:ph idx="1"/>
          </p:nvPr>
        </p:nvSpPr>
        <p:spPr>
          <a:xfrm>
            <a:off x="381000" y="1412875"/>
            <a:ext cx="8382000" cy="4378325"/>
          </a:xfrm>
        </p:spPr>
        <p:txBody>
          <a:bodyPr/>
          <a:lstStyle/>
          <a:p>
            <a:pPr eaLnBrk="1" hangingPunct="1"/>
            <a:r>
              <a:rPr lang="en-US" smtClean="0"/>
              <a:t>How is a loss characterized?</a:t>
            </a:r>
          </a:p>
          <a:p>
            <a:pPr lvl="1" eaLnBrk="1" hangingPunct="1"/>
            <a:r>
              <a:rPr lang="en-US" smtClean="0"/>
              <a:t>Depends on whether the taxpayer is materially participating</a:t>
            </a:r>
          </a:p>
          <a:p>
            <a:pPr lvl="2" eaLnBrk="1" hangingPunct="1"/>
            <a:r>
              <a:rPr lang="en-US" smtClean="0"/>
              <a:t>Seven tests for material participation</a:t>
            </a:r>
          </a:p>
          <a:p>
            <a:pPr lvl="2" eaLnBrk="1" hangingPunct="1"/>
            <a:r>
              <a:rPr lang="en-US" smtClean="0"/>
              <a:t>Per-se rule of non-material participation for limited partner interests in a limited partnership </a:t>
            </a:r>
            <a:r>
              <a:rPr lang="en-US" i="1" smtClean="0"/>
              <a:t>unless the Treasury specifies  differently in Regulations</a:t>
            </a:r>
          </a:p>
          <a:p>
            <a:pPr lvl="3" eaLnBrk="1" hangingPunct="1"/>
            <a:r>
              <a:rPr lang="en-US" smtClean="0"/>
              <a:t>Statute pre-dates states LLC statutes and advent of LLPs</a:t>
            </a:r>
          </a:p>
          <a:p>
            <a:pPr lvl="2" eaLnBrk="1" hangingPunct="1"/>
            <a:r>
              <a:rPr lang="en-US" smtClean="0"/>
              <a:t>Three tests for limited partners in a limited partnership</a:t>
            </a:r>
          </a:p>
        </p:txBody>
      </p:sp>
    </p:spTree>
    <p:extLst>
      <p:ext uri="{BB962C8B-B14F-4D97-AF65-F5344CB8AC3E}">
        <p14:creationId xmlns:p14="http://schemas.microsoft.com/office/powerpoint/2010/main" val="2293097971"/>
      </p:ext>
    </p:extLst>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normAutofit fontScale="90000"/>
          </a:bodyPr>
          <a:lstStyle/>
          <a:p>
            <a:pPr eaLnBrk="1" hangingPunct="1"/>
            <a:r>
              <a:rPr lang="en-US" smtClean="0">
                <a:solidFill>
                  <a:srgbClr val="FFFF00"/>
                </a:solidFill>
              </a:rPr>
              <a:t>LLCs and the Passive Loss Rules</a:t>
            </a:r>
          </a:p>
        </p:txBody>
      </p:sp>
      <p:sp>
        <p:nvSpPr>
          <p:cNvPr id="73731" name="Content Placeholder 2"/>
          <p:cNvSpPr>
            <a:spLocks noGrp="1"/>
          </p:cNvSpPr>
          <p:nvPr>
            <p:ph idx="1"/>
          </p:nvPr>
        </p:nvSpPr>
        <p:spPr>
          <a:xfrm>
            <a:off x="381000" y="1412874"/>
            <a:ext cx="8382000" cy="4835526"/>
          </a:xfrm>
        </p:spPr>
        <p:txBody>
          <a:bodyPr>
            <a:normAutofit/>
          </a:bodyPr>
          <a:lstStyle/>
          <a:p>
            <a:pPr eaLnBrk="1" hangingPunct="1"/>
            <a:r>
              <a:rPr lang="en-US" dirty="0" smtClean="0"/>
              <a:t>I.R.C. §469(h)(2)</a:t>
            </a:r>
          </a:p>
          <a:p>
            <a:pPr lvl="1" eaLnBrk="1" hangingPunct="1"/>
            <a:r>
              <a:rPr lang="en-US" dirty="0" smtClean="0"/>
              <a:t>Per-se rule of non-material participation for limited partner interests in a limited partnership, unless regulations specify differently</a:t>
            </a:r>
          </a:p>
          <a:p>
            <a:pPr lvl="2" eaLnBrk="1" hangingPunct="1"/>
            <a:r>
              <a:rPr lang="en-US" dirty="0" smtClean="0"/>
              <a:t>“Except as provided in regulations, no interest in a limited partnership as a limited partner shall be treated as an interest with respect to which a taxpayer materially participates.”</a:t>
            </a:r>
          </a:p>
          <a:p>
            <a:pPr lvl="2" eaLnBrk="1" hangingPunct="1"/>
            <a:endParaRPr lang="en-US" dirty="0" smtClean="0"/>
          </a:p>
        </p:txBody>
      </p:sp>
    </p:spTree>
    <p:extLst>
      <p:ext uri="{BB962C8B-B14F-4D97-AF65-F5344CB8AC3E}">
        <p14:creationId xmlns:p14="http://schemas.microsoft.com/office/powerpoint/2010/main" val="191020877"/>
      </p:ext>
    </p:extLst>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eaLnBrk="1" fontAlgn="auto" hangingPunct="1">
              <a:spcAft>
                <a:spcPts val="0"/>
              </a:spcAft>
              <a:defRPr/>
            </a:pPr>
            <a:r>
              <a:rPr i="1" dirty="0" smtClean="0">
                <a:solidFill>
                  <a:srgbClr val="FFFF00"/>
                </a:solidFill>
              </a:rPr>
              <a:t>Garnett v. Comr., 132 </a:t>
            </a:r>
            <a:r>
              <a:rPr lang="en-US" i="1" dirty="0" smtClean="0">
                <a:solidFill>
                  <a:srgbClr val="FFFF00"/>
                </a:solidFill>
              </a:rPr>
              <a:t/>
            </a:r>
            <a:br>
              <a:rPr lang="en-US" i="1" dirty="0" smtClean="0">
                <a:solidFill>
                  <a:srgbClr val="FFFF00"/>
                </a:solidFill>
              </a:rPr>
            </a:br>
            <a:r>
              <a:rPr i="1" dirty="0" smtClean="0">
                <a:solidFill>
                  <a:srgbClr val="FFFF00"/>
                </a:solidFill>
              </a:rPr>
              <a:t>T.C. No. 19 (2009)</a:t>
            </a:r>
            <a:endParaRPr i="1" dirty="0">
              <a:solidFill>
                <a:srgbClr val="FFFF00"/>
              </a:solidFill>
            </a:endParaRPr>
          </a:p>
        </p:txBody>
      </p:sp>
      <p:sp>
        <p:nvSpPr>
          <p:cNvPr id="74755" name="Content Placeholder 2"/>
          <p:cNvSpPr>
            <a:spLocks noGrp="1"/>
          </p:cNvSpPr>
          <p:nvPr>
            <p:ph idx="1"/>
          </p:nvPr>
        </p:nvSpPr>
        <p:spPr>
          <a:xfrm>
            <a:off x="381000" y="1828800"/>
            <a:ext cx="8382000" cy="4419600"/>
          </a:xfrm>
        </p:spPr>
        <p:txBody>
          <a:bodyPr/>
          <a:lstStyle/>
          <a:p>
            <a:pPr eaLnBrk="1" hangingPunct="1"/>
            <a:r>
              <a:rPr lang="en-US" smtClean="0"/>
              <a:t>Taxpayer incurred losses in LLCs and IRS characterized them as passive under the “per-se” rule</a:t>
            </a:r>
          </a:p>
          <a:p>
            <a:pPr eaLnBrk="1" hangingPunct="1"/>
            <a:r>
              <a:rPr lang="en-US" smtClean="0"/>
              <a:t>Tax Court rejected IRS position</a:t>
            </a:r>
          </a:p>
          <a:p>
            <a:pPr lvl="1" eaLnBrk="1" hangingPunct="1"/>
            <a:r>
              <a:rPr lang="en-US" smtClean="0"/>
              <a:t>LLC is materially different than a partnership</a:t>
            </a:r>
          </a:p>
          <a:p>
            <a:pPr lvl="1" eaLnBrk="1" hangingPunct="1"/>
            <a:r>
              <a:rPr lang="en-US" smtClean="0"/>
              <a:t>Oregon Federal District Court had already ruled similarly based on Oregon law</a:t>
            </a:r>
          </a:p>
        </p:txBody>
      </p:sp>
    </p:spTree>
    <p:extLst>
      <p:ext uri="{BB962C8B-B14F-4D97-AF65-F5344CB8AC3E}">
        <p14:creationId xmlns:p14="http://schemas.microsoft.com/office/powerpoint/2010/main" val="2742436974"/>
      </p:ext>
    </p:extLst>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1330325"/>
          </a:xfrm>
        </p:spPr>
        <p:txBody>
          <a:bodyPr rtlCol="0">
            <a:normAutofit fontScale="90000"/>
          </a:bodyPr>
          <a:lstStyle/>
          <a:p>
            <a:pPr eaLnBrk="1" fontAlgn="auto" hangingPunct="1">
              <a:spcAft>
                <a:spcPts val="0"/>
              </a:spcAft>
              <a:defRPr/>
            </a:pPr>
            <a:r>
              <a:rPr i="1" dirty="0" smtClean="0">
                <a:solidFill>
                  <a:srgbClr val="FFFF00"/>
                </a:solidFill>
              </a:rPr>
              <a:t>Thompson v. Comr</a:t>
            </a:r>
            <a:r>
              <a:rPr dirty="0" smtClean="0">
                <a:solidFill>
                  <a:srgbClr val="FFFF00"/>
                </a:solidFill>
              </a:rPr>
              <a:t>., </a:t>
            </a:r>
            <a:r>
              <a:rPr lang="en-US" dirty="0" smtClean="0">
                <a:solidFill>
                  <a:srgbClr val="FFFF00"/>
                </a:solidFill>
              </a:rPr>
              <a:t/>
            </a:r>
            <a:br>
              <a:rPr lang="en-US" dirty="0" smtClean="0">
                <a:solidFill>
                  <a:srgbClr val="FFFF00"/>
                </a:solidFill>
              </a:rPr>
            </a:br>
            <a:r>
              <a:rPr dirty="0" smtClean="0">
                <a:solidFill>
                  <a:srgbClr val="FFFF00"/>
                </a:solidFill>
              </a:rPr>
              <a:t>87 Fed. Cl. 728 </a:t>
            </a:r>
            <a:r>
              <a:rPr i="1" dirty="0" smtClean="0">
                <a:solidFill>
                  <a:srgbClr val="FFFF00"/>
                </a:solidFill>
              </a:rPr>
              <a:t>(2009) </a:t>
            </a:r>
            <a:endParaRPr i="1" dirty="0">
              <a:solidFill>
                <a:srgbClr val="FFFF00"/>
              </a:solidFill>
            </a:endParaRPr>
          </a:p>
        </p:txBody>
      </p:sp>
      <p:sp>
        <p:nvSpPr>
          <p:cNvPr id="75779" name="Content Placeholder 2"/>
          <p:cNvSpPr>
            <a:spLocks noGrp="1"/>
          </p:cNvSpPr>
          <p:nvPr>
            <p:ph idx="1"/>
          </p:nvPr>
        </p:nvSpPr>
        <p:spPr>
          <a:xfrm>
            <a:off x="381000" y="1905000"/>
            <a:ext cx="8382000" cy="2211388"/>
          </a:xfrm>
        </p:spPr>
        <p:txBody>
          <a:bodyPr/>
          <a:lstStyle/>
          <a:p>
            <a:pPr eaLnBrk="1" hangingPunct="1"/>
            <a:r>
              <a:rPr lang="en-US" smtClean="0"/>
              <a:t>IRS position again rejected</a:t>
            </a:r>
          </a:p>
          <a:p>
            <a:pPr lvl="1" eaLnBrk="1" hangingPunct="1"/>
            <a:r>
              <a:rPr lang="en-US" smtClean="0"/>
              <a:t>IRS position given no deference</a:t>
            </a:r>
          </a:p>
        </p:txBody>
      </p:sp>
    </p:spTree>
    <p:extLst>
      <p:ext uri="{BB962C8B-B14F-4D97-AF65-F5344CB8AC3E}">
        <p14:creationId xmlns:p14="http://schemas.microsoft.com/office/powerpoint/2010/main" val="3766671267"/>
      </p:ext>
    </p:extLst>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i="1" dirty="0" err="1" smtClean="0">
                <a:solidFill>
                  <a:srgbClr val="FFFF00"/>
                </a:solidFill>
              </a:rPr>
              <a:t>Hegarty</a:t>
            </a:r>
            <a:r>
              <a:rPr i="1" dirty="0" smtClean="0">
                <a:solidFill>
                  <a:srgbClr val="FFFF00"/>
                </a:solidFill>
              </a:rPr>
              <a:t> v. Comr., </a:t>
            </a:r>
            <a:r>
              <a:rPr lang="en-US" i="1" dirty="0" smtClean="0">
                <a:solidFill>
                  <a:srgbClr val="FFFF00"/>
                </a:solidFill>
              </a:rPr>
              <a:t/>
            </a:r>
            <a:br>
              <a:rPr lang="en-US" i="1" dirty="0" smtClean="0">
                <a:solidFill>
                  <a:srgbClr val="FFFF00"/>
                </a:solidFill>
              </a:rPr>
            </a:br>
            <a:r>
              <a:rPr i="1" dirty="0" smtClean="0">
                <a:solidFill>
                  <a:srgbClr val="FFFF00"/>
                </a:solidFill>
              </a:rPr>
              <a:t>T.C. Sum. Op. No.  2009-153</a:t>
            </a:r>
            <a:endParaRPr i="1" dirty="0">
              <a:solidFill>
                <a:srgbClr val="FFFF00"/>
              </a:solidFill>
            </a:endParaRPr>
          </a:p>
        </p:txBody>
      </p:sp>
      <p:sp>
        <p:nvSpPr>
          <p:cNvPr id="76803" name="Content Placeholder 2"/>
          <p:cNvSpPr>
            <a:spLocks noGrp="1"/>
          </p:cNvSpPr>
          <p:nvPr>
            <p:ph idx="1"/>
          </p:nvPr>
        </p:nvSpPr>
        <p:spPr>
          <a:xfrm>
            <a:off x="381000" y="1903413"/>
            <a:ext cx="8382000" cy="2211387"/>
          </a:xfrm>
        </p:spPr>
        <p:txBody>
          <a:bodyPr/>
          <a:lstStyle/>
          <a:p>
            <a:pPr eaLnBrk="1" hangingPunct="1"/>
            <a:r>
              <a:rPr lang="en-US" smtClean="0"/>
              <a:t>Follows </a:t>
            </a:r>
            <a:r>
              <a:rPr lang="en-US" i="1" smtClean="0"/>
              <a:t>Thompson</a:t>
            </a:r>
            <a:r>
              <a:rPr lang="en-US" smtClean="0"/>
              <a:t> and </a:t>
            </a:r>
            <a:r>
              <a:rPr lang="en-US" i="1" smtClean="0"/>
              <a:t>Garnett</a:t>
            </a:r>
          </a:p>
        </p:txBody>
      </p:sp>
    </p:spTree>
    <p:extLst>
      <p:ext uri="{BB962C8B-B14F-4D97-AF65-F5344CB8AC3E}">
        <p14:creationId xmlns:p14="http://schemas.microsoft.com/office/powerpoint/2010/main" val="82996511"/>
      </p:ext>
    </p:extLst>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eaLnBrk="1" fontAlgn="auto" hangingPunct="1">
              <a:spcAft>
                <a:spcPts val="0"/>
              </a:spcAft>
              <a:defRPr/>
            </a:pPr>
            <a:r>
              <a:rPr lang="en-US" i="1" dirty="0" smtClean="0">
                <a:solidFill>
                  <a:srgbClr val="FFFF00"/>
                </a:solidFill>
              </a:rPr>
              <a:t>Newell v. Comr., T.C. Memo. 2010-23</a:t>
            </a:r>
            <a:endParaRPr lang="en-US" i="1" dirty="0">
              <a:solidFill>
                <a:srgbClr val="FFFF00"/>
              </a:solidFill>
            </a:endParaRPr>
          </a:p>
        </p:txBody>
      </p:sp>
      <p:sp>
        <p:nvSpPr>
          <p:cNvPr id="77827" name="Content Placeholder 2"/>
          <p:cNvSpPr>
            <a:spLocks noGrp="1"/>
          </p:cNvSpPr>
          <p:nvPr>
            <p:ph idx="1"/>
          </p:nvPr>
        </p:nvSpPr>
        <p:spPr/>
        <p:txBody>
          <a:bodyPr>
            <a:normAutofit lnSpcReduction="10000"/>
          </a:bodyPr>
          <a:lstStyle/>
          <a:p>
            <a:pPr eaLnBrk="1" hangingPunct="1"/>
            <a:r>
              <a:rPr lang="en-US" smtClean="0"/>
              <a:t>Is the managing member’s interest in a California LLC that was classified as a partnership for income tax purposes a limited partnership interest for purposes of Sec. 469?</a:t>
            </a:r>
          </a:p>
          <a:p>
            <a:pPr lvl="1" eaLnBrk="1" hangingPunct="1"/>
            <a:r>
              <a:rPr lang="en-US" smtClean="0"/>
              <a:t>IRS said it was</a:t>
            </a:r>
          </a:p>
          <a:p>
            <a:pPr lvl="1" eaLnBrk="1" hangingPunct="1"/>
            <a:r>
              <a:rPr lang="en-US" smtClean="0"/>
              <a:t>Court (again) said it was not</a:t>
            </a:r>
          </a:p>
          <a:p>
            <a:pPr lvl="1" eaLnBrk="1" hangingPunct="1"/>
            <a:r>
              <a:rPr lang="en-US" smtClean="0"/>
              <a:t>No unforeseeable circumstance present</a:t>
            </a:r>
          </a:p>
        </p:txBody>
      </p:sp>
    </p:spTree>
    <p:extLst>
      <p:ext uri="{BB962C8B-B14F-4D97-AF65-F5344CB8AC3E}">
        <p14:creationId xmlns:p14="http://schemas.microsoft.com/office/powerpoint/2010/main" val="67653875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457200" y="152400"/>
            <a:ext cx="8229600" cy="1143000"/>
          </a:xfrm>
        </p:spPr>
        <p:txBody>
          <a:bodyPr>
            <a:normAutofit fontScale="90000"/>
          </a:bodyPr>
          <a:lstStyle/>
          <a:p>
            <a:r>
              <a:rPr lang="en-US" dirty="0" smtClean="0"/>
              <a:t>Rental Activities and the Passive Loss Rules</a:t>
            </a:r>
          </a:p>
        </p:txBody>
      </p:sp>
      <p:sp>
        <p:nvSpPr>
          <p:cNvPr id="78851" name="Content Placeholder 2"/>
          <p:cNvSpPr>
            <a:spLocks noGrp="1"/>
          </p:cNvSpPr>
          <p:nvPr>
            <p:ph idx="1"/>
          </p:nvPr>
        </p:nvSpPr>
        <p:spPr/>
        <p:txBody>
          <a:bodyPr/>
          <a:lstStyle/>
          <a:p>
            <a:r>
              <a:rPr lang="en-US" smtClean="0"/>
              <a:t>Remember, Sec. 469 disallows passive activity losses for any taxable year except to the extent they offset passive income</a:t>
            </a:r>
          </a:p>
          <a:p>
            <a:pPr lvl="1"/>
            <a:r>
              <a:rPr lang="en-US" smtClean="0"/>
              <a:t>Rental activities are per se passive (with two exceptions)</a:t>
            </a:r>
          </a:p>
          <a:p>
            <a:pPr lvl="2"/>
            <a:r>
              <a:rPr lang="en-US" smtClean="0"/>
              <a:t>Real estate professionals (Sec. 469(c)(7))</a:t>
            </a:r>
          </a:p>
          <a:p>
            <a:pPr lvl="2"/>
            <a:r>
              <a:rPr lang="en-US" smtClean="0"/>
              <a:t>$25,000 annual deduction if AGI $150,000 or less (Sec. 469(i))</a:t>
            </a:r>
          </a:p>
        </p:txBody>
      </p:sp>
    </p:spTree>
    <p:extLst>
      <p:ext uri="{BB962C8B-B14F-4D97-AF65-F5344CB8AC3E}">
        <p14:creationId xmlns:p14="http://schemas.microsoft.com/office/powerpoint/2010/main" val="171693407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smtClean="0"/>
              <a:t>Rental Pros</a:t>
            </a:r>
          </a:p>
        </p:txBody>
      </p:sp>
      <p:sp>
        <p:nvSpPr>
          <p:cNvPr id="79875" name="Content Placeholder 2"/>
          <p:cNvSpPr>
            <a:spLocks noGrp="1"/>
          </p:cNvSpPr>
          <p:nvPr>
            <p:ph idx="1"/>
          </p:nvPr>
        </p:nvSpPr>
        <p:spPr/>
        <p:txBody>
          <a:bodyPr>
            <a:normAutofit fontScale="92500" lnSpcReduction="20000"/>
          </a:bodyPr>
          <a:lstStyle/>
          <a:p>
            <a:r>
              <a:rPr lang="en-US" smtClean="0"/>
              <a:t>Losses fully deductible if material participation present</a:t>
            </a:r>
          </a:p>
          <a:p>
            <a:r>
              <a:rPr lang="en-US" smtClean="0"/>
              <a:t>But, what is a real estate pro?</a:t>
            </a:r>
          </a:p>
          <a:p>
            <a:pPr lvl="1"/>
            <a:r>
              <a:rPr lang="en-US" smtClean="0"/>
              <a:t>More than 50% of personal services performed in trades or businesses by taxpayer during year must be performed in real property trades or businesses in which taxpayer materially participates</a:t>
            </a:r>
          </a:p>
          <a:p>
            <a:pPr lvl="1"/>
            <a:r>
              <a:rPr lang="en-US" smtClean="0"/>
              <a:t>750-hours in real property trades or businesses in which taxpayer materially participates</a:t>
            </a:r>
          </a:p>
        </p:txBody>
      </p:sp>
    </p:spTree>
    <p:extLst>
      <p:ext uri="{BB962C8B-B14F-4D97-AF65-F5344CB8AC3E}">
        <p14:creationId xmlns:p14="http://schemas.microsoft.com/office/powerpoint/2010/main" val="2056808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p:txBody>
          <a:bodyPr/>
          <a:lstStyle/>
          <a:p>
            <a:pPr eaLnBrk="1" hangingPunct="1"/>
            <a:r>
              <a:rPr lang="en-US" smtClean="0"/>
              <a:t>HR 8: the Fiscal Cliff Bill</a:t>
            </a:r>
          </a:p>
        </p:txBody>
      </p:sp>
      <p:sp>
        <p:nvSpPr>
          <p:cNvPr id="14339" name="Rectangle 3"/>
          <p:cNvSpPr>
            <a:spLocks noGrp="1"/>
          </p:cNvSpPr>
          <p:nvPr>
            <p:ph type="body" idx="1"/>
          </p:nvPr>
        </p:nvSpPr>
        <p:spPr>
          <a:xfrm>
            <a:off x="390525" y="1219200"/>
            <a:ext cx="8229600" cy="685800"/>
          </a:xfrm>
        </p:spPr>
        <p:txBody>
          <a:bodyPr/>
          <a:lstStyle/>
          <a:p>
            <a:pPr algn="ctr" eaLnBrk="1" hangingPunct="1">
              <a:buFont typeface="Arial" charset="0"/>
              <a:buNone/>
            </a:pPr>
            <a:r>
              <a:rPr lang="en-US" smtClean="0"/>
              <a:t>New Brackets, adjusted for phase outs</a:t>
            </a:r>
          </a:p>
          <a:p>
            <a:pPr algn="ctr" eaLnBrk="1" hangingPunct="1">
              <a:buFont typeface="Arial" charset="0"/>
              <a:buNone/>
            </a:pPr>
            <a:endParaRPr lang="en-US" smtClean="0"/>
          </a:p>
        </p:txBody>
      </p:sp>
      <p:sp>
        <p:nvSpPr>
          <p:cNvPr id="14340" name="Text Box 4"/>
          <p:cNvSpPr txBox="1">
            <a:spLocks noChangeArrowheads="1"/>
          </p:cNvSpPr>
          <p:nvPr/>
        </p:nvSpPr>
        <p:spPr bwMode="auto">
          <a:xfrm>
            <a:off x="403225" y="2057400"/>
            <a:ext cx="4016375"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sz="3200" dirty="0"/>
              <a:t>Single	</a:t>
            </a:r>
          </a:p>
          <a:p>
            <a:pPr eaLnBrk="1" hangingPunct="1">
              <a:spcBef>
                <a:spcPts val="800"/>
              </a:spcBef>
            </a:pPr>
            <a:r>
              <a:rPr lang="en-US" sz="2800" dirty="0"/>
              <a:t>$183,250-$398,350            (33.99%)</a:t>
            </a:r>
          </a:p>
          <a:p>
            <a:pPr eaLnBrk="1" hangingPunct="1">
              <a:spcBef>
                <a:spcPts val="800"/>
              </a:spcBef>
            </a:pPr>
            <a:r>
              <a:rPr lang="en-US" sz="2800" dirty="0"/>
              <a:t>$398,350-$400,000  (36.05%)</a:t>
            </a:r>
          </a:p>
          <a:p>
            <a:pPr eaLnBrk="1" hangingPunct="1">
              <a:spcBef>
                <a:spcPts val="800"/>
              </a:spcBef>
            </a:pPr>
            <a:r>
              <a:rPr lang="en-US" sz="2800" dirty="0"/>
              <a:t>$400,000 and up      (40.788%)</a:t>
            </a:r>
            <a:r>
              <a:rPr lang="en-US" sz="3200" dirty="0"/>
              <a:t>			  </a:t>
            </a:r>
          </a:p>
        </p:txBody>
      </p:sp>
      <p:sp>
        <p:nvSpPr>
          <p:cNvPr id="14341" name="Text Box 6"/>
          <p:cNvSpPr txBox="1">
            <a:spLocks noChangeArrowheads="1"/>
          </p:cNvSpPr>
          <p:nvPr/>
        </p:nvSpPr>
        <p:spPr bwMode="auto">
          <a:xfrm>
            <a:off x="5213350" y="1997075"/>
            <a:ext cx="3886200" cy="470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dirty="0"/>
              <a:t>MFJ</a:t>
            </a:r>
            <a:endParaRPr lang="en-US" dirty="0"/>
          </a:p>
          <a:p>
            <a:pPr eaLnBrk="1" hangingPunct="1">
              <a:spcBef>
                <a:spcPts val="800"/>
              </a:spcBef>
            </a:pPr>
            <a:r>
              <a:rPr lang="en-US" sz="2800" dirty="0"/>
              <a:t>$223,050-$398,350                  (33.99%)</a:t>
            </a:r>
          </a:p>
          <a:p>
            <a:pPr eaLnBrk="1" hangingPunct="1">
              <a:spcBef>
                <a:spcPts val="800"/>
              </a:spcBef>
            </a:pPr>
            <a:r>
              <a:rPr lang="en-US" sz="2800" dirty="0"/>
              <a:t>$398,350-$450,000 (36.05%)</a:t>
            </a:r>
          </a:p>
          <a:p>
            <a:pPr eaLnBrk="1" hangingPunct="1">
              <a:spcBef>
                <a:spcPts val="800"/>
              </a:spcBef>
            </a:pPr>
            <a:r>
              <a:rPr lang="en-US" sz="2800" dirty="0"/>
              <a:t> $450,000 and up    (40.788%) </a:t>
            </a:r>
          </a:p>
          <a:p>
            <a:pPr eaLnBrk="1" hangingPunct="1"/>
            <a:endParaRPr lang="en-US" sz="3200" dirty="0"/>
          </a:p>
          <a:p>
            <a:pPr eaLnBrk="1" hangingPunct="1">
              <a:spcBef>
                <a:spcPct val="50000"/>
              </a:spcBef>
            </a:pPr>
            <a:endParaRPr lang="en-US" sz="3200" dirty="0"/>
          </a:p>
        </p:txBody>
      </p:sp>
    </p:spTree>
    <p:extLst>
      <p:ext uri="{BB962C8B-B14F-4D97-AF65-F5344CB8AC3E}">
        <p14:creationId xmlns:p14="http://schemas.microsoft.com/office/powerpoint/2010/main" val="235473646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152400" y="152400"/>
            <a:ext cx="8839200" cy="1143000"/>
          </a:xfrm>
        </p:spPr>
        <p:txBody>
          <a:bodyPr>
            <a:normAutofit fontScale="90000"/>
          </a:bodyPr>
          <a:lstStyle/>
          <a:p>
            <a:r>
              <a:rPr lang="en-US" i="1" dirty="0" smtClean="0"/>
              <a:t>Chambers v. Comr., T.C. Sum. Op. 2012-91</a:t>
            </a:r>
          </a:p>
        </p:txBody>
      </p:sp>
      <p:sp>
        <p:nvSpPr>
          <p:cNvPr id="80899" name="Content Placeholder 2"/>
          <p:cNvSpPr>
            <a:spLocks noGrp="1"/>
          </p:cNvSpPr>
          <p:nvPr>
            <p:ph idx="1"/>
          </p:nvPr>
        </p:nvSpPr>
        <p:spPr/>
        <p:txBody>
          <a:bodyPr/>
          <a:lstStyle/>
          <a:p>
            <a:r>
              <a:rPr lang="en-US" smtClean="0"/>
              <a:t>Real estate professional test invoked</a:t>
            </a:r>
          </a:p>
          <a:p>
            <a:pPr lvl="1"/>
            <a:r>
              <a:rPr lang="en-US" smtClean="0"/>
              <a:t>750 hours</a:t>
            </a:r>
          </a:p>
          <a:p>
            <a:pPr lvl="1"/>
            <a:r>
              <a:rPr lang="en-US" smtClean="0"/>
              <a:t>More than 50% test</a:t>
            </a:r>
          </a:p>
          <a:p>
            <a:r>
              <a:rPr lang="en-US" smtClean="0"/>
              <a:t>IRS said petitioner’s hours spent in LLC management activities didn’t count</a:t>
            </a:r>
          </a:p>
          <a:p>
            <a:pPr lvl="1"/>
            <a:r>
              <a:rPr lang="en-US" smtClean="0"/>
              <a:t>Court disagreed based on </a:t>
            </a:r>
            <a:r>
              <a:rPr lang="en-US" i="1" smtClean="0"/>
              <a:t>Garnett</a:t>
            </a:r>
          </a:p>
        </p:txBody>
      </p:sp>
    </p:spTree>
    <p:extLst>
      <p:ext uri="{BB962C8B-B14F-4D97-AF65-F5344CB8AC3E}">
        <p14:creationId xmlns:p14="http://schemas.microsoft.com/office/powerpoint/2010/main" val="191595340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normAutofit fontScale="90000"/>
          </a:bodyPr>
          <a:lstStyle/>
          <a:p>
            <a:r>
              <a:rPr lang="en-US" smtClean="0"/>
              <a:t>Limited and General Partnerships</a:t>
            </a:r>
          </a:p>
        </p:txBody>
      </p:sp>
      <p:sp>
        <p:nvSpPr>
          <p:cNvPr id="81923" name="Content Placeholder 2"/>
          <p:cNvSpPr>
            <a:spLocks noGrp="1"/>
          </p:cNvSpPr>
          <p:nvPr>
            <p:ph idx="1"/>
          </p:nvPr>
        </p:nvSpPr>
        <p:spPr/>
        <p:txBody>
          <a:bodyPr/>
          <a:lstStyle/>
          <a:p>
            <a:r>
              <a:rPr lang="en-US" smtClean="0"/>
              <a:t>Prop. Treas. Reg. (Nov. 25, 2011)</a:t>
            </a:r>
          </a:p>
          <a:p>
            <a:pPr lvl="1"/>
            <a:r>
              <a:rPr lang="en-US" smtClean="0"/>
              <a:t>For purposes of passive loss rules, focus is on whether taxpayer has right to participate in management at  any time during tax year</a:t>
            </a:r>
          </a:p>
        </p:txBody>
      </p:sp>
    </p:spTree>
    <p:extLst>
      <p:ext uri="{BB962C8B-B14F-4D97-AF65-F5344CB8AC3E}">
        <p14:creationId xmlns:p14="http://schemas.microsoft.com/office/powerpoint/2010/main" val="378503498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itle 1"/>
          <p:cNvSpPr>
            <a:spLocks noGrp="1"/>
          </p:cNvSpPr>
          <p:nvPr>
            <p:ph type="title"/>
          </p:nvPr>
        </p:nvSpPr>
        <p:spPr/>
        <p:txBody>
          <a:bodyPr/>
          <a:lstStyle/>
          <a:p>
            <a:r>
              <a:rPr lang="en-US" smtClean="0"/>
              <a:t>Organizational Options</a:t>
            </a:r>
          </a:p>
        </p:txBody>
      </p:sp>
      <p:sp>
        <p:nvSpPr>
          <p:cNvPr id="186371" name="Content Placeholder 2"/>
          <p:cNvSpPr>
            <a:spLocks noGrp="1"/>
          </p:cNvSpPr>
          <p:nvPr>
            <p:ph idx="1"/>
          </p:nvPr>
        </p:nvSpPr>
        <p:spPr/>
        <p:txBody>
          <a:bodyPr/>
          <a:lstStyle/>
          <a:p>
            <a:r>
              <a:rPr lang="en-US" smtClean="0"/>
              <a:t>Self-Employment Tax</a:t>
            </a:r>
          </a:p>
          <a:p>
            <a:pPr lvl="1"/>
            <a:r>
              <a:rPr lang="en-US" smtClean="0"/>
              <a:t>If an LLC is not conducting a business, there is no self-employment income.</a:t>
            </a:r>
          </a:p>
          <a:p>
            <a:pPr lvl="1"/>
            <a:r>
              <a:rPr lang="en-US" smtClean="0"/>
              <a:t>If an LLC is conducting a trade or business, then self-employment income results, unless the limited partnership exception exists (Sec. 1402(a)(13)).</a:t>
            </a:r>
          </a:p>
        </p:txBody>
      </p:sp>
    </p:spTree>
    <p:extLst>
      <p:ext uri="{BB962C8B-B14F-4D97-AF65-F5344CB8AC3E}">
        <p14:creationId xmlns:p14="http://schemas.microsoft.com/office/powerpoint/2010/main" val="216624853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Liability</a:t>
            </a:r>
            <a:endParaRPr lang="en-US" dirty="0"/>
          </a:p>
        </p:txBody>
      </p:sp>
      <p:sp>
        <p:nvSpPr>
          <p:cNvPr id="3" name="Content Placeholder 2"/>
          <p:cNvSpPr>
            <a:spLocks noGrp="1"/>
          </p:cNvSpPr>
          <p:nvPr>
            <p:ph idx="1"/>
          </p:nvPr>
        </p:nvSpPr>
        <p:spPr/>
        <p:txBody>
          <a:bodyPr>
            <a:normAutofit lnSpcReduction="10000"/>
          </a:bodyPr>
          <a:lstStyle/>
          <a:p>
            <a:r>
              <a:rPr lang="en-US" dirty="0" smtClean="0"/>
              <a:t>Sole proprietorships and general partnerships</a:t>
            </a:r>
          </a:p>
          <a:p>
            <a:pPr lvl="1"/>
            <a:r>
              <a:rPr lang="en-US" dirty="0" smtClean="0"/>
              <a:t>Unlimited liability</a:t>
            </a:r>
          </a:p>
          <a:p>
            <a:r>
              <a:rPr lang="en-US" dirty="0" smtClean="0"/>
              <a:t>LLCs and corporations</a:t>
            </a:r>
          </a:p>
          <a:p>
            <a:pPr lvl="1"/>
            <a:r>
              <a:rPr lang="en-US" dirty="0" smtClean="0"/>
              <a:t>Limited liability</a:t>
            </a:r>
          </a:p>
          <a:p>
            <a:pPr lvl="1"/>
            <a:r>
              <a:rPr lang="en-US" dirty="0" smtClean="0"/>
              <a:t>Tax issues typically drive the decision</a:t>
            </a:r>
          </a:p>
          <a:p>
            <a:pPr lvl="1"/>
            <a:r>
              <a:rPr lang="en-US" dirty="0" smtClean="0"/>
              <a:t>Charging orders (B203)</a:t>
            </a:r>
          </a:p>
          <a:p>
            <a:pPr lvl="2"/>
            <a:r>
              <a:rPr lang="en-US" dirty="0" smtClean="0"/>
              <a:t>Example 2</a:t>
            </a:r>
            <a:endParaRPr lang="en-US" dirty="0"/>
          </a:p>
        </p:txBody>
      </p:sp>
      <p:sp>
        <p:nvSpPr>
          <p:cNvPr id="4" name="TextBox 3"/>
          <p:cNvSpPr txBox="1"/>
          <p:nvPr/>
        </p:nvSpPr>
        <p:spPr>
          <a:xfrm>
            <a:off x="7924800" y="152400"/>
            <a:ext cx="660758" cy="369332"/>
          </a:xfrm>
          <a:prstGeom prst="rect">
            <a:avLst/>
          </a:prstGeom>
          <a:noFill/>
        </p:spPr>
        <p:txBody>
          <a:bodyPr wrap="none" rtlCol="0">
            <a:spAutoFit/>
          </a:bodyPr>
          <a:lstStyle/>
          <a:p>
            <a:r>
              <a:rPr lang="en-US" dirty="0" smtClean="0"/>
              <a:t>B202</a:t>
            </a:r>
            <a:endParaRPr lang="en-US" dirty="0"/>
          </a:p>
        </p:txBody>
      </p:sp>
    </p:spTree>
    <p:extLst>
      <p:ext uri="{BB962C8B-B14F-4D97-AF65-F5344CB8AC3E}">
        <p14:creationId xmlns:p14="http://schemas.microsoft.com/office/powerpoint/2010/main" val="378455561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le 1"/>
          <p:cNvSpPr>
            <a:spLocks noGrp="1"/>
          </p:cNvSpPr>
          <p:nvPr>
            <p:ph type="title"/>
          </p:nvPr>
        </p:nvSpPr>
        <p:spPr/>
        <p:txBody>
          <a:bodyPr/>
          <a:lstStyle/>
          <a:p>
            <a:pPr eaLnBrk="1" hangingPunct="1"/>
            <a:r>
              <a:rPr lang="en-US" b="1" smtClean="0"/>
              <a:t>Liquidation Costs</a:t>
            </a:r>
            <a:endParaRPr lang="en-US" smtClean="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b="1" dirty="0" smtClean="0"/>
              <a:t>C Corp</a:t>
            </a:r>
          </a:p>
          <a:p>
            <a:pPr lvl="1" eaLnBrk="1" fontAlgn="auto" hangingPunct="1">
              <a:spcAft>
                <a:spcPts val="0"/>
              </a:spcAft>
              <a:buFont typeface="Arial" pitchFamily="34" charset="0"/>
              <a:buChar char="–"/>
              <a:defRPr/>
            </a:pPr>
            <a:r>
              <a:rPr lang="en-US" b="1" dirty="0" smtClean="0"/>
              <a:t>Highest liquidation cost</a:t>
            </a:r>
          </a:p>
          <a:p>
            <a:pPr lvl="1" eaLnBrk="1" fontAlgn="auto" hangingPunct="1">
              <a:spcAft>
                <a:spcPts val="0"/>
              </a:spcAft>
              <a:buFont typeface="Arial" pitchFamily="34" charset="0"/>
              <a:buChar char="–"/>
              <a:defRPr/>
            </a:pPr>
            <a:r>
              <a:rPr lang="en-US" b="1" dirty="0" smtClean="0"/>
              <a:t>Distributions in excess of stock basis result in capital gain</a:t>
            </a:r>
          </a:p>
          <a:p>
            <a:pPr eaLnBrk="1" fontAlgn="auto" hangingPunct="1">
              <a:spcAft>
                <a:spcPts val="0"/>
              </a:spcAft>
              <a:buFont typeface="Arial" pitchFamily="34" charset="0"/>
              <a:buChar char="•"/>
              <a:defRPr/>
            </a:pPr>
            <a:r>
              <a:rPr lang="en-US" b="1" dirty="0" smtClean="0"/>
              <a:t>S Corp</a:t>
            </a:r>
          </a:p>
          <a:p>
            <a:pPr lvl="1" eaLnBrk="1" fontAlgn="auto" hangingPunct="1">
              <a:spcAft>
                <a:spcPts val="0"/>
              </a:spcAft>
              <a:buFont typeface="Arial" pitchFamily="34" charset="0"/>
              <a:buChar char="–"/>
              <a:defRPr/>
            </a:pPr>
            <a:r>
              <a:rPr lang="en-US" b="1" dirty="0" smtClean="0"/>
              <a:t>Others</a:t>
            </a:r>
          </a:p>
          <a:p>
            <a:pPr eaLnBrk="1" fontAlgn="auto" hangingPunct="1">
              <a:spcAft>
                <a:spcPts val="0"/>
              </a:spcAft>
              <a:buFont typeface="Arial" pitchFamily="34" charset="0"/>
              <a:buChar char="•"/>
              <a:defRPr/>
            </a:pPr>
            <a:r>
              <a:rPr lang="en-US" b="1" dirty="0" smtClean="0"/>
              <a:t>LLC</a:t>
            </a:r>
          </a:p>
          <a:p>
            <a:pPr lvl="1" eaLnBrk="1" fontAlgn="auto" hangingPunct="1">
              <a:spcAft>
                <a:spcPts val="0"/>
              </a:spcAft>
              <a:buFont typeface="Arial" pitchFamily="34" charset="0"/>
              <a:buChar char="–"/>
              <a:defRPr/>
            </a:pPr>
            <a:r>
              <a:rPr lang="en-US" b="1" dirty="0" smtClean="0"/>
              <a:t>Distribution of assets on tax-free basis</a:t>
            </a:r>
          </a:p>
          <a:p>
            <a:pPr eaLnBrk="1" fontAlgn="auto" hangingPunct="1">
              <a:spcAft>
                <a:spcPts val="0"/>
              </a:spcAft>
              <a:buFont typeface="Arial" pitchFamily="34" charset="0"/>
              <a:buChar char="•"/>
              <a:defRPr/>
            </a:pPr>
            <a:r>
              <a:rPr lang="en-US" b="1" dirty="0" smtClean="0"/>
              <a:t>Discounting of Business Interests</a:t>
            </a:r>
            <a:endParaRPr lang="en-US" dirty="0"/>
          </a:p>
        </p:txBody>
      </p:sp>
      <p:sp>
        <p:nvSpPr>
          <p:cNvPr id="174084" name="TextBox 3"/>
          <p:cNvSpPr txBox="1">
            <a:spLocks noChangeArrowheads="1"/>
          </p:cNvSpPr>
          <p:nvPr/>
        </p:nvSpPr>
        <p:spPr bwMode="auto">
          <a:xfrm>
            <a:off x="8305800" y="228600"/>
            <a:ext cx="6607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smtClean="0">
                <a:latin typeface="Calibri" pitchFamily="34" charset="0"/>
              </a:rPr>
              <a:t>B204</a:t>
            </a:r>
            <a:endParaRPr lang="en-US" dirty="0">
              <a:latin typeface="Calibri" pitchFamily="34" charset="0"/>
            </a:endParaRPr>
          </a:p>
        </p:txBody>
      </p:sp>
    </p:spTree>
    <p:extLst>
      <p:ext uri="{BB962C8B-B14F-4D97-AF65-F5344CB8AC3E}">
        <p14:creationId xmlns:p14="http://schemas.microsoft.com/office/powerpoint/2010/main" val="244506708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itle 1"/>
          <p:cNvSpPr>
            <a:spLocks noGrp="1"/>
          </p:cNvSpPr>
          <p:nvPr>
            <p:ph type="title"/>
          </p:nvPr>
        </p:nvSpPr>
        <p:spPr/>
        <p:txBody>
          <a:bodyPr/>
          <a:lstStyle/>
          <a:p>
            <a:r>
              <a:rPr lang="en-US" smtClean="0"/>
              <a:t>Organizational Considerations</a:t>
            </a:r>
          </a:p>
        </p:txBody>
      </p:sp>
      <p:sp>
        <p:nvSpPr>
          <p:cNvPr id="183299" name="Content Placeholder 2"/>
          <p:cNvSpPr>
            <a:spLocks noGrp="1"/>
          </p:cNvSpPr>
          <p:nvPr>
            <p:ph idx="1"/>
          </p:nvPr>
        </p:nvSpPr>
        <p:spPr>
          <a:xfrm>
            <a:off x="457200" y="1295400"/>
            <a:ext cx="8229600" cy="4525963"/>
          </a:xfrm>
        </p:spPr>
        <p:txBody>
          <a:bodyPr>
            <a:normAutofit fontScale="92500" lnSpcReduction="10000"/>
          </a:bodyPr>
          <a:lstStyle/>
          <a:p>
            <a:r>
              <a:rPr lang="en-US" smtClean="0"/>
              <a:t>Income tax considerations</a:t>
            </a:r>
          </a:p>
          <a:p>
            <a:pPr lvl="1"/>
            <a:r>
              <a:rPr lang="en-US" smtClean="0"/>
              <a:t>Double level tax for corporations other than S corporations</a:t>
            </a:r>
          </a:p>
          <a:p>
            <a:pPr lvl="1"/>
            <a:r>
              <a:rPr lang="en-US" smtClean="0"/>
              <a:t>Recognition of gain on liquidation for S corporation liquidating distributions §311(b)</a:t>
            </a:r>
          </a:p>
          <a:p>
            <a:pPr lvl="1"/>
            <a:r>
              <a:rPr lang="en-US" smtClean="0"/>
              <a:t>Flow-through tax considerations with no or limited gain recognition on liquidation for partnership-type entities</a:t>
            </a:r>
          </a:p>
          <a:p>
            <a:pPr lvl="2"/>
            <a:r>
              <a:rPr lang="en-US" smtClean="0"/>
              <a:t>LLCs</a:t>
            </a:r>
          </a:p>
          <a:p>
            <a:pPr lvl="2"/>
            <a:r>
              <a:rPr lang="en-US" smtClean="0"/>
              <a:t>LPs</a:t>
            </a:r>
          </a:p>
          <a:p>
            <a:pPr lvl="2"/>
            <a:r>
              <a:rPr lang="en-US" smtClean="0"/>
              <a:t>GPs, etc.</a:t>
            </a:r>
          </a:p>
        </p:txBody>
      </p:sp>
      <p:sp>
        <p:nvSpPr>
          <p:cNvPr id="2" name="TextBox 1"/>
          <p:cNvSpPr txBox="1"/>
          <p:nvPr/>
        </p:nvSpPr>
        <p:spPr>
          <a:xfrm>
            <a:off x="7924800" y="76200"/>
            <a:ext cx="660758" cy="369332"/>
          </a:xfrm>
          <a:prstGeom prst="rect">
            <a:avLst/>
          </a:prstGeom>
          <a:noFill/>
        </p:spPr>
        <p:txBody>
          <a:bodyPr wrap="none" rtlCol="0">
            <a:spAutoFit/>
          </a:bodyPr>
          <a:lstStyle/>
          <a:p>
            <a:r>
              <a:rPr lang="en-US" dirty="0" smtClean="0"/>
              <a:t>B206</a:t>
            </a:r>
            <a:endParaRPr lang="en-US" dirty="0"/>
          </a:p>
        </p:txBody>
      </p:sp>
    </p:spTree>
    <p:extLst>
      <p:ext uri="{BB962C8B-B14F-4D97-AF65-F5344CB8AC3E}">
        <p14:creationId xmlns:p14="http://schemas.microsoft.com/office/powerpoint/2010/main" val="72961591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What To Consider Before Making S Election</a:t>
            </a:r>
            <a:endParaRPr lang="en-US" dirty="0"/>
          </a:p>
        </p:txBody>
      </p:sp>
      <p:sp>
        <p:nvSpPr>
          <p:cNvPr id="279555" name="Content Placeholder 2"/>
          <p:cNvSpPr>
            <a:spLocks noGrp="1"/>
          </p:cNvSpPr>
          <p:nvPr>
            <p:ph idx="1"/>
          </p:nvPr>
        </p:nvSpPr>
        <p:spPr/>
        <p:txBody>
          <a:bodyPr>
            <a:normAutofit lnSpcReduction="10000"/>
          </a:bodyPr>
          <a:lstStyle/>
          <a:p>
            <a:pPr eaLnBrk="1" hangingPunct="1"/>
            <a:r>
              <a:rPr lang="en-US" dirty="0" smtClean="0"/>
              <a:t>Unused NOLs of C corporation cannot be used by S corporation to offset future S corporation income</a:t>
            </a:r>
          </a:p>
          <a:p>
            <a:pPr eaLnBrk="1" hangingPunct="1"/>
            <a:r>
              <a:rPr lang="en-US" dirty="0" smtClean="0"/>
              <a:t>S corporation compensation issues</a:t>
            </a:r>
          </a:p>
          <a:p>
            <a:pPr lvl="1" eaLnBrk="1" hangingPunct="1"/>
            <a:r>
              <a:rPr lang="en-US" dirty="0" smtClean="0"/>
              <a:t>Payment of “reasonable” wages</a:t>
            </a:r>
          </a:p>
          <a:p>
            <a:pPr lvl="2" eaLnBrk="1" hangingPunct="1"/>
            <a:r>
              <a:rPr lang="en-US" dirty="0" smtClean="0"/>
              <a:t>Payroll tax issue</a:t>
            </a:r>
          </a:p>
          <a:p>
            <a:pPr lvl="3" eaLnBrk="1" hangingPunct="1"/>
            <a:r>
              <a:rPr lang="en-US" dirty="0" smtClean="0"/>
              <a:t>Watson case</a:t>
            </a:r>
          </a:p>
          <a:p>
            <a:pPr lvl="3" eaLnBrk="1" hangingPunct="1"/>
            <a:r>
              <a:rPr lang="en-US" dirty="0" smtClean="0"/>
              <a:t>No cases involving issue of reasonable compensation where salary at least at FICA wage base</a:t>
            </a:r>
          </a:p>
        </p:txBody>
      </p:sp>
    </p:spTree>
    <p:extLst>
      <p:ext uri="{BB962C8B-B14F-4D97-AF65-F5344CB8AC3E}">
        <p14:creationId xmlns:p14="http://schemas.microsoft.com/office/powerpoint/2010/main" val="178898520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normAutofit fontScale="90000"/>
          </a:bodyPr>
          <a:lstStyle/>
          <a:p>
            <a:pPr eaLnBrk="1" hangingPunct="1"/>
            <a:r>
              <a:rPr lang="en-US" dirty="0" smtClean="0"/>
              <a:t>Using an S Corp. To Minimize FICA &amp; Medicare Tax</a:t>
            </a:r>
          </a:p>
        </p:txBody>
      </p:sp>
      <p:sp>
        <p:nvSpPr>
          <p:cNvPr id="87043" name="Content Placeholder 2"/>
          <p:cNvSpPr>
            <a:spLocks noGrp="1"/>
          </p:cNvSpPr>
          <p:nvPr>
            <p:ph idx="1"/>
          </p:nvPr>
        </p:nvSpPr>
        <p:spPr/>
        <p:txBody>
          <a:bodyPr/>
          <a:lstStyle/>
          <a:p>
            <a:pPr eaLnBrk="1" hangingPunct="1"/>
            <a:r>
              <a:rPr lang="en-US" i="1" dirty="0" smtClean="0"/>
              <a:t>Watson, 668 F.3d 1008 (8th Cir. 2012) </a:t>
            </a:r>
          </a:p>
          <a:p>
            <a:pPr lvl="1" eaLnBrk="1" hangingPunct="1"/>
            <a:r>
              <a:rPr lang="en-US" dirty="0" smtClean="0"/>
              <a:t>Taxpayer earned 200,000 in 2002 and 2003 from CPA business but paid himself annual salary of 24,000 (firm established as a partnership of S corporations)</a:t>
            </a:r>
          </a:p>
          <a:p>
            <a:pPr lvl="2" eaLnBrk="1" hangingPunct="1"/>
            <a:r>
              <a:rPr lang="en-US" dirty="0" smtClean="0"/>
              <a:t>Court reclassified about $67,000 of S corp. dividends as salary for each year resulting in about $91,000 of FICA/Medicare wages</a:t>
            </a:r>
          </a:p>
          <a:p>
            <a:pPr lvl="2" eaLnBrk="1" hangingPunct="1"/>
            <a:endParaRPr lang="en-US" dirty="0" smtClean="0"/>
          </a:p>
        </p:txBody>
      </p:sp>
      <p:sp>
        <p:nvSpPr>
          <p:cNvPr id="2" name="TextBox 1"/>
          <p:cNvSpPr txBox="1"/>
          <p:nvPr/>
        </p:nvSpPr>
        <p:spPr>
          <a:xfrm>
            <a:off x="8432800" y="0"/>
            <a:ext cx="660758" cy="369332"/>
          </a:xfrm>
          <a:prstGeom prst="rect">
            <a:avLst/>
          </a:prstGeom>
          <a:noFill/>
        </p:spPr>
        <p:txBody>
          <a:bodyPr wrap="none" rtlCol="0">
            <a:spAutoFit/>
          </a:bodyPr>
          <a:lstStyle/>
          <a:p>
            <a:r>
              <a:rPr lang="en-US" dirty="0" smtClean="0"/>
              <a:t>B206</a:t>
            </a:r>
            <a:endParaRPr lang="en-US" dirty="0"/>
          </a:p>
        </p:txBody>
      </p:sp>
    </p:spTree>
    <p:extLst>
      <p:ext uri="{BB962C8B-B14F-4D97-AF65-F5344CB8AC3E}">
        <p14:creationId xmlns:p14="http://schemas.microsoft.com/office/powerpoint/2010/main" val="392311175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smtClean="0"/>
              <a:t>S Corporation Tax Fails (Again)</a:t>
            </a:r>
          </a:p>
        </p:txBody>
      </p:sp>
      <p:sp>
        <p:nvSpPr>
          <p:cNvPr id="86019" name="Content Placeholder 2"/>
          <p:cNvSpPr>
            <a:spLocks noGrp="1"/>
          </p:cNvSpPr>
          <p:nvPr>
            <p:ph idx="1"/>
          </p:nvPr>
        </p:nvSpPr>
        <p:spPr/>
        <p:txBody>
          <a:bodyPr/>
          <a:lstStyle/>
          <a:p>
            <a:r>
              <a:rPr lang="en-US" smtClean="0"/>
              <a:t>S. 2343</a:t>
            </a:r>
          </a:p>
          <a:p>
            <a:pPr lvl="1"/>
            <a:r>
              <a:rPr lang="en-US" smtClean="0"/>
              <a:t>Would have applied payroll tax to taxpayers with income over $250,000 by requiring them to include for payroll tax purposes income received  from an S corporation or L.P. interest in professional services business where 75 % or more of gross revenue derived from services of three or fewer shareholders</a:t>
            </a:r>
          </a:p>
        </p:txBody>
      </p:sp>
      <p:pic>
        <p:nvPicPr>
          <p:cNvPr id="86021" name="Picture 5" descr="C:\Users\LaptopUser\Pictures\Road Ki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7050" y="4800600"/>
            <a:ext cx="330835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738398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normAutofit fontScale="90000"/>
          </a:bodyPr>
          <a:lstStyle/>
          <a:p>
            <a:r>
              <a:rPr lang="en-US" smtClean="0"/>
              <a:t>S Corporation Disproportionate Distributions</a:t>
            </a:r>
          </a:p>
        </p:txBody>
      </p:sp>
      <p:sp>
        <p:nvSpPr>
          <p:cNvPr id="83971" name="Content Placeholder 2"/>
          <p:cNvSpPr>
            <a:spLocks noGrp="1"/>
          </p:cNvSpPr>
          <p:nvPr>
            <p:ph idx="1"/>
          </p:nvPr>
        </p:nvSpPr>
        <p:spPr/>
        <p:txBody>
          <a:bodyPr/>
          <a:lstStyle/>
          <a:p>
            <a:r>
              <a:rPr lang="en-US" smtClean="0"/>
              <a:t>Can make disproportionate distributions to correct disproportionate distributions</a:t>
            </a:r>
          </a:p>
          <a:p>
            <a:pPr lvl="1"/>
            <a:r>
              <a:rPr lang="en-US" smtClean="0"/>
              <a:t>PLR 201236003 (Apr. 11, 2012)</a:t>
            </a:r>
          </a:p>
        </p:txBody>
      </p:sp>
      <p:sp>
        <p:nvSpPr>
          <p:cNvPr id="2" name="TextBox 1"/>
          <p:cNvSpPr txBox="1"/>
          <p:nvPr/>
        </p:nvSpPr>
        <p:spPr>
          <a:xfrm>
            <a:off x="8305800" y="76200"/>
            <a:ext cx="660758" cy="369332"/>
          </a:xfrm>
          <a:prstGeom prst="rect">
            <a:avLst/>
          </a:prstGeom>
          <a:noFill/>
        </p:spPr>
        <p:txBody>
          <a:bodyPr wrap="none" rtlCol="0">
            <a:spAutoFit/>
          </a:bodyPr>
          <a:lstStyle/>
          <a:p>
            <a:r>
              <a:rPr lang="en-US" dirty="0" smtClean="0"/>
              <a:t>B207</a:t>
            </a:r>
            <a:endParaRPr lang="en-US" dirty="0"/>
          </a:p>
        </p:txBody>
      </p:sp>
    </p:spTree>
    <p:extLst>
      <p:ext uri="{BB962C8B-B14F-4D97-AF65-F5344CB8AC3E}">
        <p14:creationId xmlns:p14="http://schemas.microsoft.com/office/powerpoint/2010/main" val="85739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a:xfrm>
            <a:off x="398463" y="-152400"/>
            <a:ext cx="8229600" cy="1143000"/>
          </a:xfrm>
        </p:spPr>
        <p:txBody>
          <a:bodyPr/>
          <a:lstStyle/>
          <a:p>
            <a:pPr eaLnBrk="1" hangingPunct="1"/>
            <a:r>
              <a:rPr lang="en-US" smtClean="0"/>
              <a:t>HR 8: the Fiscal Cliff Bill</a:t>
            </a:r>
          </a:p>
        </p:txBody>
      </p:sp>
      <p:sp>
        <p:nvSpPr>
          <p:cNvPr id="15363" name="Rectangle 3"/>
          <p:cNvSpPr>
            <a:spLocks noGrp="1"/>
          </p:cNvSpPr>
          <p:nvPr>
            <p:ph type="body" idx="1"/>
          </p:nvPr>
        </p:nvSpPr>
        <p:spPr>
          <a:xfrm>
            <a:off x="0" y="685800"/>
            <a:ext cx="9144000" cy="685800"/>
          </a:xfrm>
        </p:spPr>
        <p:txBody>
          <a:bodyPr>
            <a:normAutofit fontScale="70000" lnSpcReduction="20000"/>
          </a:bodyPr>
          <a:lstStyle/>
          <a:p>
            <a:pPr algn="ctr" eaLnBrk="1" hangingPunct="1">
              <a:buFont typeface="Arial" charset="0"/>
              <a:buNone/>
            </a:pPr>
            <a:r>
              <a:rPr lang="en-US" sz="2800" dirty="0" smtClean="0"/>
              <a:t>New Capital Gain Brackets </a:t>
            </a:r>
          </a:p>
          <a:p>
            <a:pPr algn="ctr" eaLnBrk="1" hangingPunct="1">
              <a:buFont typeface="Arial" charset="0"/>
              <a:buNone/>
            </a:pPr>
            <a:r>
              <a:rPr lang="en-US" sz="2800" dirty="0" smtClean="0"/>
              <a:t>(as applied to taxable income)</a:t>
            </a:r>
          </a:p>
          <a:p>
            <a:pPr algn="ctr" eaLnBrk="1" hangingPunct="1">
              <a:buFont typeface="Arial" charset="0"/>
              <a:buNone/>
            </a:pPr>
            <a:endParaRPr lang="en-US" dirty="0" smtClean="0"/>
          </a:p>
        </p:txBody>
      </p:sp>
      <p:sp>
        <p:nvSpPr>
          <p:cNvPr id="15364" name="Text Box 4"/>
          <p:cNvSpPr txBox="1">
            <a:spLocks noChangeArrowheads="1"/>
          </p:cNvSpPr>
          <p:nvPr/>
        </p:nvSpPr>
        <p:spPr bwMode="auto">
          <a:xfrm>
            <a:off x="609600" y="1911886"/>
            <a:ext cx="3733800" cy="2964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sz="2400" dirty="0"/>
              <a:t>Single	</a:t>
            </a:r>
          </a:p>
          <a:p>
            <a:pPr eaLnBrk="1" hangingPunct="1">
              <a:spcBef>
                <a:spcPts val="800"/>
              </a:spcBef>
            </a:pPr>
            <a:r>
              <a:rPr lang="en-US" sz="2400" dirty="0"/>
              <a:t>To $8925 </a:t>
            </a:r>
            <a:r>
              <a:rPr lang="en-US" sz="2400" dirty="0" smtClean="0"/>
              <a:t>	  0</a:t>
            </a:r>
            <a:r>
              <a:rPr lang="en-US" sz="2400" dirty="0"/>
              <a:t>%</a:t>
            </a:r>
          </a:p>
          <a:p>
            <a:pPr eaLnBrk="1" hangingPunct="1">
              <a:spcBef>
                <a:spcPts val="800"/>
              </a:spcBef>
            </a:pPr>
            <a:r>
              <a:rPr lang="en-US" sz="2400" dirty="0"/>
              <a:t>-to $36,250	  0%</a:t>
            </a:r>
          </a:p>
          <a:p>
            <a:pPr eaLnBrk="1" hangingPunct="1">
              <a:spcBef>
                <a:spcPts val="800"/>
              </a:spcBef>
            </a:pPr>
            <a:r>
              <a:rPr lang="en-US" sz="2400" dirty="0"/>
              <a:t>-to $400,000	15%</a:t>
            </a:r>
          </a:p>
          <a:p>
            <a:pPr eaLnBrk="1" hangingPunct="1">
              <a:spcBef>
                <a:spcPts val="800"/>
              </a:spcBef>
            </a:pPr>
            <a:r>
              <a:rPr lang="en-US" sz="2400" dirty="0"/>
              <a:t>&gt;$400,000        </a:t>
            </a:r>
            <a:r>
              <a:rPr lang="en-US" sz="2400" dirty="0" smtClean="0"/>
              <a:t>20</a:t>
            </a:r>
            <a:r>
              <a:rPr lang="en-US" sz="2400" dirty="0"/>
              <a:t>%</a:t>
            </a:r>
            <a:r>
              <a:rPr lang="en-US" sz="3200" dirty="0"/>
              <a:t>			  </a:t>
            </a:r>
          </a:p>
        </p:txBody>
      </p:sp>
      <p:sp>
        <p:nvSpPr>
          <p:cNvPr id="15365" name="Text Box 6"/>
          <p:cNvSpPr txBox="1">
            <a:spLocks noChangeArrowheads="1"/>
          </p:cNvSpPr>
          <p:nvPr/>
        </p:nvSpPr>
        <p:spPr bwMode="auto">
          <a:xfrm>
            <a:off x="5029200" y="1735991"/>
            <a:ext cx="3886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400" dirty="0"/>
              <a:t>MFJ</a:t>
            </a:r>
          </a:p>
          <a:p>
            <a:pPr eaLnBrk="1" hangingPunct="1">
              <a:spcBef>
                <a:spcPts val="800"/>
              </a:spcBef>
            </a:pPr>
            <a:r>
              <a:rPr lang="en-US" sz="2400" dirty="0"/>
              <a:t>To $</a:t>
            </a:r>
            <a:r>
              <a:rPr lang="en-US" sz="2400" dirty="0" smtClean="0"/>
              <a:t>17,850</a:t>
            </a:r>
            <a:r>
              <a:rPr lang="en-US" sz="2400" dirty="0"/>
              <a:t>	</a:t>
            </a:r>
            <a:r>
              <a:rPr lang="en-US" sz="2400" dirty="0" smtClean="0"/>
              <a:t> 0</a:t>
            </a:r>
            <a:r>
              <a:rPr lang="en-US" sz="2400" dirty="0"/>
              <a:t>%</a:t>
            </a:r>
          </a:p>
          <a:p>
            <a:pPr eaLnBrk="1" hangingPunct="1">
              <a:spcBef>
                <a:spcPts val="800"/>
              </a:spcBef>
            </a:pPr>
            <a:r>
              <a:rPr lang="en-US" sz="2400" dirty="0"/>
              <a:t>-to $72,500	  0%</a:t>
            </a:r>
          </a:p>
          <a:p>
            <a:pPr eaLnBrk="1" hangingPunct="1">
              <a:spcBef>
                <a:spcPts val="800"/>
              </a:spcBef>
            </a:pPr>
            <a:r>
              <a:rPr lang="en-US" sz="2400" dirty="0"/>
              <a:t>-to $223,050	15%</a:t>
            </a:r>
          </a:p>
          <a:p>
            <a:pPr eaLnBrk="1" hangingPunct="1">
              <a:spcBef>
                <a:spcPts val="800"/>
              </a:spcBef>
            </a:pPr>
            <a:r>
              <a:rPr lang="en-US" sz="2400" dirty="0"/>
              <a:t>-to $398,350	15%</a:t>
            </a:r>
          </a:p>
          <a:p>
            <a:pPr eaLnBrk="1" hangingPunct="1">
              <a:spcBef>
                <a:spcPts val="800"/>
              </a:spcBef>
            </a:pPr>
            <a:r>
              <a:rPr lang="en-US" sz="2400" dirty="0"/>
              <a:t>-to $450,000	15%</a:t>
            </a:r>
          </a:p>
          <a:p>
            <a:pPr eaLnBrk="1" hangingPunct="1">
              <a:spcBef>
                <a:spcPts val="800"/>
              </a:spcBef>
            </a:pPr>
            <a:r>
              <a:rPr lang="en-US" sz="2400" dirty="0"/>
              <a:t>&gt;$450,000        </a:t>
            </a:r>
            <a:r>
              <a:rPr lang="en-US" sz="2400" dirty="0" smtClean="0"/>
              <a:t>20</a:t>
            </a:r>
            <a:r>
              <a:rPr lang="en-US" sz="2400" dirty="0"/>
              <a:t>% </a:t>
            </a:r>
          </a:p>
        </p:txBody>
      </p:sp>
      <p:sp>
        <p:nvSpPr>
          <p:cNvPr id="15366" name="TextBox 1"/>
          <p:cNvSpPr txBox="1">
            <a:spLocks noChangeArrowheads="1"/>
          </p:cNvSpPr>
          <p:nvPr/>
        </p:nvSpPr>
        <p:spPr bwMode="auto">
          <a:xfrm>
            <a:off x="1245605" y="5181600"/>
            <a:ext cx="6705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3200" dirty="0"/>
              <a:t>Adjust for the phase-outs as needed.</a:t>
            </a:r>
          </a:p>
        </p:txBody>
      </p:sp>
    </p:spTree>
    <p:extLst>
      <p:ext uri="{BB962C8B-B14F-4D97-AF65-F5344CB8AC3E}">
        <p14:creationId xmlns:p14="http://schemas.microsoft.com/office/powerpoint/2010/main" val="78190566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r>
              <a:rPr lang="en-US" smtClean="0"/>
              <a:t>S Corp. Debt Basis Regs.</a:t>
            </a:r>
          </a:p>
        </p:txBody>
      </p:sp>
      <p:sp>
        <p:nvSpPr>
          <p:cNvPr id="84995" name="Content Placeholder 2"/>
          <p:cNvSpPr>
            <a:spLocks noGrp="1"/>
          </p:cNvSpPr>
          <p:nvPr>
            <p:ph idx="1"/>
          </p:nvPr>
        </p:nvSpPr>
        <p:spPr/>
        <p:txBody>
          <a:bodyPr/>
          <a:lstStyle/>
          <a:p>
            <a:r>
              <a:rPr lang="en-US" smtClean="0"/>
              <a:t>How to increase basis:</a:t>
            </a:r>
          </a:p>
          <a:p>
            <a:pPr lvl="1"/>
            <a:r>
              <a:rPr lang="en-US" smtClean="0"/>
              <a:t>Bona fide debt</a:t>
            </a:r>
          </a:p>
          <a:p>
            <a:pPr lvl="1"/>
            <a:r>
              <a:rPr lang="en-US" smtClean="0"/>
              <a:t>Circular loans can work</a:t>
            </a:r>
          </a:p>
          <a:p>
            <a:pPr lvl="1"/>
            <a:r>
              <a:rPr lang="en-US" smtClean="0"/>
              <a:t>Guarantees don’t work unless shareholder actually makes payment</a:t>
            </a:r>
          </a:p>
          <a:p>
            <a:pPr lvl="1"/>
            <a:r>
              <a:rPr lang="en-US" smtClean="0"/>
              <a:t>Unsecured promissory note doesn’t work</a:t>
            </a:r>
          </a:p>
        </p:txBody>
      </p:sp>
    </p:spTree>
    <p:extLst>
      <p:ext uri="{BB962C8B-B14F-4D97-AF65-F5344CB8AC3E}">
        <p14:creationId xmlns:p14="http://schemas.microsoft.com/office/powerpoint/2010/main" val="70183239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le 1"/>
          <p:cNvSpPr>
            <a:spLocks noGrp="1"/>
          </p:cNvSpPr>
          <p:nvPr>
            <p:ph type="title"/>
          </p:nvPr>
        </p:nvSpPr>
        <p:spPr/>
        <p:txBody>
          <a:bodyPr/>
          <a:lstStyle/>
          <a:p>
            <a:pPr eaLnBrk="1" hangingPunct="1"/>
            <a:r>
              <a:rPr lang="en-US" smtClean="0"/>
              <a:t>Fringe Benefits</a:t>
            </a:r>
          </a:p>
        </p:txBody>
      </p:sp>
      <p:sp>
        <p:nvSpPr>
          <p:cNvPr id="173059" name="Content Placeholder 2"/>
          <p:cNvSpPr>
            <a:spLocks noGrp="1"/>
          </p:cNvSpPr>
          <p:nvPr>
            <p:ph idx="1"/>
          </p:nvPr>
        </p:nvSpPr>
        <p:spPr/>
        <p:txBody>
          <a:bodyPr/>
          <a:lstStyle/>
          <a:p>
            <a:pPr eaLnBrk="1" hangingPunct="1"/>
            <a:r>
              <a:rPr lang="en-US" b="1" smtClean="0"/>
              <a:t>Health Insurance and retirement plans</a:t>
            </a:r>
          </a:p>
          <a:p>
            <a:pPr lvl="1" eaLnBrk="1" hangingPunct="1"/>
            <a:r>
              <a:rPr lang="en-US" b="1" smtClean="0"/>
              <a:t>Tax distinctions between various entities</a:t>
            </a:r>
          </a:p>
          <a:p>
            <a:pPr eaLnBrk="1" hangingPunct="1"/>
            <a:r>
              <a:rPr lang="en-US" b="1" smtClean="0"/>
              <a:t>Qualified retirement plan options</a:t>
            </a:r>
          </a:p>
        </p:txBody>
      </p:sp>
      <p:sp>
        <p:nvSpPr>
          <p:cNvPr id="2" name="TextBox 1"/>
          <p:cNvSpPr txBox="1"/>
          <p:nvPr/>
        </p:nvSpPr>
        <p:spPr>
          <a:xfrm>
            <a:off x="8001000" y="152400"/>
            <a:ext cx="660758" cy="369332"/>
          </a:xfrm>
          <a:prstGeom prst="rect">
            <a:avLst/>
          </a:prstGeom>
          <a:noFill/>
        </p:spPr>
        <p:txBody>
          <a:bodyPr wrap="none" rtlCol="0">
            <a:spAutoFit/>
          </a:bodyPr>
          <a:lstStyle/>
          <a:p>
            <a:r>
              <a:rPr lang="en-US" dirty="0" smtClean="0"/>
              <a:t>B207</a:t>
            </a:r>
            <a:endParaRPr lang="en-US" dirty="0"/>
          </a:p>
        </p:txBody>
      </p:sp>
    </p:spTree>
    <p:extLst>
      <p:ext uri="{BB962C8B-B14F-4D97-AF65-F5344CB8AC3E}">
        <p14:creationId xmlns:p14="http://schemas.microsoft.com/office/powerpoint/2010/main" val="261376993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itle 1"/>
          <p:cNvSpPr>
            <a:spLocks noGrp="1"/>
          </p:cNvSpPr>
          <p:nvPr>
            <p:ph type="title"/>
          </p:nvPr>
        </p:nvSpPr>
        <p:spPr>
          <a:xfrm>
            <a:off x="457200" y="152400"/>
            <a:ext cx="8229600" cy="1143000"/>
          </a:xfrm>
        </p:spPr>
        <p:txBody>
          <a:bodyPr/>
          <a:lstStyle/>
          <a:p>
            <a:r>
              <a:rPr lang="en-US" dirty="0" smtClean="0"/>
              <a:t>Valuation Discounting</a:t>
            </a:r>
          </a:p>
        </p:txBody>
      </p:sp>
      <p:sp>
        <p:nvSpPr>
          <p:cNvPr id="184323" name="Content Placeholder 2"/>
          <p:cNvSpPr>
            <a:spLocks noGrp="1"/>
          </p:cNvSpPr>
          <p:nvPr>
            <p:ph idx="1"/>
          </p:nvPr>
        </p:nvSpPr>
        <p:spPr>
          <a:xfrm>
            <a:off x="457200" y="1219200"/>
            <a:ext cx="8229600" cy="4525963"/>
          </a:xfrm>
        </p:spPr>
        <p:txBody>
          <a:bodyPr>
            <a:normAutofit fontScale="92500" lnSpcReduction="10000"/>
          </a:bodyPr>
          <a:lstStyle/>
          <a:p>
            <a:r>
              <a:rPr lang="en-US" smtClean="0"/>
              <a:t>FLPs</a:t>
            </a:r>
          </a:p>
          <a:p>
            <a:pPr lvl="1"/>
            <a:r>
              <a:rPr lang="en-US" smtClean="0"/>
              <a:t>No recognition of gain or loss for FIT purposes to either the party making the transfer or to the entity. Sec. 721(a)</a:t>
            </a:r>
          </a:p>
          <a:p>
            <a:pPr lvl="1"/>
            <a:r>
              <a:rPr lang="en-US" smtClean="0"/>
              <a:t>Change in theoretical basis for fractional interest.</a:t>
            </a:r>
          </a:p>
          <a:p>
            <a:pPr lvl="2"/>
            <a:r>
              <a:rPr lang="en-US" smtClean="0"/>
              <a:t>Interests in farmland if held by more than one person may qualify for fractional interest discounts.</a:t>
            </a:r>
          </a:p>
          <a:p>
            <a:pPr lvl="3"/>
            <a:r>
              <a:rPr lang="en-US" smtClean="0"/>
              <a:t>Take the FMV of the land as a whole and subtract the estimated costs of a partition action divided by the percentage of land held</a:t>
            </a:r>
          </a:p>
          <a:p>
            <a:pPr lvl="3"/>
            <a:r>
              <a:rPr lang="en-US" smtClean="0"/>
              <a:t>Once land is held by an entity, the valuation of units will be subject to normal lack of marketability, minority interest discounts and (perhaps) a control premium</a:t>
            </a:r>
          </a:p>
        </p:txBody>
      </p:sp>
      <p:sp>
        <p:nvSpPr>
          <p:cNvPr id="2" name="TextBox 1"/>
          <p:cNvSpPr txBox="1"/>
          <p:nvPr/>
        </p:nvSpPr>
        <p:spPr>
          <a:xfrm>
            <a:off x="8305800" y="0"/>
            <a:ext cx="660758" cy="369332"/>
          </a:xfrm>
          <a:prstGeom prst="rect">
            <a:avLst/>
          </a:prstGeom>
          <a:noFill/>
        </p:spPr>
        <p:txBody>
          <a:bodyPr wrap="none" rtlCol="0">
            <a:spAutoFit/>
          </a:bodyPr>
          <a:lstStyle/>
          <a:p>
            <a:r>
              <a:rPr lang="en-US" dirty="0" smtClean="0"/>
              <a:t>B210</a:t>
            </a:r>
            <a:endParaRPr lang="en-US" dirty="0"/>
          </a:p>
        </p:txBody>
      </p:sp>
    </p:spTree>
    <p:extLst>
      <p:ext uri="{BB962C8B-B14F-4D97-AF65-F5344CB8AC3E}">
        <p14:creationId xmlns:p14="http://schemas.microsoft.com/office/powerpoint/2010/main" val="386068151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itle 1"/>
          <p:cNvSpPr>
            <a:spLocks noGrp="1"/>
          </p:cNvSpPr>
          <p:nvPr>
            <p:ph type="title"/>
          </p:nvPr>
        </p:nvSpPr>
        <p:spPr/>
        <p:txBody>
          <a:bodyPr/>
          <a:lstStyle/>
          <a:p>
            <a:r>
              <a:rPr lang="en-US" dirty="0" smtClean="0"/>
              <a:t>Valuation Discounting</a:t>
            </a:r>
          </a:p>
        </p:txBody>
      </p:sp>
      <p:sp>
        <p:nvSpPr>
          <p:cNvPr id="185347" name="Content Placeholder 2"/>
          <p:cNvSpPr>
            <a:spLocks noGrp="1"/>
          </p:cNvSpPr>
          <p:nvPr>
            <p:ph idx="1"/>
          </p:nvPr>
        </p:nvSpPr>
        <p:spPr/>
        <p:txBody>
          <a:bodyPr>
            <a:normAutofit fontScale="92500" lnSpcReduction="10000"/>
          </a:bodyPr>
          <a:lstStyle/>
          <a:p>
            <a:r>
              <a:rPr lang="en-US" smtClean="0"/>
              <a:t>FLPs</a:t>
            </a:r>
          </a:p>
          <a:p>
            <a:pPr lvl="1"/>
            <a:r>
              <a:rPr lang="en-US" smtClean="0"/>
              <a:t>Change in status of property for state law purposes</a:t>
            </a:r>
          </a:p>
          <a:p>
            <a:pPr lvl="2"/>
            <a:r>
              <a:rPr lang="en-US" smtClean="0"/>
              <a:t>Real estate of real property is normally sitused for purposes of state death tax statutes to the place where the land is located</a:t>
            </a:r>
          </a:p>
          <a:p>
            <a:pPr lvl="3"/>
            <a:r>
              <a:rPr lang="en-US" smtClean="0"/>
              <a:t>Result not normally changed even if the land is held by a revocable trust</a:t>
            </a:r>
          </a:p>
          <a:p>
            <a:pPr lvl="3"/>
            <a:r>
              <a:rPr lang="en-US" smtClean="0"/>
              <a:t>NOTE:  LLC interests are generally personal property and personal property is generally sitused to the decedent’s state of residence</a:t>
            </a:r>
          </a:p>
        </p:txBody>
      </p:sp>
    </p:spTree>
    <p:extLst>
      <p:ext uri="{BB962C8B-B14F-4D97-AF65-F5344CB8AC3E}">
        <p14:creationId xmlns:p14="http://schemas.microsoft.com/office/powerpoint/2010/main" val="207345312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28600"/>
            <a:ext cx="8229600" cy="1143000"/>
          </a:xfrm>
        </p:spPr>
        <p:txBody>
          <a:bodyPr/>
          <a:lstStyle/>
          <a:p>
            <a:r>
              <a:rPr lang="en-US" smtClean="0"/>
              <a:t>Family Limited Partnerships</a:t>
            </a:r>
          </a:p>
        </p:txBody>
      </p:sp>
      <p:sp>
        <p:nvSpPr>
          <p:cNvPr id="54275" name="Content Placeholder 2"/>
          <p:cNvSpPr>
            <a:spLocks noGrp="1"/>
          </p:cNvSpPr>
          <p:nvPr>
            <p:ph idx="1"/>
          </p:nvPr>
        </p:nvSpPr>
        <p:spPr>
          <a:xfrm>
            <a:off x="228600" y="1295400"/>
            <a:ext cx="8686800" cy="5791200"/>
          </a:xfrm>
        </p:spPr>
        <p:txBody>
          <a:bodyPr>
            <a:normAutofit/>
          </a:bodyPr>
          <a:lstStyle/>
          <a:p>
            <a:r>
              <a:rPr lang="en-US" sz="2800" i="1" dirty="0" smtClean="0"/>
              <a:t>Keller, et al. v. United States, No. 10-41311, 2012 U.S. App. LEXIS 20119 (5th Cir. Sept. 25, 2012)</a:t>
            </a:r>
          </a:p>
          <a:p>
            <a:pPr lvl="1"/>
            <a:r>
              <a:rPr lang="en-US" sz="2400" dirty="0" smtClean="0"/>
              <a:t>In 1998, $300 million transferred into revocable trust. FLP later created but not community property bonds that were to fund it not transferred before wife died on 5/15/00.</a:t>
            </a:r>
          </a:p>
          <a:p>
            <a:pPr lvl="2"/>
            <a:r>
              <a:rPr lang="en-US" sz="2000" dirty="0" smtClean="0"/>
              <a:t>Estate paid over $147 million in estate tax in 2/01</a:t>
            </a:r>
          </a:p>
          <a:p>
            <a:pPr lvl="2"/>
            <a:r>
              <a:rPr lang="en-US" sz="2000" dirty="0" smtClean="0"/>
              <a:t>FLP funded post-death</a:t>
            </a:r>
          </a:p>
          <a:p>
            <a:pPr lvl="2"/>
            <a:r>
              <a:rPr lang="en-US" sz="2000" dirty="0" smtClean="0"/>
              <a:t>FLP funding meant that estate didn’t have funds to pay estate tax; transaction restructured as $114 million loan and estate issued promissory note at Feb. ‘01 AFR</a:t>
            </a:r>
          </a:p>
          <a:p>
            <a:pPr lvl="2"/>
            <a:r>
              <a:rPr lang="en-US" sz="2000" dirty="0" smtClean="0"/>
              <a:t>Estate filed claim for refund in 11/01</a:t>
            </a:r>
          </a:p>
        </p:txBody>
      </p:sp>
    </p:spTree>
    <p:extLst>
      <p:ext uri="{BB962C8B-B14F-4D97-AF65-F5344CB8AC3E}">
        <p14:creationId xmlns:p14="http://schemas.microsoft.com/office/powerpoint/2010/main" val="390489180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normAutofit fontScale="90000"/>
          </a:bodyPr>
          <a:lstStyle/>
          <a:p>
            <a:r>
              <a:rPr lang="en-US" i="1" smtClean="0"/>
              <a:t>Keller v. United States</a:t>
            </a:r>
            <a:br>
              <a:rPr lang="en-US" i="1" smtClean="0"/>
            </a:br>
            <a:r>
              <a:rPr lang="en-US" i="1" smtClean="0"/>
              <a:t>(5th Cir. Sept. 25, 2012)</a:t>
            </a:r>
          </a:p>
        </p:txBody>
      </p:sp>
      <p:sp>
        <p:nvSpPr>
          <p:cNvPr id="55299" name="Content Placeholder 2"/>
          <p:cNvSpPr>
            <a:spLocks noGrp="1"/>
          </p:cNvSpPr>
          <p:nvPr>
            <p:ph idx="1"/>
          </p:nvPr>
        </p:nvSpPr>
        <p:spPr/>
        <p:txBody>
          <a:bodyPr>
            <a:normAutofit lnSpcReduction="10000"/>
          </a:bodyPr>
          <a:lstStyle/>
          <a:p>
            <a:r>
              <a:rPr lang="en-US" smtClean="0"/>
              <a:t>Grounds for refund claim:</a:t>
            </a:r>
          </a:p>
          <a:p>
            <a:pPr lvl="1"/>
            <a:r>
              <a:rPr lang="en-US" smtClean="0"/>
              <a:t>Failed to claim discount</a:t>
            </a:r>
          </a:p>
          <a:p>
            <a:pPr lvl="1"/>
            <a:r>
              <a:rPr lang="en-US" smtClean="0"/>
              <a:t>Failed to claim deduction for interest paid on loan</a:t>
            </a:r>
          </a:p>
          <a:p>
            <a:r>
              <a:rPr lang="en-US" smtClean="0"/>
              <a:t>Estate wins</a:t>
            </a:r>
          </a:p>
          <a:p>
            <a:pPr lvl="1"/>
            <a:r>
              <a:rPr lang="en-US" smtClean="0"/>
              <a:t>Under TX law, the </a:t>
            </a:r>
            <a:r>
              <a:rPr lang="en-US" i="1" smtClean="0"/>
              <a:t>intent to transfer </a:t>
            </a:r>
            <a:r>
              <a:rPr lang="en-US" smtClean="0"/>
              <a:t>the bonds to the FLP was sufficient – refund of $115 million </a:t>
            </a:r>
          </a:p>
        </p:txBody>
      </p:sp>
    </p:spTree>
    <p:extLst>
      <p:ext uri="{BB962C8B-B14F-4D97-AF65-F5344CB8AC3E}">
        <p14:creationId xmlns:p14="http://schemas.microsoft.com/office/powerpoint/2010/main" val="2160749136"/>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normAutofit fontScale="90000"/>
          </a:bodyPr>
          <a:lstStyle/>
          <a:p>
            <a:r>
              <a:rPr lang="en-US" smtClean="0"/>
              <a:t>Current Developments in Estate and Business Planning</a:t>
            </a:r>
          </a:p>
        </p:txBody>
      </p:sp>
      <p:sp>
        <p:nvSpPr>
          <p:cNvPr id="56323" name="Content Placeholder 2"/>
          <p:cNvSpPr>
            <a:spLocks noGrp="1"/>
          </p:cNvSpPr>
          <p:nvPr>
            <p:ph idx="1"/>
          </p:nvPr>
        </p:nvSpPr>
        <p:spPr/>
        <p:txBody>
          <a:bodyPr/>
          <a:lstStyle/>
          <a:p>
            <a:r>
              <a:rPr lang="en-US" dirty="0" smtClean="0"/>
              <a:t>Family limited partnerships (FLPs)</a:t>
            </a:r>
          </a:p>
          <a:p>
            <a:pPr lvl="1"/>
            <a:r>
              <a:rPr lang="en-US" i="1" dirty="0" smtClean="0"/>
              <a:t>Estate of </a:t>
            </a:r>
            <a:r>
              <a:rPr lang="en-US" i="1" dirty="0" err="1" smtClean="0"/>
              <a:t>Wimmer</a:t>
            </a:r>
            <a:endParaRPr lang="en-US" i="1" dirty="0" smtClean="0"/>
          </a:p>
          <a:p>
            <a:pPr lvl="2"/>
            <a:r>
              <a:rPr lang="en-US" dirty="0" smtClean="0"/>
              <a:t>Making sure gifts of FLP interests qualify as present interests even where restrictions present</a:t>
            </a:r>
          </a:p>
          <a:p>
            <a:pPr lvl="3"/>
            <a:r>
              <a:rPr lang="en-US" dirty="0" smtClean="0"/>
              <a:t>Right to income from the interests</a:t>
            </a:r>
          </a:p>
          <a:p>
            <a:pPr lvl="3"/>
            <a:r>
              <a:rPr lang="en-US" dirty="0" smtClean="0"/>
              <a:t>FLP generated income from its investments</a:t>
            </a:r>
          </a:p>
          <a:p>
            <a:pPr lvl="3"/>
            <a:r>
              <a:rPr lang="en-US" dirty="0" smtClean="0"/>
              <a:t>Some portion of the income would flow to </a:t>
            </a:r>
            <a:r>
              <a:rPr lang="en-US" dirty="0" err="1" smtClean="0"/>
              <a:t>donees</a:t>
            </a:r>
            <a:r>
              <a:rPr lang="en-US" dirty="0" smtClean="0"/>
              <a:t> on consistent basis</a:t>
            </a:r>
          </a:p>
          <a:p>
            <a:pPr lvl="3"/>
            <a:r>
              <a:rPr lang="en-US" dirty="0" smtClean="0"/>
              <a:t>Amount flowing to </a:t>
            </a:r>
            <a:r>
              <a:rPr lang="en-US" dirty="0" err="1" smtClean="0"/>
              <a:t>donees</a:t>
            </a:r>
            <a:r>
              <a:rPr lang="en-US" dirty="0" smtClean="0"/>
              <a:t> could be ascertained</a:t>
            </a:r>
          </a:p>
        </p:txBody>
      </p:sp>
    </p:spTree>
    <p:extLst>
      <p:ext uri="{BB962C8B-B14F-4D97-AF65-F5344CB8AC3E}">
        <p14:creationId xmlns:p14="http://schemas.microsoft.com/office/powerpoint/2010/main" val="275544827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normAutofit fontScale="90000"/>
          </a:bodyPr>
          <a:lstStyle/>
          <a:p>
            <a:r>
              <a:rPr lang="en-US" smtClean="0"/>
              <a:t>You Can’t Take a 40% Discount on a 100% Interest</a:t>
            </a:r>
          </a:p>
        </p:txBody>
      </p:sp>
      <p:sp>
        <p:nvSpPr>
          <p:cNvPr id="57347" name="Content Placeholder 2"/>
          <p:cNvSpPr>
            <a:spLocks noGrp="1"/>
          </p:cNvSpPr>
          <p:nvPr>
            <p:ph idx="1"/>
          </p:nvPr>
        </p:nvSpPr>
        <p:spPr/>
        <p:txBody>
          <a:bodyPr>
            <a:normAutofit fontScale="92500" lnSpcReduction="20000"/>
          </a:bodyPr>
          <a:lstStyle/>
          <a:p>
            <a:r>
              <a:rPr lang="en-US" i="1" smtClean="0"/>
              <a:t>Estate of Lockett</a:t>
            </a:r>
          </a:p>
          <a:p>
            <a:pPr lvl="1"/>
            <a:r>
              <a:rPr lang="en-US" smtClean="0"/>
              <a:t>Mrs. Lockett moved into an assisted living facility when her health began to decline and formed an FLP and funded it two years later with cash and marketable securities from her trust and her personal assets.  Trust later dissolved, and Mrs. Lockett became sole owner of the partnership. Two sons listed as general partners in the agreement, but the sons never contributed any assets, and their interests were listed as 0 in the agreement.</a:t>
            </a:r>
          </a:p>
          <a:p>
            <a:pPr lvl="1">
              <a:buFont typeface="Arial" charset="0"/>
              <a:buNone/>
            </a:pPr>
            <a:endParaRPr lang="en-US" smtClean="0"/>
          </a:p>
        </p:txBody>
      </p:sp>
    </p:spTree>
    <p:extLst>
      <p:ext uri="{BB962C8B-B14F-4D97-AF65-F5344CB8AC3E}">
        <p14:creationId xmlns:p14="http://schemas.microsoft.com/office/powerpoint/2010/main" val="66410476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i="1" smtClean="0"/>
              <a:t>Estate of Lockett</a:t>
            </a:r>
          </a:p>
        </p:txBody>
      </p:sp>
      <p:sp>
        <p:nvSpPr>
          <p:cNvPr id="58371" name="Content Placeholder 2"/>
          <p:cNvSpPr>
            <a:spLocks noGrp="1"/>
          </p:cNvSpPr>
          <p:nvPr>
            <p:ph idx="1"/>
          </p:nvPr>
        </p:nvSpPr>
        <p:spPr/>
        <p:txBody>
          <a:bodyPr>
            <a:normAutofit fontScale="92500" lnSpcReduction="10000"/>
          </a:bodyPr>
          <a:lstStyle/>
          <a:p>
            <a:r>
              <a:rPr lang="en-US" smtClean="0"/>
              <a:t>After the funding of the partnership, the partnership made loans to some of the children – many of which were documented in loan agreements with no terms on the principal payment, but with interest payments set up. The partnership also purchased some rental property and Mrs. Lockett kept some assets out of the partnership to care for herself.</a:t>
            </a:r>
          </a:p>
          <a:p>
            <a:pPr>
              <a:buFont typeface="Arial" charset="0"/>
              <a:buNone/>
            </a:pPr>
            <a:endParaRPr lang="en-US" smtClean="0"/>
          </a:p>
        </p:txBody>
      </p:sp>
    </p:spTree>
    <p:extLst>
      <p:ext uri="{BB962C8B-B14F-4D97-AF65-F5344CB8AC3E}">
        <p14:creationId xmlns:p14="http://schemas.microsoft.com/office/powerpoint/2010/main" val="63926458"/>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i="1" smtClean="0"/>
              <a:t>Estate of Lockett</a:t>
            </a:r>
          </a:p>
        </p:txBody>
      </p:sp>
      <p:sp>
        <p:nvSpPr>
          <p:cNvPr id="59395" name="Content Placeholder 2"/>
          <p:cNvSpPr>
            <a:spLocks noGrp="1"/>
          </p:cNvSpPr>
          <p:nvPr>
            <p:ph idx="1"/>
          </p:nvPr>
        </p:nvSpPr>
        <p:spPr/>
        <p:txBody>
          <a:bodyPr/>
          <a:lstStyle/>
          <a:p>
            <a:r>
              <a:rPr lang="en-US" smtClean="0"/>
              <a:t>Estate filed a tax return and claimed 40% discount on the partnership assets </a:t>
            </a:r>
          </a:p>
          <a:p>
            <a:r>
              <a:rPr lang="en-US" smtClean="0"/>
              <a:t>Two issues at trial,</a:t>
            </a:r>
          </a:p>
          <a:p>
            <a:pPr lvl="1"/>
            <a:r>
              <a:rPr lang="en-US" smtClean="0"/>
              <a:t>Whether Mrs. Lockett held the assets individually or in the partnership; and </a:t>
            </a:r>
          </a:p>
          <a:p>
            <a:pPr lvl="1"/>
            <a:r>
              <a:rPr lang="en-US" smtClean="0"/>
              <a:t>Whether the loans were gifts or loans.</a:t>
            </a:r>
          </a:p>
          <a:p>
            <a:pPr>
              <a:buFont typeface="Arial" charset="0"/>
              <a:buNone/>
            </a:pPr>
            <a:endParaRPr lang="en-US" smtClean="0"/>
          </a:p>
        </p:txBody>
      </p:sp>
    </p:spTree>
    <p:extLst>
      <p:ext uri="{BB962C8B-B14F-4D97-AF65-F5344CB8AC3E}">
        <p14:creationId xmlns:p14="http://schemas.microsoft.com/office/powerpoint/2010/main" val="30676919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r>
              <a:rPr lang="en-US" sz="3600" smtClean="0"/>
              <a:t>How Do The Higher Rates Apply To Clients With Both Ordinary Income and LTCGs?</a:t>
            </a:r>
          </a:p>
        </p:txBody>
      </p:sp>
      <p:sp>
        <p:nvSpPr>
          <p:cNvPr id="16387" name="Content Placeholder 2"/>
          <p:cNvSpPr>
            <a:spLocks noGrp="1"/>
          </p:cNvSpPr>
          <p:nvPr>
            <p:ph idx="1"/>
          </p:nvPr>
        </p:nvSpPr>
        <p:spPr>
          <a:xfrm>
            <a:off x="457200" y="1600200"/>
            <a:ext cx="8229600" cy="4419600"/>
          </a:xfrm>
        </p:spPr>
        <p:txBody>
          <a:bodyPr>
            <a:normAutofit fontScale="92500" lnSpcReduction="20000"/>
          </a:bodyPr>
          <a:lstStyle/>
          <a:p>
            <a:r>
              <a:rPr lang="en-US" dirty="0" smtClean="0"/>
              <a:t>Example:</a:t>
            </a:r>
          </a:p>
          <a:p>
            <a:pPr lvl="1"/>
            <a:r>
              <a:rPr lang="en-US" dirty="0" smtClean="0"/>
              <a:t>Bob and Mary file as MFJ and have ordinary income of $300,000 and LTCG of $200,000.  Thus, taxable income after deductions is $500,000</a:t>
            </a:r>
          </a:p>
          <a:p>
            <a:pPr lvl="2"/>
            <a:r>
              <a:rPr lang="en-US" dirty="0" smtClean="0"/>
              <a:t>Threshold for 39.6% rate is $450,000, so at what rate is the capital gain taxed?  In other words, what is the ordering rule?</a:t>
            </a:r>
          </a:p>
          <a:p>
            <a:pPr lvl="3"/>
            <a:r>
              <a:rPr lang="en-US" dirty="0" smtClean="0"/>
              <a:t>Does the capital gain get applied to the threshold first, so that it’s taxed at 15%?</a:t>
            </a:r>
          </a:p>
          <a:p>
            <a:pPr lvl="3"/>
            <a:r>
              <a:rPr lang="en-US" dirty="0" smtClean="0"/>
              <a:t>Does the ordinary income get applied to the threshold first, so that none of the ordinary income is subject to the 39.6% rate, and a portion of the capital gain is taxed at 15% and the balance at 20%?</a:t>
            </a:r>
          </a:p>
        </p:txBody>
      </p:sp>
    </p:spTree>
    <p:extLst>
      <p:ext uri="{BB962C8B-B14F-4D97-AF65-F5344CB8AC3E}">
        <p14:creationId xmlns:p14="http://schemas.microsoft.com/office/powerpoint/2010/main" val="277734155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381000" y="0"/>
            <a:ext cx="8229600" cy="1143000"/>
          </a:xfrm>
        </p:spPr>
        <p:txBody>
          <a:bodyPr/>
          <a:lstStyle/>
          <a:p>
            <a:r>
              <a:rPr lang="en-US" i="1" smtClean="0"/>
              <a:t>Estate of Lockett</a:t>
            </a:r>
          </a:p>
        </p:txBody>
      </p:sp>
      <p:sp>
        <p:nvSpPr>
          <p:cNvPr id="60419" name="Content Placeholder 2"/>
          <p:cNvSpPr>
            <a:spLocks noGrp="1"/>
          </p:cNvSpPr>
          <p:nvPr>
            <p:ph idx="1"/>
          </p:nvPr>
        </p:nvSpPr>
        <p:spPr>
          <a:xfrm>
            <a:off x="457200" y="1066800"/>
            <a:ext cx="8229600" cy="4525963"/>
          </a:xfrm>
        </p:spPr>
        <p:txBody>
          <a:bodyPr>
            <a:normAutofit fontScale="92500" lnSpcReduction="20000"/>
          </a:bodyPr>
          <a:lstStyle/>
          <a:p>
            <a:r>
              <a:rPr lang="en-US" smtClean="0"/>
              <a:t>Court found no evidence of property contributed by the two sons or gifts of partnership interest to the two sons.</a:t>
            </a:r>
          </a:p>
          <a:p>
            <a:r>
              <a:rPr lang="en-US" smtClean="0"/>
              <a:t> After the dissolution of the trust, Mrs. Lockett directly owned 100% of the partnership</a:t>
            </a:r>
          </a:p>
          <a:p>
            <a:pPr lvl="1"/>
            <a:r>
              <a:rPr lang="en-US" smtClean="0"/>
              <a:t>FLP agreement supplemented that observation because it provided that if a partner acquired all the interests of the other partners, the partnership would dissolve. </a:t>
            </a:r>
          </a:p>
          <a:p>
            <a:pPr lvl="1"/>
            <a:r>
              <a:rPr lang="en-US" smtClean="0"/>
              <a:t>Court ultimately found that the assets belonged to the estate, so no discounts were justified.</a:t>
            </a:r>
          </a:p>
          <a:p>
            <a:pPr>
              <a:buFont typeface="Arial" charset="0"/>
              <a:buNone/>
            </a:pPr>
            <a:endParaRPr lang="en-US" smtClean="0"/>
          </a:p>
        </p:txBody>
      </p:sp>
    </p:spTree>
    <p:extLst>
      <p:ext uri="{BB962C8B-B14F-4D97-AF65-F5344CB8AC3E}">
        <p14:creationId xmlns:p14="http://schemas.microsoft.com/office/powerpoint/2010/main" val="21580820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i="1" smtClean="0"/>
              <a:t>Estate of Turner</a:t>
            </a:r>
          </a:p>
        </p:txBody>
      </p:sp>
      <p:sp>
        <p:nvSpPr>
          <p:cNvPr id="61443" name="Content Placeholder 2"/>
          <p:cNvSpPr>
            <a:spLocks noGrp="1"/>
          </p:cNvSpPr>
          <p:nvPr>
            <p:ph idx="1"/>
          </p:nvPr>
        </p:nvSpPr>
        <p:spPr/>
        <p:txBody>
          <a:bodyPr/>
          <a:lstStyle/>
          <a:p>
            <a:r>
              <a:rPr lang="en-US" smtClean="0"/>
              <a:t>Transferred FLP assets were included in the decedent’s gross estate. </a:t>
            </a:r>
          </a:p>
          <a:p>
            <a:r>
              <a:rPr lang="en-US" smtClean="0"/>
              <a:t>Court also addressed the issue of whether the decedent’s payment of life insurance policy premiums were subject to the annual exclusion under Section 2503(b).</a:t>
            </a:r>
          </a:p>
          <a:p>
            <a:endParaRPr lang="en-US" smtClean="0"/>
          </a:p>
        </p:txBody>
      </p:sp>
    </p:spTree>
    <p:extLst>
      <p:ext uri="{BB962C8B-B14F-4D97-AF65-F5344CB8AC3E}">
        <p14:creationId xmlns:p14="http://schemas.microsoft.com/office/powerpoint/2010/main" val="414907245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0"/>
            <a:ext cx="8229600" cy="1143000"/>
          </a:xfrm>
        </p:spPr>
        <p:txBody>
          <a:bodyPr/>
          <a:lstStyle/>
          <a:p>
            <a:r>
              <a:rPr lang="en-US" i="1" smtClean="0"/>
              <a:t>Estate of Turner</a:t>
            </a:r>
          </a:p>
        </p:txBody>
      </p:sp>
      <p:sp>
        <p:nvSpPr>
          <p:cNvPr id="62467" name="Content Placeholder 2"/>
          <p:cNvSpPr>
            <a:spLocks noGrp="1"/>
          </p:cNvSpPr>
          <p:nvPr>
            <p:ph idx="1"/>
          </p:nvPr>
        </p:nvSpPr>
        <p:spPr>
          <a:xfrm>
            <a:off x="304800" y="1371600"/>
            <a:ext cx="8229600" cy="5943600"/>
          </a:xfrm>
        </p:spPr>
        <p:txBody>
          <a:bodyPr>
            <a:normAutofit/>
          </a:bodyPr>
          <a:lstStyle/>
          <a:p>
            <a:r>
              <a:rPr lang="en-US" sz="2400" dirty="0" smtClean="0"/>
              <a:t>Sloppy </a:t>
            </a:r>
            <a:r>
              <a:rPr lang="en-US" sz="2400" i="1" dirty="0" err="1" smtClean="0"/>
              <a:t>Crummey</a:t>
            </a:r>
            <a:r>
              <a:rPr lang="en-US" sz="2400" dirty="0" smtClean="0"/>
              <a:t> gifting</a:t>
            </a:r>
          </a:p>
          <a:p>
            <a:pPr lvl="1"/>
            <a:r>
              <a:rPr lang="en-US" sz="2000" dirty="0" smtClean="0"/>
              <a:t>Decedent was grantor of irrevocable life insurance trust that had purchased three separate life insurance policies. </a:t>
            </a:r>
          </a:p>
          <a:p>
            <a:pPr lvl="1"/>
            <a:r>
              <a:rPr lang="en-US" sz="2000" dirty="0" smtClean="0"/>
              <a:t>In 2000-2003, the decedent paid the insurance premiums directly from a joint checking account instead of transferring money to the trustees to pay the premiums. </a:t>
            </a:r>
          </a:p>
          <a:p>
            <a:pPr lvl="2"/>
            <a:r>
              <a:rPr lang="en-US" sz="1800" dirty="0" smtClean="0"/>
              <a:t>IRS included the premiums paid on the life insurance policies in the estate’s total adjusted taxable gifts.</a:t>
            </a:r>
          </a:p>
          <a:p>
            <a:pPr lvl="2"/>
            <a:r>
              <a:rPr lang="en-US" sz="1800" dirty="0" smtClean="0"/>
              <a:t>Tax Court held that the premium payments were a gift of a present interest and were subject to the annual exclusion under Section 2503(b) – beneficiaries had “right to demand withdrawals from the trust”</a:t>
            </a:r>
          </a:p>
          <a:p>
            <a:endParaRPr lang="en-US" dirty="0" smtClean="0"/>
          </a:p>
        </p:txBody>
      </p:sp>
    </p:spTree>
    <p:extLst>
      <p:ext uri="{BB962C8B-B14F-4D97-AF65-F5344CB8AC3E}">
        <p14:creationId xmlns:p14="http://schemas.microsoft.com/office/powerpoint/2010/main" val="390122574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smtClean="0"/>
              <a:t>Other FLP Issues</a:t>
            </a:r>
          </a:p>
        </p:txBody>
      </p:sp>
      <p:sp>
        <p:nvSpPr>
          <p:cNvPr id="63491" name="Content Placeholder 2"/>
          <p:cNvSpPr>
            <a:spLocks noGrp="1"/>
          </p:cNvSpPr>
          <p:nvPr>
            <p:ph idx="1"/>
          </p:nvPr>
        </p:nvSpPr>
        <p:spPr/>
        <p:txBody>
          <a:bodyPr>
            <a:normAutofit fontScale="92500" lnSpcReduction="10000"/>
          </a:bodyPr>
          <a:lstStyle/>
          <a:p>
            <a:r>
              <a:rPr lang="en-US" i="1" smtClean="0"/>
              <a:t>Estate of Stone</a:t>
            </a:r>
            <a:r>
              <a:rPr lang="en-US" smtClean="0"/>
              <a:t> and </a:t>
            </a:r>
            <a:r>
              <a:rPr lang="en-US" i="1" smtClean="0"/>
              <a:t>Estate of Kelly </a:t>
            </a:r>
            <a:endParaRPr lang="en-US" smtClean="0"/>
          </a:p>
          <a:p>
            <a:pPr lvl="1"/>
            <a:r>
              <a:rPr lang="en-US" smtClean="0"/>
              <a:t>Survive attack</a:t>
            </a:r>
          </a:p>
          <a:p>
            <a:pPr lvl="1"/>
            <a:r>
              <a:rPr lang="en-US" smtClean="0"/>
              <a:t>Bona fides</a:t>
            </a:r>
          </a:p>
          <a:p>
            <a:pPr lvl="2"/>
            <a:r>
              <a:rPr lang="en-US" smtClean="0"/>
              <a:t>Creation of family asset to be managed by family</a:t>
            </a:r>
          </a:p>
          <a:p>
            <a:pPr lvl="2"/>
            <a:r>
              <a:rPr lang="en-US" smtClean="0"/>
              <a:t>Transferors not dependent on distributions from FLP</a:t>
            </a:r>
          </a:p>
          <a:p>
            <a:pPr lvl="2"/>
            <a:r>
              <a:rPr lang="en-US" smtClean="0"/>
              <a:t>No commingling of personal and partnership funds</a:t>
            </a:r>
          </a:p>
          <a:p>
            <a:pPr lvl="2"/>
            <a:r>
              <a:rPr lang="en-US" smtClean="0"/>
              <a:t>No discounting of interests claimed</a:t>
            </a:r>
          </a:p>
          <a:p>
            <a:pPr lvl="2"/>
            <a:r>
              <a:rPr lang="en-US" smtClean="0"/>
              <a:t>Transferors in good health at time of transfer</a:t>
            </a:r>
          </a:p>
          <a:p>
            <a:pPr lvl="2"/>
            <a:r>
              <a:rPr lang="en-US" smtClean="0"/>
              <a:t>No evidence of implied agreement</a:t>
            </a:r>
          </a:p>
        </p:txBody>
      </p:sp>
    </p:spTree>
    <p:extLst>
      <p:ext uri="{BB962C8B-B14F-4D97-AF65-F5344CB8AC3E}">
        <p14:creationId xmlns:p14="http://schemas.microsoft.com/office/powerpoint/2010/main" val="31554351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5"/>
          <p:cNvSpPr>
            <a:spLocks noGrp="1" noChangeArrowheads="1"/>
          </p:cNvSpPr>
          <p:nvPr>
            <p:ph type="sldNum" sz="quarter" idx="4294967295"/>
          </p:nvPr>
        </p:nvSpPr>
        <p:spPr>
          <a:xfrm>
            <a:off x="6553200" y="6356350"/>
            <a:ext cx="2133600" cy="365125"/>
          </a:xfrm>
          <a:prstGeom prst="rect">
            <a:avLst/>
          </a:prstGeom>
        </p:spPr>
        <p:txBody>
          <a:bodyPr/>
          <a:lstStyle/>
          <a:p>
            <a:pPr>
              <a:defRPr/>
            </a:pPr>
            <a:endParaRPr lang="en-US" dirty="0"/>
          </a:p>
        </p:txBody>
      </p:sp>
      <p:sp>
        <p:nvSpPr>
          <p:cNvPr id="187395" name="Rectangle 4"/>
          <p:cNvSpPr>
            <a:spLocks noGrp="1" noChangeArrowheads="1"/>
          </p:cNvSpPr>
          <p:nvPr>
            <p:ph type="ctrTitle"/>
          </p:nvPr>
        </p:nvSpPr>
        <p:spPr/>
        <p:txBody>
          <a:bodyPr/>
          <a:lstStyle/>
          <a:p>
            <a:pPr eaLnBrk="1" hangingPunct="1"/>
            <a:r>
              <a:rPr lang="en-US" smtClean="0"/>
              <a:t>HEIRS NOT IN THE BUSINESS</a:t>
            </a:r>
          </a:p>
        </p:txBody>
      </p:sp>
      <p:sp>
        <p:nvSpPr>
          <p:cNvPr id="24581" name="Rectangle 5"/>
          <p:cNvSpPr>
            <a:spLocks noGrp="1" noChangeArrowheads="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How to achieve equitable treatment</a:t>
            </a:r>
          </a:p>
        </p:txBody>
      </p:sp>
      <p:sp>
        <p:nvSpPr>
          <p:cNvPr id="2" name="TextBox 1"/>
          <p:cNvSpPr txBox="1"/>
          <p:nvPr/>
        </p:nvSpPr>
        <p:spPr>
          <a:xfrm>
            <a:off x="8229600" y="152400"/>
            <a:ext cx="665567" cy="369332"/>
          </a:xfrm>
          <a:prstGeom prst="rect">
            <a:avLst/>
          </a:prstGeom>
          <a:noFill/>
        </p:spPr>
        <p:txBody>
          <a:bodyPr wrap="none" rtlCol="0">
            <a:spAutoFit/>
          </a:bodyPr>
          <a:lstStyle/>
          <a:p>
            <a:r>
              <a:rPr lang="en-US" b="1" dirty="0" smtClean="0"/>
              <a:t>B213</a:t>
            </a:r>
            <a:endParaRPr lang="en-US" b="1" dirty="0"/>
          </a:p>
        </p:txBody>
      </p:sp>
    </p:spTree>
    <p:extLst>
      <p:ext uri="{BB962C8B-B14F-4D97-AF65-F5344CB8AC3E}">
        <p14:creationId xmlns:p14="http://schemas.microsoft.com/office/powerpoint/2010/main" val="63732205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188419" name="Rectangle 2"/>
          <p:cNvSpPr>
            <a:spLocks noGrp="1" noRot="1" noChangeArrowheads="1"/>
          </p:cNvSpPr>
          <p:nvPr>
            <p:ph type="title"/>
          </p:nvPr>
        </p:nvSpPr>
        <p:spPr/>
        <p:txBody>
          <a:bodyPr/>
          <a:lstStyle/>
          <a:p>
            <a:pPr eaLnBrk="1" hangingPunct="1"/>
            <a:r>
              <a:rPr lang="en-US" smtClean="0"/>
              <a:t>Heirs not in the Business</a:t>
            </a:r>
          </a:p>
        </p:txBody>
      </p:sp>
      <p:sp>
        <p:nvSpPr>
          <p:cNvPr id="26627" name="Rectangle 3"/>
          <p:cNvSpPr>
            <a:spLocks noGrp="1" noChangeArrowheads="1"/>
          </p:cNvSpPr>
          <p:nvPr>
            <p:ph type="body" idx="1"/>
          </p:nvPr>
        </p:nvSpPr>
        <p:spPr/>
        <p:txBody>
          <a:bodyPr rtlCol="0">
            <a:normAutofit fontScale="92500" lnSpcReduction="20000"/>
          </a:bodyPr>
          <a:lstStyle/>
          <a:p>
            <a:pPr eaLnBrk="1" fontAlgn="auto" hangingPunct="1">
              <a:lnSpc>
                <a:spcPct val="90000"/>
              </a:lnSpc>
              <a:spcAft>
                <a:spcPts val="0"/>
              </a:spcAft>
              <a:buFont typeface="Arial" pitchFamily="34" charset="0"/>
              <a:buChar char="•"/>
              <a:defRPr/>
            </a:pPr>
            <a:r>
              <a:rPr lang="en-US" dirty="0" smtClean="0"/>
              <a:t>Usually not wise to involve non-business heirs in day-to-day operations</a:t>
            </a:r>
          </a:p>
          <a:p>
            <a:pPr lvl="1" eaLnBrk="1" fontAlgn="auto" hangingPunct="1">
              <a:lnSpc>
                <a:spcPct val="90000"/>
              </a:lnSpc>
              <a:spcAft>
                <a:spcPts val="0"/>
              </a:spcAft>
              <a:buFont typeface="Arial" pitchFamily="34" charset="0"/>
              <a:buChar char="–"/>
              <a:defRPr/>
            </a:pPr>
            <a:r>
              <a:rPr lang="en-US" dirty="0" smtClean="0"/>
              <a:t>Often do not distribute any income</a:t>
            </a:r>
          </a:p>
          <a:p>
            <a:pPr lvl="1" eaLnBrk="1" fontAlgn="auto" hangingPunct="1">
              <a:lnSpc>
                <a:spcPct val="90000"/>
              </a:lnSpc>
              <a:spcAft>
                <a:spcPts val="0"/>
              </a:spcAft>
              <a:buFont typeface="Arial" pitchFamily="34" charset="0"/>
              <a:buChar char="–"/>
              <a:defRPr/>
            </a:pPr>
            <a:r>
              <a:rPr lang="en-US" dirty="0" smtClean="0"/>
              <a:t>Operational business may have day to day decisions that do not match objectives of business heirs</a:t>
            </a:r>
          </a:p>
          <a:p>
            <a:pPr lvl="1" eaLnBrk="1" fontAlgn="auto" hangingPunct="1">
              <a:lnSpc>
                <a:spcPct val="90000"/>
              </a:lnSpc>
              <a:spcAft>
                <a:spcPts val="0"/>
              </a:spcAft>
              <a:buFont typeface="Arial" pitchFamily="34" charset="0"/>
              <a:buChar char="–"/>
              <a:defRPr/>
            </a:pPr>
            <a:r>
              <a:rPr lang="en-US" dirty="0" smtClean="0"/>
              <a:t>Ownership usually small compared to on business heirs</a:t>
            </a:r>
          </a:p>
          <a:p>
            <a:pPr lvl="1" eaLnBrk="1" fontAlgn="auto" hangingPunct="1">
              <a:lnSpc>
                <a:spcPct val="90000"/>
              </a:lnSpc>
              <a:spcAft>
                <a:spcPts val="0"/>
              </a:spcAft>
              <a:buFont typeface="Arial" pitchFamily="34" charset="0"/>
              <a:buChar char="–"/>
              <a:defRPr/>
            </a:pPr>
            <a:r>
              <a:rPr lang="en-US" dirty="0" smtClean="0"/>
              <a:t>Little incentive for business heirs to buy out interest of non-business heir</a:t>
            </a:r>
          </a:p>
          <a:p>
            <a:pPr lvl="2" eaLnBrk="1" fontAlgn="auto" hangingPunct="1">
              <a:lnSpc>
                <a:spcPct val="90000"/>
              </a:lnSpc>
              <a:spcAft>
                <a:spcPts val="0"/>
              </a:spcAft>
              <a:buFont typeface="Arial" pitchFamily="34" charset="0"/>
              <a:buChar char="•"/>
              <a:defRPr/>
            </a:pPr>
            <a:r>
              <a:rPr lang="en-US" dirty="0" smtClean="0"/>
              <a:t>Value of non-business heir’s minority interest has severe value discount</a:t>
            </a:r>
          </a:p>
        </p:txBody>
      </p:sp>
    </p:spTree>
    <p:extLst>
      <p:ext uri="{BB962C8B-B14F-4D97-AF65-F5344CB8AC3E}">
        <p14:creationId xmlns:p14="http://schemas.microsoft.com/office/powerpoint/2010/main" val="328987194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27650" name="Rectangle 2"/>
          <p:cNvSpPr>
            <a:spLocks noGrp="1" noRot="1" noChangeArrowheads="1"/>
          </p:cNvSpPr>
          <p:nvPr>
            <p:ph type="title"/>
          </p:nvPr>
        </p:nvSpPr>
        <p:spPr/>
        <p:txBody>
          <a:bodyPr rtlCol="0">
            <a:normAutofit fontScale="90000"/>
          </a:bodyPr>
          <a:lstStyle/>
          <a:p>
            <a:pPr eaLnBrk="1" fontAlgn="auto" hangingPunct="1">
              <a:spcAft>
                <a:spcPts val="0"/>
              </a:spcAft>
              <a:defRPr/>
            </a:pPr>
            <a:r>
              <a:rPr lang="en-US" sz="4000" dirty="0" smtClean="0"/>
              <a:t>How to Treat </a:t>
            </a:r>
            <a:br>
              <a:rPr lang="en-US" sz="4000" dirty="0" smtClean="0"/>
            </a:br>
            <a:r>
              <a:rPr lang="en-US" sz="4000" dirty="0" smtClean="0"/>
              <a:t>Non-Business Heirs</a:t>
            </a:r>
          </a:p>
        </p:txBody>
      </p:sp>
      <p:sp>
        <p:nvSpPr>
          <p:cNvPr id="189444" name="Rectangle 3"/>
          <p:cNvSpPr>
            <a:spLocks noGrp="1" noChangeArrowheads="1"/>
          </p:cNvSpPr>
          <p:nvPr>
            <p:ph type="body" idx="1"/>
          </p:nvPr>
        </p:nvSpPr>
        <p:spPr/>
        <p:txBody>
          <a:bodyPr/>
          <a:lstStyle/>
          <a:p>
            <a:pPr eaLnBrk="1" hangingPunct="1"/>
            <a:r>
              <a:rPr lang="en-US" smtClean="0"/>
              <a:t>Inheritance or gift</a:t>
            </a:r>
          </a:p>
          <a:p>
            <a:pPr eaLnBrk="1" hangingPunct="1"/>
            <a:r>
              <a:rPr lang="en-US" smtClean="0"/>
              <a:t>Beneficiaries or life insurance</a:t>
            </a:r>
          </a:p>
          <a:p>
            <a:pPr eaLnBrk="1" hangingPunct="1"/>
            <a:r>
              <a:rPr lang="en-US" smtClean="0"/>
              <a:t>Beneficiaries of retirement plans</a:t>
            </a:r>
          </a:p>
          <a:p>
            <a:pPr eaLnBrk="1" hangingPunct="1"/>
            <a:r>
              <a:rPr lang="en-US" smtClean="0"/>
              <a:t>Acquire interest in business real estate</a:t>
            </a:r>
          </a:p>
          <a:p>
            <a:pPr lvl="1" eaLnBrk="1" hangingPunct="1"/>
            <a:r>
              <a:rPr lang="en-US" smtClean="0"/>
              <a:t>Possibly in conjunction with gifting</a:t>
            </a:r>
          </a:p>
          <a:p>
            <a:pPr eaLnBrk="1" hangingPunct="1"/>
            <a:endParaRPr lang="en-US" smtClean="0"/>
          </a:p>
        </p:txBody>
      </p:sp>
    </p:spTree>
    <p:extLst>
      <p:ext uri="{BB962C8B-B14F-4D97-AF65-F5344CB8AC3E}">
        <p14:creationId xmlns:p14="http://schemas.microsoft.com/office/powerpoint/2010/main" val="317577161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28674" name="Rectangle 2"/>
          <p:cNvSpPr>
            <a:spLocks noGrp="1" noRot="1" noChangeArrowheads="1"/>
          </p:cNvSpPr>
          <p:nvPr>
            <p:ph type="title"/>
          </p:nvPr>
        </p:nvSpPr>
        <p:spPr/>
        <p:txBody>
          <a:bodyPr rtlCol="0">
            <a:normAutofit fontScale="90000"/>
          </a:bodyPr>
          <a:lstStyle/>
          <a:p>
            <a:pPr eaLnBrk="1" fontAlgn="auto" hangingPunct="1">
              <a:spcAft>
                <a:spcPts val="0"/>
              </a:spcAft>
              <a:defRPr/>
            </a:pPr>
            <a:r>
              <a:rPr lang="en-US" sz="4000" dirty="0" smtClean="0"/>
              <a:t>How to Treat </a:t>
            </a:r>
            <a:br>
              <a:rPr lang="en-US" sz="4000" dirty="0" smtClean="0"/>
            </a:br>
            <a:r>
              <a:rPr lang="en-US" sz="4000" dirty="0" smtClean="0"/>
              <a:t>Non-Business Heirs</a:t>
            </a:r>
          </a:p>
        </p:txBody>
      </p:sp>
      <p:sp>
        <p:nvSpPr>
          <p:cNvPr id="190468" name="Rectangle 3"/>
          <p:cNvSpPr>
            <a:spLocks noGrp="1" noChangeArrowheads="1"/>
          </p:cNvSpPr>
          <p:nvPr>
            <p:ph type="body" idx="1"/>
          </p:nvPr>
        </p:nvSpPr>
        <p:spPr/>
        <p:txBody>
          <a:bodyPr>
            <a:normAutofit fontScale="92500" lnSpcReduction="20000"/>
          </a:bodyPr>
          <a:lstStyle/>
          <a:p>
            <a:pPr eaLnBrk="1" hangingPunct="1"/>
            <a:r>
              <a:rPr lang="en-US" smtClean="0"/>
              <a:t>The non-business heir may not be distributed an equal share in the value of assets</a:t>
            </a:r>
          </a:p>
          <a:p>
            <a:pPr eaLnBrk="1" hangingPunct="1"/>
            <a:r>
              <a:rPr lang="en-US" smtClean="0"/>
              <a:t>If non-business heir were to receive real estate</a:t>
            </a:r>
          </a:p>
          <a:p>
            <a:pPr lvl="1" eaLnBrk="1" hangingPunct="1"/>
            <a:r>
              <a:rPr lang="en-US" smtClean="0"/>
              <a:t>Subject to long term rental contract in favor of business heir’s business</a:t>
            </a:r>
          </a:p>
          <a:p>
            <a:pPr lvl="1" eaLnBrk="1" hangingPunct="1"/>
            <a:r>
              <a:rPr lang="en-US" smtClean="0"/>
              <a:t>Subject to purchase options favoring business heir</a:t>
            </a:r>
          </a:p>
          <a:p>
            <a:pPr lvl="1" eaLnBrk="1" hangingPunct="1"/>
            <a:r>
              <a:rPr lang="en-US" smtClean="0"/>
              <a:t>Placed into an entity in which either all heirs are co-owners</a:t>
            </a:r>
          </a:p>
        </p:txBody>
      </p:sp>
    </p:spTree>
    <p:extLst>
      <p:ext uri="{BB962C8B-B14F-4D97-AF65-F5344CB8AC3E}">
        <p14:creationId xmlns:p14="http://schemas.microsoft.com/office/powerpoint/2010/main" val="6048446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29698" name="Rectangle 2"/>
          <p:cNvSpPr>
            <a:spLocks noGrp="1" noRot="1" noChangeArrowheads="1"/>
          </p:cNvSpPr>
          <p:nvPr>
            <p:ph type="title"/>
          </p:nvPr>
        </p:nvSpPr>
        <p:spPr/>
        <p:txBody>
          <a:bodyPr rtlCol="0">
            <a:normAutofit fontScale="90000"/>
          </a:bodyPr>
          <a:lstStyle/>
          <a:p>
            <a:pPr eaLnBrk="1" fontAlgn="auto" hangingPunct="1">
              <a:spcAft>
                <a:spcPts val="0"/>
              </a:spcAft>
              <a:defRPr/>
            </a:pPr>
            <a:r>
              <a:rPr lang="en-US" sz="4000" dirty="0" smtClean="0"/>
              <a:t>How to Treat </a:t>
            </a:r>
            <a:br>
              <a:rPr lang="en-US" sz="4000" dirty="0" smtClean="0"/>
            </a:br>
            <a:r>
              <a:rPr lang="en-US" sz="4000" dirty="0" smtClean="0"/>
              <a:t>Non-Business Heirs</a:t>
            </a:r>
          </a:p>
        </p:txBody>
      </p:sp>
      <p:sp>
        <p:nvSpPr>
          <p:cNvPr id="191492" name="Rectangle 3"/>
          <p:cNvSpPr>
            <a:spLocks noGrp="1" noChangeArrowheads="1"/>
          </p:cNvSpPr>
          <p:nvPr>
            <p:ph type="body" idx="1"/>
          </p:nvPr>
        </p:nvSpPr>
        <p:spPr/>
        <p:txBody>
          <a:bodyPr/>
          <a:lstStyle/>
          <a:p>
            <a:pPr eaLnBrk="1" hangingPunct="1"/>
            <a:r>
              <a:rPr lang="en-US" smtClean="0"/>
              <a:t>Seldom is it recommended that real estate be inherited by children as tenants in common</a:t>
            </a:r>
          </a:p>
          <a:p>
            <a:pPr lvl="1" eaLnBrk="1" hangingPunct="1"/>
            <a:r>
              <a:rPr lang="en-US" smtClean="0"/>
              <a:t>Joint decision making difficult</a:t>
            </a:r>
          </a:p>
          <a:p>
            <a:pPr lvl="1" eaLnBrk="1" hangingPunct="1"/>
            <a:r>
              <a:rPr lang="en-US" smtClean="0"/>
              <a:t>Each co-owner has power of partition</a:t>
            </a:r>
          </a:p>
          <a:p>
            <a:pPr lvl="1" eaLnBrk="1" hangingPunct="1"/>
            <a:r>
              <a:rPr lang="en-US" smtClean="0"/>
              <a:t>Usually no structured buy-out provision</a:t>
            </a:r>
          </a:p>
          <a:p>
            <a:pPr lvl="1" eaLnBrk="1" hangingPunct="1"/>
            <a:r>
              <a:rPr lang="en-US" smtClean="0"/>
              <a:t>Often questions of rights of possession</a:t>
            </a:r>
          </a:p>
        </p:txBody>
      </p:sp>
    </p:spTree>
    <p:extLst>
      <p:ext uri="{BB962C8B-B14F-4D97-AF65-F5344CB8AC3E}">
        <p14:creationId xmlns:p14="http://schemas.microsoft.com/office/powerpoint/2010/main" val="230138281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itle 1"/>
          <p:cNvSpPr>
            <a:spLocks noGrp="1"/>
          </p:cNvSpPr>
          <p:nvPr>
            <p:ph type="title"/>
          </p:nvPr>
        </p:nvSpPr>
        <p:spPr>
          <a:xfrm>
            <a:off x="457200" y="152400"/>
            <a:ext cx="8229600" cy="1143000"/>
          </a:xfrm>
        </p:spPr>
        <p:txBody>
          <a:bodyPr rtlCol="0">
            <a:normAutofit fontScale="90000"/>
          </a:bodyPr>
          <a:lstStyle/>
          <a:p>
            <a:pPr eaLnBrk="1" fontAlgn="auto" hangingPunct="1">
              <a:spcAft>
                <a:spcPts val="0"/>
              </a:spcAft>
              <a:defRPr/>
            </a:pPr>
            <a:r>
              <a:rPr lang="en-US" dirty="0" smtClean="0"/>
              <a:t>Other Ways to Minimize Estate Tax?</a:t>
            </a:r>
          </a:p>
        </p:txBody>
      </p:sp>
      <p:sp>
        <p:nvSpPr>
          <p:cNvPr id="64515" name="Content Placeholder 2"/>
          <p:cNvSpPr>
            <a:spLocks noGrp="1"/>
          </p:cNvSpPr>
          <p:nvPr>
            <p:ph idx="1"/>
          </p:nvPr>
        </p:nvSpPr>
        <p:spPr>
          <a:xfrm>
            <a:off x="457200" y="1600200"/>
            <a:ext cx="8229600" cy="3810000"/>
          </a:xfrm>
        </p:spPr>
        <p:txBody>
          <a:bodyPr/>
          <a:lstStyle/>
          <a:p>
            <a:pPr eaLnBrk="1" hangingPunct="1"/>
            <a:r>
              <a:rPr lang="en-US" smtClean="0"/>
              <a:t>“Charitable Lid” Planning</a:t>
            </a:r>
          </a:p>
          <a:p>
            <a:pPr lvl="1" eaLnBrk="1" hangingPunct="1"/>
            <a:r>
              <a:rPr lang="en-US" smtClean="0"/>
              <a:t>An estate plan is created where the testator leaves a set dollar amount of the estate to the children with the residuary estate passing to a charitable organization.</a:t>
            </a:r>
          </a:p>
          <a:p>
            <a:pPr lvl="2" eaLnBrk="1" hangingPunct="1"/>
            <a:r>
              <a:rPr lang="en-US" smtClean="0"/>
              <a:t>The portion passing to the charity qualifies for the estate tax charitable deduction and, thus, puts a lid on the amount of estate tax owed</a:t>
            </a:r>
          </a:p>
        </p:txBody>
      </p:sp>
      <p:sp>
        <p:nvSpPr>
          <p:cNvPr id="2" name="TextBox 1"/>
          <p:cNvSpPr txBox="1"/>
          <p:nvPr/>
        </p:nvSpPr>
        <p:spPr>
          <a:xfrm>
            <a:off x="8229600" y="152400"/>
            <a:ext cx="660758" cy="369332"/>
          </a:xfrm>
          <a:prstGeom prst="rect">
            <a:avLst/>
          </a:prstGeom>
          <a:noFill/>
        </p:spPr>
        <p:txBody>
          <a:bodyPr wrap="none" rtlCol="0">
            <a:spAutoFit/>
          </a:bodyPr>
          <a:lstStyle/>
          <a:p>
            <a:r>
              <a:rPr lang="en-US" dirty="0" smtClean="0"/>
              <a:t>B214</a:t>
            </a:r>
            <a:endParaRPr lang="en-US" dirty="0"/>
          </a:p>
        </p:txBody>
      </p:sp>
    </p:spTree>
    <p:extLst>
      <p:ext uri="{BB962C8B-B14F-4D97-AF65-F5344CB8AC3E}">
        <p14:creationId xmlns:p14="http://schemas.microsoft.com/office/powerpoint/2010/main" val="40428144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52400"/>
            <a:ext cx="8229600" cy="1143000"/>
          </a:xfrm>
        </p:spPr>
        <p:txBody>
          <a:bodyPr>
            <a:normAutofit fontScale="90000"/>
          </a:bodyPr>
          <a:lstStyle/>
          <a:p>
            <a:r>
              <a:rPr lang="en-US" dirty="0" smtClean="0"/>
              <a:t>Capital Gain/Ordinary Income Ordering Rule</a:t>
            </a:r>
          </a:p>
        </p:txBody>
      </p:sp>
      <p:sp>
        <p:nvSpPr>
          <p:cNvPr id="17411" name="Content Placeholder 2"/>
          <p:cNvSpPr>
            <a:spLocks noGrp="1"/>
          </p:cNvSpPr>
          <p:nvPr>
            <p:ph idx="1"/>
          </p:nvPr>
        </p:nvSpPr>
        <p:spPr/>
        <p:txBody>
          <a:bodyPr>
            <a:normAutofit fontScale="85000" lnSpcReduction="10000"/>
          </a:bodyPr>
          <a:lstStyle/>
          <a:p>
            <a:r>
              <a:rPr lang="en-US" dirty="0" smtClean="0"/>
              <a:t>Of course, the Congress didn’t answer the question in H.R. 8</a:t>
            </a:r>
          </a:p>
          <a:p>
            <a:r>
              <a:rPr lang="en-US" dirty="0" smtClean="0"/>
              <a:t>Look to I.R.C. §1(h)</a:t>
            </a:r>
          </a:p>
          <a:p>
            <a:pPr lvl="1"/>
            <a:r>
              <a:rPr lang="en-US" dirty="0" smtClean="0"/>
              <a:t>Determine portion of taxable income that will be subject to ordinary rates using graduated rate tables</a:t>
            </a:r>
          </a:p>
          <a:p>
            <a:pPr lvl="2"/>
            <a:r>
              <a:rPr lang="en-US" dirty="0" smtClean="0"/>
              <a:t>Greater of taxable income reduced by capital gain ($300,000), or</a:t>
            </a:r>
          </a:p>
          <a:p>
            <a:pPr lvl="2"/>
            <a:r>
              <a:rPr lang="en-US" dirty="0" smtClean="0"/>
              <a:t>Lesser of</a:t>
            </a:r>
          </a:p>
          <a:p>
            <a:pPr lvl="3"/>
            <a:r>
              <a:rPr lang="en-US" dirty="0" smtClean="0"/>
              <a:t>Amount of income taxed at rates below 25% ($72,500 for MFJ in 2013), or</a:t>
            </a:r>
          </a:p>
          <a:p>
            <a:pPr lvl="3"/>
            <a:r>
              <a:rPr lang="en-US" dirty="0" smtClean="0"/>
              <a:t>Taxable income less adjusted capital gain ($300,000)</a:t>
            </a:r>
          </a:p>
        </p:txBody>
      </p:sp>
    </p:spTree>
    <p:extLst>
      <p:ext uri="{BB962C8B-B14F-4D97-AF65-F5344CB8AC3E}">
        <p14:creationId xmlns:p14="http://schemas.microsoft.com/office/powerpoint/2010/main" val="137274429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US" smtClean="0"/>
              <a:t>“Charitable Lid” Planning</a:t>
            </a:r>
          </a:p>
        </p:txBody>
      </p:sp>
      <p:sp>
        <p:nvSpPr>
          <p:cNvPr id="65539" name="Content Placeholder 2"/>
          <p:cNvSpPr>
            <a:spLocks noGrp="1"/>
          </p:cNvSpPr>
          <p:nvPr>
            <p:ph idx="1"/>
          </p:nvPr>
        </p:nvSpPr>
        <p:spPr>
          <a:xfrm>
            <a:off x="457200" y="1600200"/>
            <a:ext cx="8229600" cy="3810000"/>
          </a:xfrm>
        </p:spPr>
        <p:txBody>
          <a:bodyPr>
            <a:normAutofit lnSpcReduction="10000"/>
          </a:bodyPr>
          <a:lstStyle/>
          <a:p>
            <a:pPr eaLnBrk="1" hangingPunct="1"/>
            <a:r>
              <a:rPr lang="en-US" smtClean="0"/>
              <a:t>Attractive technique when combined with hard to value assets such as business interests or family partnership interests</a:t>
            </a:r>
          </a:p>
          <a:p>
            <a:pPr eaLnBrk="1" hangingPunct="1"/>
            <a:r>
              <a:rPr lang="en-US" smtClean="0"/>
              <a:t>Good way to defeat an IRS audit</a:t>
            </a:r>
          </a:p>
          <a:p>
            <a:pPr lvl="1" eaLnBrk="1" hangingPunct="1"/>
            <a:r>
              <a:rPr lang="en-US" smtClean="0"/>
              <a:t>If IRS challenges the valuation of assets on audit, any increase in value on audit does not increase the estate tax due – it simply passes to the charity</a:t>
            </a:r>
          </a:p>
        </p:txBody>
      </p:sp>
      <p:sp>
        <p:nvSpPr>
          <p:cNvPr id="65540" name="TextBox 1"/>
          <p:cNvSpPr txBox="1">
            <a:spLocks noChangeArrowheads="1"/>
          </p:cNvSpPr>
          <p:nvPr/>
        </p:nvSpPr>
        <p:spPr bwMode="auto">
          <a:xfrm>
            <a:off x="8153400" y="11011"/>
            <a:ext cx="7873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smtClean="0"/>
              <a:t> </a:t>
            </a:r>
            <a:r>
              <a:rPr lang="en-US" dirty="0"/>
              <a:t>B214</a:t>
            </a:r>
          </a:p>
        </p:txBody>
      </p:sp>
    </p:spTree>
    <p:extLst>
      <p:ext uri="{BB962C8B-B14F-4D97-AF65-F5344CB8AC3E}">
        <p14:creationId xmlns:p14="http://schemas.microsoft.com/office/powerpoint/2010/main" val="79281716"/>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r>
              <a:rPr lang="en-US" smtClean="0"/>
              <a:t>“Charitable Lid” Planning</a:t>
            </a:r>
          </a:p>
        </p:txBody>
      </p:sp>
      <p:sp>
        <p:nvSpPr>
          <p:cNvPr id="343043" name="Content Placeholder 2"/>
          <p:cNvSpPr>
            <a:spLocks noGrp="1"/>
          </p:cNvSpPr>
          <p:nvPr>
            <p:ph idx="1"/>
          </p:nvPr>
        </p:nvSpPr>
        <p:spPr>
          <a:xfrm>
            <a:off x="457200" y="1600200"/>
            <a:ext cx="8229600" cy="3810000"/>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t>Key case – </a:t>
            </a:r>
            <a:r>
              <a:rPr lang="en-US" i="1" dirty="0" smtClean="0"/>
              <a:t>Christiansen v. Comr., 130 T.C. No. 1 (2008)</a:t>
            </a:r>
          </a:p>
          <a:p>
            <a:pPr lvl="1" eaLnBrk="1" fontAlgn="auto" hangingPunct="1">
              <a:spcAft>
                <a:spcPts val="0"/>
              </a:spcAft>
              <a:buFont typeface="Arial" pitchFamily="34" charset="0"/>
              <a:buChar char="–"/>
              <a:defRPr/>
            </a:pPr>
            <a:r>
              <a:rPr lang="en-US" dirty="0" smtClean="0"/>
              <a:t>Decedent owned cattle ranches in South Dakota with her husband.  He died in 1986 and she continued to operate the ranches until her death in 2001.  Her entire estate passed to her daughter, but the will said she could disclaim all or any portion of her inheritance, with the disclaimed property passing 75 percent to a CLAT and 25 percent to a private foundation</a:t>
            </a:r>
          </a:p>
        </p:txBody>
      </p:sp>
    </p:spTree>
    <p:extLst>
      <p:ext uri="{BB962C8B-B14F-4D97-AF65-F5344CB8AC3E}">
        <p14:creationId xmlns:p14="http://schemas.microsoft.com/office/powerpoint/2010/main" val="1637029150"/>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i="1" smtClean="0"/>
              <a:t>Christiansen</a:t>
            </a:r>
            <a:r>
              <a:rPr lang="en-US" smtClean="0"/>
              <a:t> Case</a:t>
            </a:r>
          </a:p>
        </p:txBody>
      </p:sp>
      <p:sp>
        <p:nvSpPr>
          <p:cNvPr id="344067" name="Content Placeholder 2"/>
          <p:cNvSpPr>
            <a:spLocks noGrp="1"/>
          </p:cNvSpPr>
          <p:nvPr>
            <p:ph idx="1"/>
          </p:nvPr>
        </p:nvSpPr>
        <p:spPr>
          <a:xfrm>
            <a:off x="457200" y="1295400"/>
            <a:ext cx="8229600" cy="5105400"/>
          </a:xfrm>
        </p:spPr>
        <p:txBody>
          <a:bodyPr rtlCol="0">
            <a:normAutofit lnSpcReduction="10000"/>
          </a:bodyPr>
          <a:lstStyle/>
          <a:p>
            <a:pPr eaLnBrk="1" fontAlgn="auto" hangingPunct="1">
              <a:spcAft>
                <a:spcPts val="0"/>
              </a:spcAft>
              <a:buFont typeface="Arial" pitchFamily="34" charset="0"/>
              <a:buChar char="•"/>
              <a:defRPr/>
            </a:pPr>
            <a:r>
              <a:rPr lang="en-US" sz="3000" dirty="0" smtClean="0"/>
              <a:t>Daughter filed a disclaimer.  Largest asset in estate were FLP interests that carried out valuation discounts.</a:t>
            </a:r>
          </a:p>
          <a:p>
            <a:pPr lvl="1" eaLnBrk="1" fontAlgn="auto" hangingPunct="1">
              <a:spcAft>
                <a:spcPts val="0"/>
              </a:spcAft>
              <a:buFont typeface="Arial" pitchFamily="34" charset="0"/>
              <a:buChar char="–"/>
              <a:defRPr/>
            </a:pPr>
            <a:r>
              <a:rPr lang="en-US" sz="2600" dirty="0" smtClean="0"/>
              <a:t>With discounts, decedent’s estate was just over $6.5 million</a:t>
            </a:r>
          </a:p>
          <a:p>
            <a:pPr lvl="1" eaLnBrk="1" fontAlgn="auto" hangingPunct="1">
              <a:spcAft>
                <a:spcPts val="0"/>
              </a:spcAft>
              <a:buFont typeface="Arial" pitchFamily="34" charset="0"/>
              <a:buChar char="–"/>
              <a:defRPr/>
            </a:pPr>
            <a:r>
              <a:rPr lang="en-US" sz="2600" dirty="0" smtClean="0"/>
              <a:t>Daughter’s disclaimer resulted in the foundation and the CLAT receiving  about $140,000</a:t>
            </a:r>
          </a:p>
          <a:p>
            <a:pPr lvl="1" eaLnBrk="1" fontAlgn="auto" hangingPunct="1">
              <a:spcAft>
                <a:spcPts val="0"/>
              </a:spcAft>
              <a:buFont typeface="Arial" pitchFamily="34" charset="0"/>
              <a:buChar char="–"/>
              <a:defRPr/>
            </a:pPr>
            <a:r>
              <a:rPr lang="en-US" sz="2600" dirty="0" smtClean="0"/>
              <a:t>IRS audited and increased FLP interests by about 35% - but that resulted in more property passing to charity and no increase in estate tax</a:t>
            </a:r>
          </a:p>
          <a:p>
            <a:pPr lvl="2" eaLnBrk="1" fontAlgn="auto" hangingPunct="1">
              <a:spcAft>
                <a:spcPts val="0"/>
              </a:spcAft>
              <a:buFont typeface="Arial" pitchFamily="34" charset="0"/>
              <a:buChar char="•"/>
              <a:defRPr/>
            </a:pPr>
            <a:r>
              <a:rPr lang="en-US" sz="2200" dirty="0" smtClean="0"/>
              <a:t>Daughter did not retain a continuing interest in the CLAT after the disclaimer, so no charitable deduction</a:t>
            </a:r>
          </a:p>
        </p:txBody>
      </p:sp>
    </p:spTree>
    <p:extLst>
      <p:ext uri="{BB962C8B-B14F-4D97-AF65-F5344CB8AC3E}">
        <p14:creationId xmlns:p14="http://schemas.microsoft.com/office/powerpoint/2010/main" val="3775006734"/>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pPr eaLnBrk="1" hangingPunct="1"/>
            <a:r>
              <a:rPr lang="en-US" i="1" smtClean="0"/>
              <a:t>Christiansen</a:t>
            </a:r>
            <a:r>
              <a:rPr lang="en-US" smtClean="0"/>
              <a:t> Case</a:t>
            </a:r>
          </a:p>
        </p:txBody>
      </p:sp>
      <p:sp>
        <p:nvSpPr>
          <p:cNvPr id="345091" name="Content Placeholder 2"/>
          <p:cNvSpPr>
            <a:spLocks noGrp="1"/>
          </p:cNvSpPr>
          <p:nvPr>
            <p:ph idx="1"/>
          </p:nvPr>
        </p:nvSpPr>
        <p:spPr>
          <a:xfrm>
            <a:off x="457200" y="1295400"/>
            <a:ext cx="8229600" cy="4876800"/>
          </a:xfrm>
        </p:spPr>
        <p:txBody>
          <a:bodyPr rtlCol="0">
            <a:normAutofit lnSpcReduction="10000"/>
          </a:bodyPr>
          <a:lstStyle/>
          <a:p>
            <a:pPr eaLnBrk="1" fontAlgn="auto" hangingPunct="1">
              <a:spcAft>
                <a:spcPts val="0"/>
              </a:spcAft>
              <a:buFont typeface="Arial" pitchFamily="34" charset="0"/>
              <a:buChar char="•"/>
              <a:defRPr/>
            </a:pPr>
            <a:r>
              <a:rPr lang="en-US" dirty="0" smtClean="0"/>
              <a:t>IRS appealed the portion of the decision allowing the enhanced deduction for the amount passing to the foundation</a:t>
            </a:r>
          </a:p>
          <a:p>
            <a:pPr lvl="1" eaLnBrk="1" fontAlgn="auto" hangingPunct="1">
              <a:spcAft>
                <a:spcPts val="0"/>
              </a:spcAft>
              <a:buFont typeface="Arial" pitchFamily="34" charset="0"/>
              <a:buChar char="–"/>
              <a:defRPr/>
            </a:pPr>
            <a:r>
              <a:rPr lang="en-US" dirty="0" smtClean="0"/>
              <a:t>Attacks the disclaimer:</a:t>
            </a:r>
          </a:p>
          <a:p>
            <a:pPr lvl="2" eaLnBrk="1" fontAlgn="auto" hangingPunct="1">
              <a:spcAft>
                <a:spcPts val="0"/>
              </a:spcAft>
              <a:buFont typeface="Arial" pitchFamily="34" charset="0"/>
              <a:buChar char="•"/>
              <a:defRPr/>
            </a:pPr>
            <a:r>
              <a:rPr lang="en-US" dirty="0" smtClean="0"/>
              <a:t>Any amount passing to the charity was contingent on a condition subsequent (i.e., the Service’s ultimate determination of value of the decedent’s estate)</a:t>
            </a:r>
          </a:p>
          <a:p>
            <a:pPr lvl="2" eaLnBrk="1" fontAlgn="auto" hangingPunct="1">
              <a:spcAft>
                <a:spcPts val="0"/>
              </a:spcAft>
              <a:buFont typeface="Arial" pitchFamily="34" charset="0"/>
              <a:buChar char="•"/>
              <a:defRPr/>
            </a:pPr>
            <a:r>
              <a:rPr lang="en-US" dirty="0" smtClean="0"/>
              <a:t>Adjustment clause in disclaimer should be declared void on public policy grounds – discourage them from examining estate tax returns</a:t>
            </a:r>
          </a:p>
          <a:p>
            <a:pPr lvl="1" eaLnBrk="1" fontAlgn="auto" hangingPunct="1">
              <a:spcAft>
                <a:spcPts val="0"/>
              </a:spcAft>
              <a:buFont typeface="Arial" pitchFamily="34" charset="0"/>
              <a:buChar char="–"/>
              <a:defRPr/>
            </a:pPr>
            <a:r>
              <a:rPr lang="en-US" dirty="0" smtClean="0"/>
              <a:t>Court disagreed with IRS (586 F.3d 1061)</a:t>
            </a:r>
          </a:p>
        </p:txBody>
      </p:sp>
    </p:spTree>
    <p:extLst>
      <p:ext uri="{BB962C8B-B14F-4D97-AF65-F5344CB8AC3E}">
        <p14:creationId xmlns:p14="http://schemas.microsoft.com/office/powerpoint/2010/main" val="333410360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US" sz="3600" i="1" smtClean="0"/>
              <a:t>Petter v. Comr., T.C. Memo. 2009-290</a:t>
            </a:r>
          </a:p>
        </p:txBody>
      </p:sp>
      <p:sp>
        <p:nvSpPr>
          <p:cNvPr id="69635" name="Content Placeholder 2"/>
          <p:cNvSpPr>
            <a:spLocks noGrp="1"/>
          </p:cNvSpPr>
          <p:nvPr>
            <p:ph idx="1"/>
          </p:nvPr>
        </p:nvSpPr>
        <p:spPr>
          <a:xfrm>
            <a:off x="457200" y="1219200"/>
            <a:ext cx="8229600" cy="4876800"/>
          </a:xfrm>
        </p:spPr>
        <p:txBody>
          <a:bodyPr>
            <a:normAutofit fontScale="92500"/>
          </a:bodyPr>
          <a:lstStyle/>
          <a:p>
            <a:pPr eaLnBrk="1" hangingPunct="1"/>
            <a:r>
              <a:rPr lang="en-US" dirty="0" smtClean="0"/>
              <a:t>Court upheld a defined-value gift tax clause and rejected IRS’ policy-based argument</a:t>
            </a:r>
          </a:p>
          <a:p>
            <a:pPr lvl="1" eaLnBrk="1" hangingPunct="1"/>
            <a:r>
              <a:rPr lang="en-US" dirty="0" smtClean="0"/>
              <a:t>UPS stock in LLC transferred to IDGTs and charities, with split determined by formula</a:t>
            </a:r>
          </a:p>
          <a:p>
            <a:pPr lvl="1" eaLnBrk="1" hangingPunct="1"/>
            <a:r>
              <a:rPr lang="en-US" dirty="0" smtClean="0"/>
              <a:t>IRS tried to negate defined-value clause based on policy reasons, but court determined that gift was of ascertainable value of stock rather than a specific number of shares or percentage interests in LLC </a:t>
            </a:r>
          </a:p>
          <a:p>
            <a:pPr eaLnBrk="1" hangingPunct="1"/>
            <a:r>
              <a:rPr lang="en-US" dirty="0" smtClean="0"/>
              <a:t>9th Circuit affirmed on appeal (Aug. 4, 2011)</a:t>
            </a:r>
          </a:p>
        </p:txBody>
      </p:sp>
    </p:spTree>
    <p:extLst>
      <p:ext uri="{BB962C8B-B14F-4D97-AF65-F5344CB8AC3E}">
        <p14:creationId xmlns:p14="http://schemas.microsoft.com/office/powerpoint/2010/main" val="229989371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457200" y="138113"/>
            <a:ext cx="8229600" cy="1143000"/>
          </a:xfrm>
        </p:spPr>
        <p:txBody>
          <a:bodyPr rtlCol="0">
            <a:normAutofit fontScale="90000"/>
          </a:bodyPr>
          <a:lstStyle/>
          <a:p>
            <a:pPr eaLnBrk="1" fontAlgn="auto" hangingPunct="1">
              <a:spcAft>
                <a:spcPts val="0"/>
              </a:spcAft>
              <a:defRPr/>
            </a:pPr>
            <a:r>
              <a:rPr lang="en-US" i="1" dirty="0" smtClean="0"/>
              <a:t>Hendrix v. Comr., T.C. Memo. 2011-133</a:t>
            </a:r>
          </a:p>
        </p:txBody>
      </p:sp>
      <p:sp>
        <p:nvSpPr>
          <p:cNvPr id="76803" name="Content Placeholder 2"/>
          <p:cNvSpPr>
            <a:spLocks noGrp="1"/>
          </p:cNvSpPr>
          <p:nvPr>
            <p:ph idx="1"/>
          </p:nvPr>
        </p:nvSpPr>
        <p:spPr>
          <a:xfrm>
            <a:off x="457200" y="1600200"/>
            <a:ext cx="8229600" cy="4724400"/>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Court approved transfers with “defined value” formula provisions to limit gift tax exposure from the transfers</a:t>
            </a:r>
          </a:p>
          <a:p>
            <a:pPr lvl="1" eaLnBrk="1" fontAlgn="auto" hangingPunct="1">
              <a:spcAft>
                <a:spcPts val="0"/>
              </a:spcAft>
              <a:buFont typeface="Arial" pitchFamily="34" charset="0"/>
              <a:buChar char="–"/>
              <a:defRPr/>
            </a:pPr>
            <a:r>
              <a:rPr lang="en-US" dirty="0" smtClean="0"/>
              <a:t>Transfer of closely held stock in a gift/sale transaction to family trusts and gift to Foundation under coordinated formula provisions was at arm’s length and not contrary to public policy</a:t>
            </a:r>
          </a:p>
          <a:p>
            <a:pPr lvl="1" eaLnBrk="1" fontAlgn="auto" hangingPunct="1">
              <a:spcAft>
                <a:spcPts val="0"/>
              </a:spcAft>
              <a:buFont typeface="Arial" pitchFamily="34" charset="0"/>
              <a:buChar char="–"/>
              <a:defRPr/>
            </a:pPr>
            <a:r>
              <a:rPr lang="en-US" dirty="0" smtClean="0"/>
              <a:t>Clause at issue allocated stock between family trusts and Foundation based on values as determined by IRS willing buyer/willing seller test	</a:t>
            </a:r>
          </a:p>
        </p:txBody>
      </p:sp>
    </p:spTree>
    <p:extLst>
      <p:ext uri="{BB962C8B-B14F-4D97-AF65-F5344CB8AC3E}">
        <p14:creationId xmlns:p14="http://schemas.microsoft.com/office/powerpoint/2010/main" val="353650807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eaLnBrk="1" fontAlgn="auto" hangingPunct="1">
              <a:spcAft>
                <a:spcPts val="0"/>
              </a:spcAft>
              <a:defRPr/>
            </a:pPr>
            <a:r>
              <a:rPr lang="en-US" i="1" dirty="0" err="1" smtClean="0"/>
              <a:t>Wandry</a:t>
            </a:r>
            <a:r>
              <a:rPr lang="en-US" i="1" dirty="0" smtClean="0"/>
              <a:t> v. Comr., T.C. Memo. 2012-88</a:t>
            </a:r>
            <a:endParaRPr lang="en-US" i="1" dirty="0"/>
          </a:p>
        </p:txBody>
      </p:sp>
      <p:sp>
        <p:nvSpPr>
          <p:cNvPr id="3" name="Content Placeholder 2"/>
          <p:cNvSpPr>
            <a:spLocks noGrp="1"/>
          </p:cNvSpPr>
          <p:nvPr>
            <p:ph idx="1"/>
          </p:nvPr>
        </p:nvSpPr>
        <p:spPr>
          <a:xfrm>
            <a:off x="381000" y="1219200"/>
            <a:ext cx="8229600" cy="5334000"/>
          </a:xfrm>
        </p:spPr>
        <p:txBody>
          <a:bodyPr rtlCol="0">
            <a:normAutofit/>
          </a:bodyPr>
          <a:lstStyle/>
          <a:p>
            <a:pPr eaLnBrk="1" fontAlgn="auto" hangingPunct="1">
              <a:spcAft>
                <a:spcPts val="0"/>
              </a:spcAft>
              <a:buFont typeface="Arial" pitchFamily="34" charset="0"/>
              <a:buChar char="•"/>
              <a:defRPr/>
            </a:pPr>
            <a:r>
              <a:rPr lang="en-US" b="1" dirty="0" smtClean="0"/>
              <a:t>Facts: </a:t>
            </a:r>
          </a:p>
          <a:p>
            <a:pPr lvl="1" eaLnBrk="1" fontAlgn="auto" hangingPunct="1">
              <a:spcAft>
                <a:spcPts val="0"/>
              </a:spcAft>
              <a:buFont typeface="Arial" pitchFamily="34" charset="0"/>
              <a:buChar char="–"/>
              <a:defRPr/>
            </a:pPr>
            <a:r>
              <a:rPr lang="en-US" sz="1900" dirty="0"/>
              <a:t>M</a:t>
            </a:r>
            <a:r>
              <a:rPr lang="en-US" sz="1900" dirty="0" smtClean="0"/>
              <a:t>arried </a:t>
            </a:r>
            <a:r>
              <a:rPr lang="en-US" sz="1900" dirty="0"/>
              <a:t>couple gifted membership units in LLC to children and grandchildren; transfers made in accordance with dollar value of gifts and were determined by a fraction (numerator was state dollar amount and denominator was value of entire company as determined by IRS or </a:t>
            </a:r>
            <a:r>
              <a:rPr lang="en-US" sz="1900" dirty="0" smtClean="0"/>
              <a:t>court)</a:t>
            </a:r>
          </a:p>
          <a:p>
            <a:pPr lvl="1" eaLnBrk="1" fontAlgn="auto" hangingPunct="1">
              <a:spcAft>
                <a:spcPts val="0"/>
              </a:spcAft>
              <a:buFont typeface="Arial" pitchFamily="34" charset="0"/>
              <a:buChar char="–"/>
              <a:defRPr/>
            </a:pPr>
            <a:r>
              <a:rPr lang="en-US" sz="1900" dirty="0" smtClean="0"/>
              <a:t>IRS </a:t>
            </a:r>
            <a:r>
              <a:rPr lang="en-US" sz="1900" dirty="0"/>
              <a:t>claimed gifts were of fixed fractional interests in LLC and, as a result, LLC unit value understated; court determined that defined value clause reallocated LLC membership units among parties in conformance with formula in which unit value as of transfer date was "unknown </a:t>
            </a:r>
            <a:r>
              <a:rPr lang="en-US" sz="1900" dirty="0" smtClean="0"/>
              <a:t>constant“</a:t>
            </a:r>
          </a:p>
          <a:p>
            <a:pPr lvl="1" eaLnBrk="1" fontAlgn="auto" hangingPunct="1">
              <a:spcAft>
                <a:spcPts val="0"/>
              </a:spcAft>
              <a:buFont typeface="Arial" pitchFamily="34" charset="0"/>
              <a:buChar char="–"/>
              <a:defRPr/>
            </a:pPr>
            <a:r>
              <a:rPr lang="en-US" sz="1900" dirty="0" smtClean="0"/>
              <a:t>IRS lost</a:t>
            </a:r>
          </a:p>
          <a:p>
            <a:pPr lvl="1" eaLnBrk="1" fontAlgn="auto" hangingPunct="1">
              <a:spcAft>
                <a:spcPts val="0"/>
              </a:spcAft>
              <a:buFont typeface="Arial" pitchFamily="34" charset="0"/>
              <a:buChar char="–"/>
              <a:defRPr/>
            </a:pPr>
            <a:r>
              <a:rPr lang="en-US" sz="1900" dirty="0" smtClean="0"/>
              <a:t>Appealable to 10</a:t>
            </a:r>
            <a:r>
              <a:rPr lang="en-US" sz="1900" baseline="30000" dirty="0" smtClean="0"/>
              <a:t>th</a:t>
            </a:r>
            <a:r>
              <a:rPr lang="en-US" sz="1900" dirty="0" smtClean="0"/>
              <a:t> Cir. [Appeal docketed on Aug. 28]</a:t>
            </a:r>
          </a:p>
          <a:p>
            <a:pPr lvl="1" eaLnBrk="1" fontAlgn="auto" hangingPunct="1">
              <a:spcAft>
                <a:spcPts val="0"/>
              </a:spcAft>
              <a:buFont typeface="Arial" pitchFamily="34" charset="0"/>
              <a:buChar char="–"/>
              <a:defRPr/>
            </a:pPr>
            <a:r>
              <a:rPr lang="en-US" sz="1900" dirty="0" smtClean="0"/>
              <a:t>Case settled in late October</a:t>
            </a:r>
          </a:p>
          <a:p>
            <a:pPr lvl="1" eaLnBrk="1" fontAlgn="auto" hangingPunct="1">
              <a:spcAft>
                <a:spcPts val="0"/>
              </a:spcAft>
              <a:buFont typeface="Arial" pitchFamily="34" charset="0"/>
              <a:buChar char="–"/>
              <a:defRPr/>
            </a:pPr>
            <a:r>
              <a:rPr lang="en-US" sz="1900" dirty="0" smtClean="0"/>
              <a:t>IRS issued non-acquiescence on Nov. 9, 2012</a:t>
            </a:r>
            <a:endParaRPr lang="en-US" sz="1900" dirty="0"/>
          </a:p>
        </p:txBody>
      </p:sp>
    </p:spTree>
    <p:extLst>
      <p:ext uri="{BB962C8B-B14F-4D97-AF65-F5344CB8AC3E}">
        <p14:creationId xmlns:p14="http://schemas.microsoft.com/office/powerpoint/2010/main" val="3103705503"/>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Life Estate/Remainder Arrangements</a:t>
            </a:r>
            <a:endParaRPr lang="en-US" dirty="0"/>
          </a:p>
        </p:txBody>
      </p:sp>
      <p:sp>
        <p:nvSpPr>
          <p:cNvPr id="3" name="Content Placeholder 2"/>
          <p:cNvSpPr>
            <a:spLocks noGrp="1"/>
          </p:cNvSpPr>
          <p:nvPr>
            <p:ph idx="1"/>
          </p:nvPr>
        </p:nvSpPr>
        <p:spPr>
          <a:xfrm>
            <a:off x="457200" y="1295400"/>
            <a:ext cx="8229600" cy="5181600"/>
          </a:xfrm>
        </p:spPr>
        <p:txBody>
          <a:bodyPr>
            <a:normAutofit fontScale="92500"/>
          </a:bodyPr>
          <a:lstStyle/>
          <a:p>
            <a:r>
              <a:rPr lang="en-US" dirty="0" smtClean="0"/>
              <a:t>Handling Allocated Basis</a:t>
            </a:r>
          </a:p>
          <a:p>
            <a:pPr lvl="1"/>
            <a:r>
              <a:rPr lang="en-US" dirty="0" smtClean="0"/>
              <a:t>Example:</a:t>
            </a:r>
          </a:p>
          <a:p>
            <a:pPr lvl="2"/>
            <a:r>
              <a:rPr lang="en-US" dirty="0" smtClean="0"/>
              <a:t>At death, Sam leaves $500,000 of securities to his wife, Sara for life, with the remainder passing to his son, Sid.  Sara is 48 at the time Sam dies.  Under 20.2031-7A(c), the life estate factor for a female age 48 is .77488 and the remainder is .22512.  Thus, the present value of the portion of the uniform basis assigned to Sara’s life interest is $387,440, with $112,560 assigned to Sid.  Sara sells her life interest to her nephew, Seth, for $370,000 while she is still 48.  Sara does not realize a loss (Sec. 1001(e)) and her gain is $370,000.  Seth’s basis is $370,000 which is recoverable  by amortization over Sara’s life expectancy</a:t>
            </a:r>
            <a:endParaRPr lang="en-US" dirty="0"/>
          </a:p>
        </p:txBody>
      </p:sp>
      <p:sp>
        <p:nvSpPr>
          <p:cNvPr id="4" name="TextBox 3"/>
          <p:cNvSpPr txBox="1"/>
          <p:nvPr/>
        </p:nvSpPr>
        <p:spPr>
          <a:xfrm>
            <a:off x="8229600" y="152400"/>
            <a:ext cx="660758" cy="369332"/>
          </a:xfrm>
          <a:prstGeom prst="rect">
            <a:avLst/>
          </a:prstGeom>
          <a:noFill/>
        </p:spPr>
        <p:txBody>
          <a:bodyPr wrap="none" rtlCol="0">
            <a:spAutoFit/>
          </a:bodyPr>
          <a:lstStyle/>
          <a:p>
            <a:r>
              <a:rPr lang="en-US" dirty="0" smtClean="0"/>
              <a:t>B225</a:t>
            </a:r>
            <a:endParaRPr lang="en-US" dirty="0"/>
          </a:p>
        </p:txBody>
      </p:sp>
    </p:spTree>
    <p:extLst>
      <p:ext uri="{BB962C8B-B14F-4D97-AF65-F5344CB8AC3E}">
        <p14:creationId xmlns:p14="http://schemas.microsoft.com/office/powerpoint/2010/main" val="405121078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Life Estate/Remainder Arrangements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Handling allocated basis</a:t>
            </a:r>
          </a:p>
          <a:p>
            <a:pPr lvl="1"/>
            <a:r>
              <a:rPr lang="en-US" dirty="0" smtClean="0"/>
              <a:t>Example:</a:t>
            </a:r>
          </a:p>
          <a:p>
            <a:pPr lvl="2"/>
            <a:r>
              <a:rPr lang="en-US" dirty="0" smtClean="0"/>
              <a:t>Same facts, except that Sara retains the life interest until age 60 and then sells it to Seth when the securities are worth $650,000.  The life estate factor for Sara is .63226 and the remainder factor is .36774.  So, the present value at the time of the sale assigned to Sara’s interest is $316,130 and the present value assigned to Sid’s interest is $183,870.  Sara sells her interest for $410,969 ($650,000 x .63226).  Her gain is the amount realized, and Seth’s basis is $410,969.</a:t>
            </a:r>
            <a:endParaRPr lang="en-US" dirty="0"/>
          </a:p>
        </p:txBody>
      </p:sp>
    </p:spTree>
    <p:extLst>
      <p:ext uri="{BB962C8B-B14F-4D97-AF65-F5344CB8AC3E}">
        <p14:creationId xmlns:p14="http://schemas.microsoft.com/office/powerpoint/2010/main" val="145388040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Life Estate/Remainder Arrangements</a:t>
            </a:r>
            <a:endParaRPr lang="en-US" dirty="0"/>
          </a:p>
        </p:txBody>
      </p:sp>
      <p:sp>
        <p:nvSpPr>
          <p:cNvPr id="3" name="Content Placeholder 2"/>
          <p:cNvSpPr>
            <a:spLocks noGrp="1"/>
          </p:cNvSpPr>
          <p:nvPr>
            <p:ph idx="1"/>
          </p:nvPr>
        </p:nvSpPr>
        <p:spPr>
          <a:xfrm>
            <a:off x="457200" y="1219200"/>
            <a:ext cx="8229600" cy="5867400"/>
          </a:xfrm>
        </p:spPr>
        <p:txBody>
          <a:bodyPr>
            <a:normAutofit/>
          </a:bodyPr>
          <a:lstStyle/>
          <a:p>
            <a:r>
              <a:rPr lang="en-US" dirty="0" smtClean="0"/>
              <a:t>Handling allocated basis</a:t>
            </a:r>
          </a:p>
          <a:p>
            <a:pPr lvl="1"/>
            <a:r>
              <a:rPr lang="en-US" dirty="0" smtClean="0"/>
              <a:t>Example:</a:t>
            </a:r>
          </a:p>
          <a:p>
            <a:pPr lvl="2"/>
            <a:r>
              <a:rPr lang="en-US" sz="1800" dirty="0" smtClean="0"/>
              <a:t>Larry died at age 39 owning a pasture worth $18,800 at the time of death.  The land is devised to Lance for life, remainder to Lisa (unrelated).  Shortly after Larry’s death, Lance sells his life estate, Lance and Lisa jointly sell the entire property to Loraine for $25,000 and divide the proceeds equally.  The remainder factor for a 39 year old male is .20146, thus the present value of the uniform basis assigned to Lisa’s remainder interest is $3,787.45.  On sale, Lance realizes a loss of $2,512.55 ($15,212.55 - $12,500) [this is the portion of uniform basis not disregarded] and Lisa’s gain is $8,712.55 ($12,500 - $3,787.45).  Loraine’s basis in the entire property is $25,000 (none recoverable by amortization deductions over Lance’s lifetime.   </a:t>
            </a:r>
            <a:endParaRPr lang="en-US" sz="1800" dirty="0"/>
          </a:p>
        </p:txBody>
      </p:sp>
    </p:spTree>
    <p:extLst>
      <p:ext uri="{BB962C8B-B14F-4D97-AF65-F5344CB8AC3E}">
        <p14:creationId xmlns:p14="http://schemas.microsoft.com/office/powerpoint/2010/main" val="3014532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Continuing the Example</a:t>
            </a:r>
          </a:p>
        </p:txBody>
      </p:sp>
      <p:sp>
        <p:nvSpPr>
          <p:cNvPr id="18435" name="Content Placeholder 2"/>
          <p:cNvSpPr>
            <a:spLocks noGrp="1"/>
          </p:cNvSpPr>
          <p:nvPr>
            <p:ph idx="1"/>
          </p:nvPr>
        </p:nvSpPr>
        <p:spPr/>
        <p:txBody>
          <a:bodyPr/>
          <a:lstStyle/>
          <a:p>
            <a:r>
              <a:rPr lang="en-US" smtClean="0"/>
              <a:t>The $300,000 of the $500,000 of taxable income is taxed at ordinary income rates, subject to the graduated rate tables</a:t>
            </a:r>
          </a:p>
          <a:p>
            <a:pPr lvl="1"/>
            <a:r>
              <a:rPr lang="en-US" smtClean="0"/>
              <a:t>None taxed at 39.6% (even though taxpayer has taxable income over $450,000) because their ordinary income does not exceed $450,000</a:t>
            </a:r>
          </a:p>
        </p:txBody>
      </p:sp>
    </p:spTree>
    <p:extLst>
      <p:ext uri="{BB962C8B-B14F-4D97-AF65-F5344CB8AC3E}">
        <p14:creationId xmlns:p14="http://schemas.microsoft.com/office/powerpoint/2010/main" val="3882573062"/>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Title 1"/>
          <p:cNvSpPr>
            <a:spLocks noGrp="1"/>
          </p:cNvSpPr>
          <p:nvPr>
            <p:ph type="title"/>
          </p:nvPr>
        </p:nvSpPr>
        <p:spPr/>
        <p:txBody>
          <a:bodyPr/>
          <a:lstStyle/>
          <a:p>
            <a:r>
              <a:rPr lang="en-US" smtClean="0"/>
              <a:t>Dynasty Trusts</a:t>
            </a:r>
          </a:p>
        </p:txBody>
      </p:sp>
      <p:sp>
        <p:nvSpPr>
          <p:cNvPr id="264195" name="Content Placeholder 2"/>
          <p:cNvSpPr>
            <a:spLocks noGrp="1"/>
          </p:cNvSpPr>
          <p:nvPr>
            <p:ph idx="1"/>
          </p:nvPr>
        </p:nvSpPr>
        <p:spPr/>
        <p:txBody>
          <a:bodyPr/>
          <a:lstStyle/>
          <a:p>
            <a:r>
              <a:rPr lang="en-US" smtClean="0"/>
              <a:t>The GSTT</a:t>
            </a:r>
          </a:p>
          <a:p>
            <a:pPr lvl="1"/>
            <a:r>
              <a:rPr lang="en-US" smtClean="0"/>
              <a:t>Tremendous planning opportunity through balance of 2012 to fund GSTT trusts </a:t>
            </a:r>
          </a:p>
          <a:p>
            <a:pPr lvl="1"/>
            <a:r>
              <a:rPr lang="en-US" smtClean="0"/>
              <a:t>Watch for Administration’s continued attempts to limit planning opportunities</a:t>
            </a:r>
          </a:p>
          <a:p>
            <a:pPr lvl="2"/>
            <a:r>
              <a:rPr lang="en-US" smtClean="0"/>
              <a:t>Limitation on GRATs</a:t>
            </a:r>
          </a:p>
          <a:p>
            <a:pPr lvl="2"/>
            <a:r>
              <a:rPr lang="en-US" smtClean="0"/>
              <a:t>Elimination of valuation discounts via FLPs</a:t>
            </a:r>
          </a:p>
        </p:txBody>
      </p:sp>
      <p:sp>
        <p:nvSpPr>
          <p:cNvPr id="2" name="TextBox 1"/>
          <p:cNvSpPr txBox="1"/>
          <p:nvPr/>
        </p:nvSpPr>
        <p:spPr>
          <a:xfrm>
            <a:off x="8229600" y="76200"/>
            <a:ext cx="660758" cy="369332"/>
          </a:xfrm>
          <a:prstGeom prst="rect">
            <a:avLst/>
          </a:prstGeom>
          <a:noFill/>
        </p:spPr>
        <p:txBody>
          <a:bodyPr wrap="none" rtlCol="0">
            <a:spAutoFit/>
          </a:bodyPr>
          <a:lstStyle/>
          <a:p>
            <a:r>
              <a:rPr lang="en-US" dirty="0" smtClean="0"/>
              <a:t>B226</a:t>
            </a:r>
            <a:endParaRPr lang="en-US" dirty="0"/>
          </a:p>
        </p:txBody>
      </p:sp>
    </p:spTree>
    <p:extLst>
      <p:ext uri="{BB962C8B-B14F-4D97-AF65-F5344CB8AC3E}">
        <p14:creationId xmlns:p14="http://schemas.microsoft.com/office/powerpoint/2010/main" val="1117163838"/>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Title 1"/>
          <p:cNvSpPr>
            <a:spLocks noGrp="1"/>
          </p:cNvSpPr>
          <p:nvPr>
            <p:ph type="title"/>
          </p:nvPr>
        </p:nvSpPr>
        <p:spPr/>
        <p:txBody>
          <a:bodyPr/>
          <a:lstStyle/>
          <a:p>
            <a:r>
              <a:rPr lang="en-US" smtClean="0"/>
              <a:t>The GSTT</a:t>
            </a:r>
          </a:p>
        </p:txBody>
      </p:sp>
      <p:sp>
        <p:nvSpPr>
          <p:cNvPr id="265219" name="Content Placeholder 2"/>
          <p:cNvSpPr>
            <a:spLocks noGrp="1"/>
          </p:cNvSpPr>
          <p:nvPr>
            <p:ph idx="1"/>
          </p:nvPr>
        </p:nvSpPr>
        <p:spPr/>
        <p:txBody>
          <a:bodyPr/>
          <a:lstStyle/>
          <a:p>
            <a:r>
              <a:rPr lang="en-US" smtClean="0"/>
              <a:t>Clearly of interest to wealthy clients</a:t>
            </a:r>
          </a:p>
          <a:p>
            <a:r>
              <a:rPr lang="en-US" smtClean="0"/>
              <a:t>Don’t overlook GSTT trusts for clients with more modest wealth</a:t>
            </a:r>
          </a:p>
          <a:p>
            <a:r>
              <a:rPr lang="en-US" smtClean="0"/>
              <a:t>May not be of interest for small estates</a:t>
            </a:r>
          </a:p>
        </p:txBody>
      </p:sp>
    </p:spTree>
    <p:extLst>
      <p:ext uri="{BB962C8B-B14F-4D97-AF65-F5344CB8AC3E}">
        <p14:creationId xmlns:p14="http://schemas.microsoft.com/office/powerpoint/2010/main" val="1682125112"/>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Title 1"/>
          <p:cNvSpPr>
            <a:spLocks noGrp="1"/>
          </p:cNvSpPr>
          <p:nvPr>
            <p:ph type="title"/>
          </p:nvPr>
        </p:nvSpPr>
        <p:spPr/>
        <p:txBody>
          <a:bodyPr/>
          <a:lstStyle/>
          <a:p>
            <a:r>
              <a:rPr lang="en-US" smtClean="0"/>
              <a:t>Dynasty Trusts</a:t>
            </a:r>
          </a:p>
        </p:txBody>
      </p:sp>
      <p:sp>
        <p:nvSpPr>
          <p:cNvPr id="266243" name="Content Placeholder 2"/>
          <p:cNvSpPr>
            <a:spLocks noGrp="1"/>
          </p:cNvSpPr>
          <p:nvPr>
            <p:ph idx="1"/>
          </p:nvPr>
        </p:nvSpPr>
        <p:spPr/>
        <p:txBody>
          <a:bodyPr/>
          <a:lstStyle/>
          <a:p>
            <a:r>
              <a:rPr lang="en-US" smtClean="0"/>
              <a:t>Avoidance of transfer taxes for multiple generations</a:t>
            </a:r>
          </a:p>
          <a:p>
            <a:r>
              <a:rPr lang="en-US" smtClean="0"/>
              <a:t>Lasts as long as allowed by maximum term allowed by local law</a:t>
            </a:r>
          </a:p>
        </p:txBody>
      </p:sp>
    </p:spTree>
    <p:extLst>
      <p:ext uri="{BB962C8B-B14F-4D97-AF65-F5344CB8AC3E}">
        <p14:creationId xmlns:p14="http://schemas.microsoft.com/office/powerpoint/2010/main" val="1980206988"/>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Title 1"/>
          <p:cNvSpPr>
            <a:spLocks noGrp="1"/>
          </p:cNvSpPr>
          <p:nvPr>
            <p:ph type="title"/>
          </p:nvPr>
        </p:nvSpPr>
        <p:spPr/>
        <p:txBody>
          <a:bodyPr/>
          <a:lstStyle/>
          <a:p>
            <a:r>
              <a:rPr lang="en-US" smtClean="0"/>
              <a:t>Dynasty Trusts</a:t>
            </a:r>
          </a:p>
        </p:txBody>
      </p:sp>
      <p:sp>
        <p:nvSpPr>
          <p:cNvPr id="267267" name="Content Placeholder 2"/>
          <p:cNvSpPr>
            <a:spLocks noGrp="1"/>
          </p:cNvSpPr>
          <p:nvPr>
            <p:ph idx="1"/>
          </p:nvPr>
        </p:nvSpPr>
        <p:spPr/>
        <p:txBody>
          <a:bodyPr/>
          <a:lstStyle/>
          <a:p>
            <a:r>
              <a:rPr lang="en-US" smtClean="0"/>
              <a:t>Mechanics</a:t>
            </a:r>
          </a:p>
          <a:p>
            <a:pPr lvl="1"/>
            <a:r>
              <a:rPr lang="en-US" smtClean="0"/>
              <a:t>Irrevocable trust</a:t>
            </a:r>
          </a:p>
          <a:p>
            <a:pPr lvl="1"/>
            <a:r>
              <a:rPr lang="en-US" smtClean="0"/>
              <a:t>Spendthrift provision</a:t>
            </a:r>
          </a:p>
          <a:p>
            <a:pPr lvl="1"/>
            <a:r>
              <a:rPr lang="en-US" smtClean="0"/>
              <a:t>Initial funding tied to grantor’s transfer tax exemption</a:t>
            </a:r>
          </a:p>
          <a:p>
            <a:pPr lvl="2"/>
            <a:r>
              <a:rPr lang="en-US" smtClean="0"/>
              <a:t>Take note of the net investment return possible with enhanced exemption through 2012</a:t>
            </a:r>
          </a:p>
        </p:txBody>
      </p:sp>
    </p:spTree>
    <p:extLst>
      <p:ext uri="{BB962C8B-B14F-4D97-AF65-F5344CB8AC3E}">
        <p14:creationId xmlns:p14="http://schemas.microsoft.com/office/powerpoint/2010/main" val="306607972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Title 1"/>
          <p:cNvSpPr>
            <a:spLocks noGrp="1"/>
          </p:cNvSpPr>
          <p:nvPr>
            <p:ph type="title"/>
          </p:nvPr>
        </p:nvSpPr>
        <p:spPr/>
        <p:txBody>
          <a:bodyPr/>
          <a:lstStyle/>
          <a:p>
            <a:r>
              <a:rPr lang="en-US" smtClean="0"/>
              <a:t>Dynasty Trusts</a:t>
            </a:r>
          </a:p>
        </p:txBody>
      </p:sp>
      <p:sp>
        <p:nvSpPr>
          <p:cNvPr id="268291" name="Content Placeholder 2"/>
          <p:cNvSpPr>
            <a:spLocks noGrp="1"/>
          </p:cNvSpPr>
          <p:nvPr>
            <p:ph idx="1"/>
          </p:nvPr>
        </p:nvSpPr>
        <p:spPr/>
        <p:txBody>
          <a:bodyPr/>
          <a:lstStyle/>
          <a:p>
            <a:r>
              <a:rPr lang="en-US" smtClean="0"/>
              <a:t>Tax aspects</a:t>
            </a:r>
          </a:p>
          <a:p>
            <a:pPr lvl="1"/>
            <a:r>
              <a:rPr lang="en-US" smtClean="0"/>
              <a:t>Not subject to GSTT if grantor allocates sufficient GSTT exemption to make inclusion ratio zero</a:t>
            </a:r>
          </a:p>
          <a:p>
            <a:pPr lvl="2"/>
            <a:r>
              <a:rPr lang="en-US" smtClean="0"/>
              <a:t>Must elect to allocate exemption to transfers</a:t>
            </a:r>
          </a:p>
          <a:p>
            <a:pPr lvl="2"/>
            <a:r>
              <a:rPr lang="en-US" smtClean="0"/>
              <a:t>Need to preserve GSTT inclusion ratio for any additional property transferred to the trust</a:t>
            </a:r>
          </a:p>
        </p:txBody>
      </p:sp>
      <p:sp>
        <p:nvSpPr>
          <p:cNvPr id="2" name="TextBox 1"/>
          <p:cNvSpPr txBox="1"/>
          <p:nvPr/>
        </p:nvSpPr>
        <p:spPr>
          <a:xfrm>
            <a:off x="8305800" y="152400"/>
            <a:ext cx="660758" cy="369332"/>
          </a:xfrm>
          <a:prstGeom prst="rect">
            <a:avLst/>
          </a:prstGeom>
          <a:noFill/>
        </p:spPr>
        <p:txBody>
          <a:bodyPr wrap="none" rtlCol="0">
            <a:spAutoFit/>
          </a:bodyPr>
          <a:lstStyle/>
          <a:p>
            <a:r>
              <a:rPr lang="en-US" dirty="0" smtClean="0"/>
              <a:t>B227</a:t>
            </a:r>
            <a:endParaRPr lang="en-US" dirty="0"/>
          </a:p>
        </p:txBody>
      </p:sp>
    </p:spTree>
    <p:extLst>
      <p:ext uri="{BB962C8B-B14F-4D97-AF65-F5344CB8AC3E}">
        <p14:creationId xmlns:p14="http://schemas.microsoft.com/office/powerpoint/2010/main" val="355519180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Title 1"/>
          <p:cNvSpPr>
            <a:spLocks noGrp="1"/>
          </p:cNvSpPr>
          <p:nvPr>
            <p:ph type="title"/>
          </p:nvPr>
        </p:nvSpPr>
        <p:spPr/>
        <p:txBody>
          <a:bodyPr/>
          <a:lstStyle/>
          <a:p>
            <a:r>
              <a:rPr lang="en-US" smtClean="0"/>
              <a:t>Dynasty Trusts</a:t>
            </a:r>
          </a:p>
        </p:txBody>
      </p:sp>
      <p:sp>
        <p:nvSpPr>
          <p:cNvPr id="269315" name="Content Placeholder 2"/>
          <p:cNvSpPr>
            <a:spLocks noGrp="1"/>
          </p:cNvSpPr>
          <p:nvPr>
            <p:ph idx="1"/>
          </p:nvPr>
        </p:nvSpPr>
        <p:spPr/>
        <p:txBody>
          <a:bodyPr/>
          <a:lstStyle/>
          <a:p>
            <a:r>
              <a:rPr lang="en-US" smtClean="0"/>
              <a:t>Tax aspects</a:t>
            </a:r>
          </a:p>
          <a:p>
            <a:pPr lvl="1"/>
            <a:r>
              <a:rPr lang="en-US" smtClean="0"/>
              <a:t>Treated as an irrevocable trust</a:t>
            </a:r>
          </a:p>
          <a:p>
            <a:pPr lvl="2"/>
            <a:r>
              <a:rPr lang="en-US" smtClean="0"/>
              <a:t>Initial funding subject to gift tax and will use up grantor’s unified credit to extent of excess over present interest annual exclusion</a:t>
            </a:r>
          </a:p>
        </p:txBody>
      </p:sp>
    </p:spTree>
    <p:extLst>
      <p:ext uri="{BB962C8B-B14F-4D97-AF65-F5344CB8AC3E}">
        <p14:creationId xmlns:p14="http://schemas.microsoft.com/office/powerpoint/2010/main" val="514036286"/>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Title 1"/>
          <p:cNvSpPr>
            <a:spLocks noGrp="1"/>
          </p:cNvSpPr>
          <p:nvPr>
            <p:ph type="title"/>
          </p:nvPr>
        </p:nvSpPr>
        <p:spPr/>
        <p:txBody>
          <a:bodyPr/>
          <a:lstStyle/>
          <a:p>
            <a:r>
              <a:rPr lang="en-US" smtClean="0"/>
              <a:t>Dynasty Trusts</a:t>
            </a:r>
          </a:p>
        </p:txBody>
      </p:sp>
      <p:sp>
        <p:nvSpPr>
          <p:cNvPr id="270339" name="Content Placeholder 2"/>
          <p:cNvSpPr>
            <a:spLocks noGrp="1"/>
          </p:cNvSpPr>
          <p:nvPr>
            <p:ph idx="1"/>
          </p:nvPr>
        </p:nvSpPr>
        <p:spPr/>
        <p:txBody>
          <a:bodyPr>
            <a:normAutofit lnSpcReduction="10000"/>
          </a:bodyPr>
          <a:lstStyle/>
          <a:p>
            <a:r>
              <a:rPr lang="en-US" smtClean="0"/>
              <a:t>Can be structured as grantor trust</a:t>
            </a:r>
          </a:p>
          <a:p>
            <a:pPr lvl="1"/>
            <a:r>
              <a:rPr lang="en-US" smtClean="0"/>
              <a:t>Income accumulated tax-free</a:t>
            </a:r>
          </a:p>
          <a:p>
            <a:pPr lvl="1"/>
            <a:r>
              <a:rPr lang="en-US" smtClean="0"/>
              <a:t>During settlor’s lifetime, settlor taxed on trust income and gains</a:t>
            </a:r>
          </a:p>
          <a:p>
            <a:pPr lvl="1"/>
            <a:r>
              <a:rPr lang="en-US" smtClean="0"/>
              <a:t>How to achieve grantor trust status:</a:t>
            </a:r>
          </a:p>
          <a:p>
            <a:pPr lvl="2"/>
            <a:r>
              <a:rPr lang="en-US" smtClean="0"/>
              <a:t>Trust terms give discretion over distributions of income and principal that can be exercised by majority of trustees that are related or subordinate to settlor</a:t>
            </a:r>
          </a:p>
          <a:p>
            <a:pPr lvl="2"/>
            <a:endParaRPr lang="en-US" smtClean="0"/>
          </a:p>
        </p:txBody>
      </p:sp>
      <p:sp>
        <p:nvSpPr>
          <p:cNvPr id="2" name="TextBox 1"/>
          <p:cNvSpPr txBox="1"/>
          <p:nvPr/>
        </p:nvSpPr>
        <p:spPr>
          <a:xfrm>
            <a:off x="8229600" y="152400"/>
            <a:ext cx="660758" cy="369332"/>
          </a:xfrm>
          <a:prstGeom prst="rect">
            <a:avLst/>
          </a:prstGeom>
          <a:noFill/>
        </p:spPr>
        <p:txBody>
          <a:bodyPr wrap="none" rtlCol="0">
            <a:spAutoFit/>
          </a:bodyPr>
          <a:lstStyle/>
          <a:p>
            <a:r>
              <a:rPr lang="en-US" dirty="0" smtClean="0"/>
              <a:t>B229</a:t>
            </a:r>
            <a:endParaRPr lang="en-US" dirty="0"/>
          </a:p>
        </p:txBody>
      </p:sp>
    </p:spTree>
    <p:extLst>
      <p:ext uri="{BB962C8B-B14F-4D97-AF65-F5344CB8AC3E}">
        <p14:creationId xmlns:p14="http://schemas.microsoft.com/office/powerpoint/2010/main" val="3059405396"/>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Title 1"/>
          <p:cNvSpPr>
            <a:spLocks noGrp="1"/>
          </p:cNvSpPr>
          <p:nvPr>
            <p:ph type="title"/>
          </p:nvPr>
        </p:nvSpPr>
        <p:spPr/>
        <p:txBody>
          <a:bodyPr/>
          <a:lstStyle/>
          <a:p>
            <a:r>
              <a:rPr lang="en-US" smtClean="0"/>
              <a:t>Trust Term</a:t>
            </a:r>
          </a:p>
        </p:txBody>
      </p:sp>
      <p:sp>
        <p:nvSpPr>
          <p:cNvPr id="271363" name="Content Placeholder 2"/>
          <p:cNvSpPr>
            <a:spLocks noGrp="1"/>
          </p:cNvSpPr>
          <p:nvPr>
            <p:ph idx="1"/>
          </p:nvPr>
        </p:nvSpPr>
        <p:spPr/>
        <p:txBody>
          <a:bodyPr/>
          <a:lstStyle/>
          <a:p>
            <a:r>
              <a:rPr lang="en-US" smtClean="0"/>
              <a:t>Tied to state’s rule against perpetuities</a:t>
            </a:r>
          </a:p>
          <a:p>
            <a:pPr lvl="1"/>
            <a:r>
              <a:rPr lang="en-US" smtClean="0"/>
              <a:t>Establish situs in state with relaxed or no rule</a:t>
            </a:r>
          </a:p>
          <a:p>
            <a:pPr lvl="2"/>
            <a:r>
              <a:rPr lang="en-US" smtClean="0"/>
              <a:t>Trust term should so state</a:t>
            </a:r>
          </a:p>
          <a:p>
            <a:pPr lvl="2"/>
            <a:r>
              <a:rPr lang="en-US" smtClean="0"/>
              <a:t>Appoint trustee located in jurisdiction with favorable rule</a:t>
            </a:r>
          </a:p>
          <a:p>
            <a:pPr lvl="3"/>
            <a:r>
              <a:rPr lang="en-US" smtClean="0"/>
              <a:t>Works for personal property</a:t>
            </a:r>
          </a:p>
          <a:p>
            <a:pPr lvl="3"/>
            <a:r>
              <a:rPr lang="en-US" smtClean="0"/>
              <a:t>Real property governed by law of state where located</a:t>
            </a:r>
          </a:p>
          <a:p>
            <a:pPr lvl="1"/>
            <a:endParaRPr lang="en-US" smtClean="0"/>
          </a:p>
        </p:txBody>
      </p:sp>
    </p:spTree>
    <p:extLst>
      <p:ext uri="{BB962C8B-B14F-4D97-AF65-F5344CB8AC3E}">
        <p14:creationId xmlns:p14="http://schemas.microsoft.com/office/powerpoint/2010/main" val="3476798296"/>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Title 1"/>
          <p:cNvSpPr>
            <a:spLocks noGrp="1"/>
          </p:cNvSpPr>
          <p:nvPr>
            <p:ph type="title"/>
          </p:nvPr>
        </p:nvSpPr>
        <p:spPr/>
        <p:txBody>
          <a:bodyPr/>
          <a:lstStyle/>
          <a:p>
            <a:r>
              <a:rPr lang="en-US" smtClean="0"/>
              <a:t>Dynasty Trusts</a:t>
            </a:r>
          </a:p>
        </p:txBody>
      </p:sp>
      <p:sp>
        <p:nvSpPr>
          <p:cNvPr id="272387" name="Content Placeholder 2"/>
          <p:cNvSpPr>
            <a:spLocks noGrp="1"/>
          </p:cNvSpPr>
          <p:nvPr>
            <p:ph idx="1"/>
          </p:nvPr>
        </p:nvSpPr>
        <p:spPr/>
        <p:txBody>
          <a:bodyPr/>
          <a:lstStyle/>
          <a:p>
            <a:r>
              <a:rPr lang="en-US" smtClean="0"/>
              <a:t>Trustee considerations</a:t>
            </a:r>
          </a:p>
          <a:p>
            <a:pPr lvl="1"/>
            <a:r>
              <a:rPr lang="en-US" smtClean="0"/>
              <a:t>Important to select carefully</a:t>
            </a:r>
          </a:p>
          <a:p>
            <a:pPr lvl="2"/>
            <a:r>
              <a:rPr lang="en-US" smtClean="0"/>
              <a:t>Consider limitations on trustee’s exercise of power</a:t>
            </a:r>
          </a:p>
          <a:p>
            <a:pPr lvl="2"/>
            <a:r>
              <a:rPr lang="en-US" smtClean="0"/>
              <a:t>What is the process for replacing a trustee</a:t>
            </a:r>
          </a:p>
        </p:txBody>
      </p:sp>
      <p:sp>
        <p:nvSpPr>
          <p:cNvPr id="2" name="TextBox 1"/>
          <p:cNvSpPr txBox="1"/>
          <p:nvPr/>
        </p:nvSpPr>
        <p:spPr>
          <a:xfrm>
            <a:off x="7924800" y="43934"/>
            <a:ext cx="1082348" cy="369332"/>
          </a:xfrm>
          <a:prstGeom prst="rect">
            <a:avLst/>
          </a:prstGeom>
          <a:noFill/>
        </p:spPr>
        <p:txBody>
          <a:bodyPr wrap="none" rtlCol="0">
            <a:spAutoFit/>
          </a:bodyPr>
          <a:lstStyle/>
          <a:p>
            <a:r>
              <a:rPr lang="en-US" dirty="0" smtClean="0"/>
              <a:t>B230-231</a:t>
            </a:r>
            <a:endParaRPr lang="en-US" dirty="0"/>
          </a:p>
        </p:txBody>
      </p:sp>
    </p:spTree>
    <p:extLst>
      <p:ext uri="{BB962C8B-B14F-4D97-AF65-F5344CB8AC3E}">
        <p14:creationId xmlns:p14="http://schemas.microsoft.com/office/powerpoint/2010/main" val="259181125"/>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Title 1"/>
          <p:cNvSpPr>
            <a:spLocks noGrp="1"/>
          </p:cNvSpPr>
          <p:nvPr>
            <p:ph type="title"/>
          </p:nvPr>
        </p:nvSpPr>
        <p:spPr/>
        <p:txBody>
          <a:bodyPr/>
          <a:lstStyle/>
          <a:p>
            <a:r>
              <a:rPr lang="en-US" smtClean="0"/>
              <a:t>Dynasty Trusts</a:t>
            </a:r>
          </a:p>
        </p:txBody>
      </p:sp>
      <p:sp>
        <p:nvSpPr>
          <p:cNvPr id="273411" name="Content Placeholder 2"/>
          <p:cNvSpPr>
            <a:spLocks noGrp="1"/>
          </p:cNvSpPr>
          <p:nvPr>
            <p:ph idx="1"/>
          </p:nvPr>
        </p:nvSpPr>
        <p:spPr/>
        <p:txBody>
          <a:bodyPr/>
          <a:lstStyle/>
          <a:p>
            <a:r>
              <a:rPr lang="en-US" smtClean="0"/>
              <a:t>Trustee as a fiduciary?	</a:t>
            </a:r>
          </a:p>
          <a:p>
            <a:pPr lvl="1"/>
            <a:r>
              <a:rPr lang="en-US" smtClean="0"/>
              <a:t>Most courts require that trustee must commit serious breach before removal will be allowed</a:t>
            </a:r>
          </a:p>
          <a:p>
            <a:pPr lvl="1"/>
            <a:r>
              <a:rPr lang="en-US" smtClean="0"/>
              <a:t>Statutory procedures may apply</a:t>
            </a:r>
          </a:p>
          <a:p>
            <a:pPr lvl="1"/>
            <a:r>
              <a:rPr lang="en-US" smtClean="0"/>
              <a:t>UTC provision does not focus on trustee conduct</a:t>
            </a:r>
          </a:p>
          <a:p>
            <a:pPr lvl="1"/>
            <a:r>
              <a:rPr lang="en-US" smtClean="0"/>
              <a:t>Trustee retained powers and tax issues</a:t>
            </a:r>
          </a:p>
        </p:txBody>
      </p:sp>
    </p:spTree>
    <p:extLst>
      <p:ext uri="{BB962C8B-B14F-4D97-AF65-F5344CB8AC3E}">
        <p14:creationId xmlns:p14="http://schemas.microsoft.com/office/powerpoint/2010/main" val="5333817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Continuing the Example</a:t>
            </a:r>
          </a:p>
        </p:txBody>
      </p:sp>
      <p:sp>
        <p:nvSpPr>
          <p:cNvPr id="19459" name="Content Placeholder 2"/>
          <p:cNvSpPr>
            <a:spLocks noGrp="1"/>
          </p:cNvSpPr>
          <p:nvPr>
            <p:ph idx="1"/>
          </p:nvPr>
        </p:nvSpPr>
        <p:spPr>
          <a:xfrm>
            <a:off x="457200" y="1676400"/>
            <a:ext cx="8229600" cy="3810000"/>
          </a:xfrm>
        </p:spPr>
        <p:txBody>
          <a:bodyPr>
            <a:normAutofit fontScale="85000" lnSpcReduction="10000"/>
          </a:bodyPr>
          <a:lstStyle/>
          <a:p>
            <a:r>
              <a:rPr lang="en-US" dirty="0" smtClean="0"/>
              <a:t>How much of the LTCG is subject to the 0% rate?</a:t>
            </a:r>
          </a:p>
          <a:p>
            <a:pPr lvl="1"/>
            <a:r>
              <a:rPr lang="en-US" dirty="0" smtClean="0"/>
              <a:t>H.R. 8 extends the 0% rate for taxpayers otherwise in the 10% or 15% bracket.</a:t>
            </a:r>
          </a:p>
          <a:p>
            <a:pPr lvl="1"/>
            <a:r>
              <a:rPr lang="en-US" dirty="0" smtClean="0"/>
              <a:t>The amount of the 0% rate is the lesser of:</a:t>
            </a:r>
          </a:p>
          <a:p>
            <a:pPr lvl="2"/>
            <a:r>
              <a:rPr lang="en-US" dirty="0" smtClean="0"/>
              <a:t>Net capital gain ($200,000), and </a:t>
            </a:r>
          </a:p>
          <a:p>
            <a:pPr lvl="2"/>
            <a:r>
              <a:rPr lang="en-US" dirty="0" smtClean="0"/>
              <a:t>The top of the 15% bracket ($72,500) reduced by taxable income less adjusted taxable gain ($500,000 - $200,000) [$72,500 - $300,000 = 0]</a:t>
            </a:r>
          </a:p>
          <a:p>
            <a:pPr lvl="1"/>
            <a:r>
              <a:rPr lang="en-US" dirty="0" smtClean="0"/>
              <a:t>Thus, none of the capital gain is taxed at the 0% rate.</a:t>
            </a:r>
          </a:p>
        </p:txBody>
      </p:sp>
    </p:spTree>
    <p:extLst>
      <p:ext uri="{BB962C8B-B14F-4D97-AF65-F5344CB8AC3E}">
        <p14:creationId xmlns:p14="http://schemas.microsoft.com/office/powerpoint/2010/main" val="222667430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Title 1"/>
          <p:cNvSpPr>
            <a:spLocks noGrp="1"/>
          </p:cNvSpPr>
          <p:nvPr>
            <p:ph type="title"/>
          </p:nvPr>
        </p:nvSpPr>
        <p:spPr/>
        <p:txBody>
          <a:bodyPr/>
          <a:lstStyle/>
          <a:p>
            <a:r>
              <a:rPr lang="en-US" smtClean="0"/>
              <a:t>Structure of the Trust</a:t>
            </a:r>
          </a:p>
        </p:txBody>
      </p:sp>
      <p:sp>
        <p:nvSpPr>
          <p:cNvPr id="274435" name="Content Placeholder 2"/>
          <p:cNvSpPr>
            <a:spLocks noGrp="1"/>
          </p:cNvSpPr>
          <p:nvPr>
            <p:ph idx="1"/>
          </p:nvPr>
        </p:nvSpPr>
        <p:spPr/>
        <p:txBody>
          <a:bodyPr/>
          <a:lstStyle/>
          <a:p>
            <a:r>
              <a:rPr lang="en-US" smtClean="0"/>
              <a:t>Commonly drafted as spendthrift trust so as to provide asset protection</a:t>
            </a:r>
          </a:p>
          <a:p>
            <a:pPr lvl="1"/>
            <a:r>
              <a:rPr lang="en-US" smtClean="0"/>
              <a:t>Beneficiary cannot assign or transfer or encumber an interest in net income or principal of trust</a:t>
            </a:r>
          </a:p>
          <a:p>
            <a:pPr lvl="2"/>
            <a:r>
              <a:rPr lang="en-US" smtClean="0"/>
              <a:t>No creditor attachment until distribution</a:t>
            </a:r>
          </a:p>
          <a:p>
            <a:pPr lvl="1"/>
            <a:r>
              <a:rPr lang="en-US" smtClean="0"/>
              <a:t>Trustee has absolute discretion over distributions</a:t>
            </a:r>
          </a:p>
        </p:txBody>
      </p:sp>
      <p:sp>
        <p:nvSpPr>
          <p:cNvPr id="2" name="TextBox 1"/>
          <p:cNvSpPr txBox="1"/>
          <p:nvPr/>
        </p:nvSpPr>
        <p:spPr>
          <a:xfrm>
            <a:off x="8229600" y="228600"/>
            <a:ext cx="660758" cy="369332"/>
          </a:xfrm>
          <a:prstGeom prst="rect">
            <a:avLst/>
          </a:prstGeom>
          <a:noFill/>
        </p:spPr>
        <p:txBody>
          <a:bodyPr wrap="none" rtlCol="0">
            <a:spAutoFit/>
          </a:bodyPr>
          <a:lstStyle/>
          <a:p>
            <a:r>
              <a:rPr lang="en-US" dirty="0" smtClean="0"/>
              <a:t>B230</a:t>
            </a:r>
            <a:endParaRPr lang="en-US" dirty="0"/>
          </a:p>
        </p:txBody>
      </p:sp>
    </p:spTree>
    <p:extLst>
      <p:ext uri="{BB962C8B-B14F-4D97-AF65-F5344CB8AC3E}">
        <p14:creationId xmlns:p14="http://schemas.microsoft.com/office/powerpoint/2010/main" val="260517283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itle 1"/>
          <p:cNvSpPr>
            <a:spLocks noGrp="1"/>
          </p:cNvSpPr>
          <p:nvPr>
            <p:ph type="title"/>
          </p:nvPr>
        </p:nvSpPr>
        <p:spPr/>
        <p:txBody>
          <a:bodyPr>
            <a:normAutofit fontScale="90000"/>
          </a:bodyPr>
          <a:lstStyle/>
          <a:p>
            <a:pPr eaLnBrk="1" hangingPunct="1"/>
            <a:r>
              <a:rPr lang="en-US" smtClean="0"/>
              <a:t>The Use of Life Insurance as a Succession Planning Tool</a:t>
            </a:r>
          </a:p>
        </p:txBody>
      </p:sp>
      <p:sp>
        <p:nvSpPr>
          <p:cNvPr id="238595" name="Content Placeholder 2"/>
          <p:cNvSpPr>
            <a:spLocks noGrp="1"/>
          </p:cNvSpPr>
          <p:nvPr>
            <p:ph idx="1"/>
          </p:nvPr>
        </p:nvSpPr>
        <p:spPr/>
        <p:txBody>
          <a:bodyPr/>
          <a:lstStyle/>
          <a:p>
            <a:pPr eaLnBrk="1" hangingPunct="1"/>
            <a:r>
              <a:rPr lang="en-US" smtClean="0"/>
              <a:t>General Comments</a:t>
            </a:r>
          </a:p>
          <a:p>
            <a:pPr lvl="1" eaLnBrk="1" hangingPunct="1"/>
            <a:r>
              <a:rPr lang="en-US" smtClean="0"/>
              <a:t>Tax favored status</a:t>
            </a:r>
          </a:p>
          <a:p>
            <a:pPr lvl="1" eaLnBrk="1" hangingPunct="1"/>
            <a:r>
              <a:rPr lang="en-US" smtClean="0"/>
              <a:t>What if estate tax (and stepped-up basis) is repealed</a:t>
            </a:r>
          </a:p>
          <a:p>
            <a:pPr lvl="1" eaLnBrk="1" hangingPunct="1"/>
            <a:r>
              <a:rPr lang="en-US" smtClean="0"/>
              <a:t>If in ILIT, death benefits not subject to FET or GSTT</a:t>
            </a:r>
          </a:p>
        </p:txBody>
      </p:sp>
      <p:sp>
        <p:nvSpPr>
          <p:cNvPr id="2" name="TextBox 1"/>
          <p:cNvSpPr txBox="1"/>
          <p:nvPr/>
        </p:nvSpPr>
        <p:spPr>
          <a:xfrm>
            <a:off x="8229600" y="228600"/>
            <a:ext cx="660758" cy="369332"/>
          </a:xfrm>
          <a:prstGeom prst="rect">
            <a:avLst/>
          </a:prstGeom>
          <a:noFill/>
        </p:spPr>
        <p:txBody>
          <a:bodyPr wrap="none" rtlCol="0">
            <a:spAutoFit/>
          </a:bodyPr>
          <a:lstStyle/>
          <a:p>
            <a:r>
              <a:rPr lang="en-US" dirty="0" smtClean="0"/>
              <a:t>B232</a:t>
            </a:r>
            <a:endParaRPr lang="en-US" dirty="0"/>
          </a:p>
        </p:txBody>
      </p:sp>
    </p:spTree>
    <p:extLst>
      <p:ext uri="{BB962C8B-B14F-4D97-AF65-F5344CB8AC3E}">
        <p14:creationId xmlns:p14="http://schemas.microsoft.com/office/powerpoint/2010/main" val="267628438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itle 1"/>
          <p:cNvSpPr>
            <a:spLocks noGrp="1"/>
          </p:cNvSpPr>
          <p:nvPr>
            <p:ph type="title"/>
          </p:nvPr>
        </p:nvSpPr>
        <p:spPr>
          <a:xfrm>
            <a:off x="457200" y="0"/>
            <a:ext cx="8229600" cy="1143000"/>
          </a:xfrm>
        </p:spPr>
        <p:txBody>
          <a:bodyPr/>
          <a:lstStyle/>
          <a:p>
            <a:pPr eaLnBrk="1" hangingPunct="1"/>
            <a:r>
              <a:rPr lang="en-US" dirty="0" smtClean="0"/>
              <a:t>Life Insurance</a:t>
            </a:r>
          </a:p>
        </p:txBody>
      </p:sp>
      <p:sp>
        <p:nvSpPr>
          <p:cNvPr id="239619" name="Content Placeholder 2"/>
          <p:cNvSpPr>
            <a:spLocks noGrp="1"/>
          </p:cNvSpPr>
          <p:nvPr>
            <p:ph idx="1"/>
          </p:nvPr>
        </p:nvSpPr>
        <p:spPr>
          <a:xfrm>
            <a:off x="457200" y="1066800"/>
            <a:ext cx="8229600" cy="5486400"/>
          </a:xfrm>
        </p:spPr>
        <p:txBody>
          <a:bodyPr>
            <a:normAutofit/>
          </a:bodyPr>
          <a:lstStyle/>
          <a:p>
            <a:pPr eaLnBrk="1" hangingPunct="1"/>
            <a:r>
              <a:rPr lang="en-US" dirty="0" smtClean="0"/>
              <a:t>Benefits of life insurance in business succession process</a:t>
            </a:r>
          </a:p>
          <a:p>
            <a:pPr lvl="1" eaLnBrk="1" hangingPunct="1"/>
            <a:r>
              <a:rPr lang="en-US" dirty="0" smtClean="0"/>
              <a:t>Estate liquidity and asset preservation</a:t>
            </a:r>
          </a:p>
          <a:p>
            <a:pPr lvl="2" eaLnBrk="1" hangingPunct="1"/>
            <a:r>
              <a:rPr lang="en-US" dirty="0" smtClean="0"/>
              <a:t>Ownership in ILIT</a:t>
            </a:r>
          </a:p>
          <a:p>
            <a:pPr lvl="2" eaLnBrk="1" hangingPunct="1"/>
            <a:r>
              <a:rPr lang="en-US" dirty="0" smtClean="0"/>
              <a:t>Proceeds payable to business owner’s estate via loans or buying assets from estate at FMV</a:t>
            </a:r>
          </a:p>
          <a:p>
            <a:pPr lvl="2" eaLnBrk="1" hangingPunct="1"/>
            <a:r>
              <a:rPr lang="en-US" dirty="0" smtClean="0"/>
              <a:t>ILIT could buy decedent’ s business interest at discount</a:t>
            </a:r>
          </a:p>
          <a:p>
            <a:pPr lvl="3" eaLnBrk="1" hangingPunct="1"/>
            <a:r>
              <a:rPr lang="en-US" dirty="0" smtClean="0"/>
              <a:t>Freeze accomplished</a:t>
            </a:r>
          </a:p>
          <a:p>
            <a:pPr lvl="3" eaLnBrk="1" hangingPunct="1"/>
            <a:r>
              <a:rPr lang="en-US" dirty="0" smtClean="0"/>
              <a:t>Cash received by surviving spouse could be gifted to non-business heirs and/or fund ILIT for benefit of non-business heirs</a:t>
            </a:r>
          </a:p>
          <a:p>
            <a:pPr lvl="1" eaLnBrk="1" hangingPunct="1"/>
            <a:endParaRPr lang="en-US" dirty="0" smtClean="0"/>
          </a:p>
        </p:txBody>
      </p:sp>
    </p:spTree>
    <p:extLst>
      <p:ext uri="{BB962C8B-B14F-4D97-AF65-F5344CB8AC3E}">
        <p14:creationId xmlns:p14="http://schemas.microsoft.com/office/powerpoint/2010/main" val="3170699153"/>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itle 1"/>
          <p:cNvSpPr>
            <a:spLocks noGrp="1"/>
          </p:cNvSpPr>
          <p:nvPr>
            <p:ph type="title"/>
          </p:nvPr>
        </p:nvSpPr>
        <p:spPr/>
        <p:txBody>
          <a:bodyPr/>
          <a:lstStyle/>
          <a:p>
            <a:pPr eaLnBrk="1" hangingPunct="1"/>
            <a:r>
              <a:rPr lang="en-US" smtClean="0"/>
              <a:t>Benefits of Life Insurance</a:t>
            </a:r>
          </a:p>
        </p:txBody>
      </p:sp>
      <p:sp>
        <p:nvSpPr>
          <p:cNvPr id="240643" name="Content Placeholder 2"/>
          <p:cNvSpPr>
            <a:spLocks noGrp="1"/>
          </p:cNvSpPr>
          <p:nvPr>
            <p:ph idx="1"/>
          </p:nvPr>
        </p:nvSpPr>
        <p:spPr/>
        <p:txBody>
          <a:bodyPr>
            <a:normAutofit fontScale="92500" lnSpcReduction="20000"/>
          </a:bodyPr>
          <a:lstStyle/>
          <a:p>
            <a:pPr eaLnBrk="1" hangingPunct="1"/>
            <a:r>
              <a:rPr lang="en-US" smtClean="0"/>
              <a:t>Wealth replacement</a:t>
            </a:r>
          </a:p>
          <a:p>
            <a:pPr eaLnBrk="1" hangingPunct="1"/>
            <a:r>
              <a:rPr lang="en-US" smtClean="0"/>
              <a:t>Estate equalization</a:t>
            </a:r>
          </a:p>
          <a:p>
            <a:pPr eaLnBrk="1" hangingPunct="1"/>
            <a:r>
              <a:rPr lang="en-US" smtClean="0"/>
              <a:t>Fund a buy-sell</a:t>
            </a:r>
          </a:p>
          <a:p>
            <a:pPr eaLnBrk="1" hangingPunct="1"/>
            <a:r>
              <a:rPr lang="en-US" smtClean="0"/>
              <a:t>Tax hedge</a:t>
            </a:r>
          </a:p>
          <a:p>
            <a:pPr eaLnBrk="1" hangingPunct="1"/>
            <a:r>
              <a:rPr lang="en-US" smtClean="0"/>
              <a:t>Retirement income</a:t>
            </a:r>
          </a:p>
          <a:p>
            <a:pPr eaLnBrk="1" hangingPunct="1"/>
            <a:r>
              <a:rPr lang="en-US" smtClean="0"/>
              <a:t>Fund stock redemption</a:t>
            </a:r>
          </a:p>
          <a:p>
            <a:pPr eaLnBrk="1" hangingPunct="1"/>
            <a:r>
              <a:rPr lang="en-US" smtClean="0"/>
              <a:t>Liquidity</a:t>
            </a:r>
          </a:p>
          <a:p>
            <a:pPr eaLnBrk="1" hangingPunct="1"/>
            <a:r>
              <a:rPr lang="en-US" smtClean="0"/>
              <a:t>NQDC</a:t>
            </a:r>
          </a:p>
        </p:txBody>
      </p:sp>
    </p:spTree>
    <p:extLst>
      <p:ext uri="{BB962C8B-B14F-4D97-AF65-F5344CB8AC3E}">
        <p14:creationId xmlns:p14="http://schemas.microsoft.com/office/powerpoint/2010/main" val="311727926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itle 1"/>
          <p:cNvSpPr>
            <a:spLocks noGrp="1"/>
          </p:cNvSpPr>
          <p:nvPr>
            <p:ph type="title"/>
          </p:nvPr>
        </p:nvSpPr>
        <p:spPr/>
        <p:txBody>
          <a:bodyPr/>
          <a:lstStyle/>
          <a:p>
            <a:pPr eaLnBrk="1" hangingPunct="1"/>
            <a:r>
              <a:rPr lang="en-US" smtClean="0"/>
              <a:t>Benefits of Life Insurance</a:t>
            </a:r>
          </a:p>
        </p:txBody>
      </p:sp>
      <p:sp>
        <p:nvSpPr>
          <p:cNvPr id="241667" name="Content Placeholder 2"/>
          <p:cNvSpPr>
            <a:spLocks noGrp="1"/>
          </p:cNvSpPr>
          <p:nvPr>
            <p:ph idx="1"/>
          </p:nvPr>
        </p:nvSpPr>
        <p:spPr/>
        <p:txBody>
          <a:bodyPr/>
          <a:lstStyle/>
          <a:p>
            <a:pPr eaLnBrk="1" hangingPunct="1"/>
            <a:r>
              <a:rPr lang="en-US" smtClean="0"/>
              <a:t>Key-person insurance</a:t>
            </a:r>
          </a:p>
          <a:p>
            <a:pPr eaLnBrk="1" hangingPunct="1"/>
            <a:r>
              <a:rPr lang="en-US" smtClean="0"/>
              <a:t>GRATs</a:t>
            </a:r>
          </a:p>
          <a:p>
            <a:pPr eaLnBrk="1" hangingPunct="1"/>
            <a:r>
              <a:rPr lang="en-US" smtClean="0"/>
              <a:t>Asset protection planning</a:t>
            </a:r>
          </a:p>
          <a:p>
            <a:pPr eaLnBrk="1" hangingPunct="1"/>
            <a:r>
              <a:rPr lang="en-US" smtClean="0"/>
              <a:t>Private annuities and SCINS</a:t>
            </a:r>
          </a:p>
          <a:p>
            <a:pPr eaLnBrk="1" hangingPunct="1"/>
            <a:r>
              <a:rPr lang="en-US" smtClean="0"/>
              <a:t>Family bank</a:t>
            </a:r>
          </a:p>
        </p:txBody>
      </p:sp>
    </p:spTree>
    <p:extLst>
      <p:ext uri="{BB962C8B-B14F-4D97-AF65-F5344CB8AC3E}">
        <p14:creationId xmlns:p14="http://schemas.microsoft.com/office/powerpoint/2010/main" val="196980697"/>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Title 1"/>
          <p:cNvSpPr>
            <a:spLocks noGrp="1"/>
          </p:cNvSpPr>
          <p:nvPr>
            <p:ph type="title"/>
          </p:nvPr>
        </p:nvSpPr>
        <p:spPr>
          <a:xfrm>
            <a:off x="457200" y="-76200"/>
            <a:ext cx="8229600" cy="1143000"/>
          </a:xfrm>
        </p:spPr>
        <p:txBody>
          <a:bodyPr/>
          <a:lstStyle/>
          <a:p>
            <a:r>
              <a:rPr lang="en-US" smtClean="0"/>
              <a:t>GRATs and GRUTs</a:t>
            </a:r>
          </a:p>
        </p:txBody>
      </p:sp>
      <p:sp>
        <p:nvSpPr>
          <p:cNvPr id="242691" name="Content Placeholder 2"/>
          <p:cNvSpPr>
            <a:spLocks noGrp="1"/>
          </p:cNvSpPr>
          <p:nvPr>
            <p:ph idx="1"/>
          </p:nvPr>
        </p:nvSpPr>
        <p:spPr>
          <a:xfrm>
            <a:off x="457200" y="1219200"/>
            <a:ext cx="8229600" cy="5410200"/>
          </a:xfrm>
        </p:spPr>
        <p:txBody>
          <a:bodyPr>
            <a:normAutofit/>
          </a:bodyPr>
          <a:lstStyle/>
          <a:p>
            <a:r>
              <a:rPr lang="en-US" sz="2400" dirty="0" smtClean="0"/>
              <a:t>Types of irrevocable trusts</a:t>
            </a:r>
          </a:p>
          <a:p>
            <a:r>
              <a:rPr lang="en-US" sz="2400" dirty="0" smtClean="0"/>
              <a:t>Established for a fixed term of years and the donor/grantor retains an income right</a:t>
            </a:r>
          </a:p>
          <a:p>
            <a:pPr lvl="1"/>
            <a:r>
              <a:rPr lang="en-US" sz="2400" dirty="0" smtClean="0"/>
              <a:t>Stated amount paid to donor/grantor annually during term of trust</a:t>
            </a:r>
          </a:p>
          <a:p>
            <a:r>
              <a:rPr lang="en-US" sz="2400" dirty="0" smtClean="0"/>
              <a:t>Upon termination, the trust fund is paid to the holders of the remainder</a:t>
            </a:r>
          </a:p>
          <a:p>
            <a:pPr lvl="1"/>
            <a:r>
              <a:rPr lang="en-US" sz="2000" dirty="0" smtClean="0"/>
              <a:t>GRAT:  income interest is a fixed sum of dollars determined at the outset of the trust, payable annually</a:t>
            </a:r>
          </a:p>
          <a:p>
            <a:pPr lvl="1"/>
            <a:r>
              <a:rPr lang="en-US" sz="2000" dirty="0" smtClean="0"/>
              <a:t>GRUT:  Grantor/holder receives amount equal to fixed percentage of FMV of trust.  Percentage is fixed at time GRUT created.  FMV of GRUT is determined annually</a:t>
            </a:r>
          </a:p>
        </p:txBody>
      </p:sp>
    </p:spTree>
    <p:extLst>
      <p:ext uri="{BB962C8B-B14F-4D97-AF65-F5344CB8AC3E}">
        <p14:creationId xmlns:p14="http://schemas.microsoft.com/office/powerpoint/2010/main" val="410061994"/>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itle 1"/>
          <p:cNvSpPr>
            <a:spLocks noGrp="1"/>
          </p:cNvSpPr>
          <p:nvPr>
            <p:ph type="title"/>
          </p:nvPr>
        </p:nvSpPr>
        <p:spPr/>
        <p:txBody>
          <a:bodyPr/>
          <a:lstStyle/>
          <a:p>
            <a:r>
              <a:rPr lang="en-US" smtClean="0"/>
              <a:t>Charitable Lead Annuity Trusts</a:t>
            </a:r>
          </a:p>
        </p:txBody>
      </p:sp>
      <p:sp>
        <p:nvSpPr>
          <p:cNvPr id="243715" name="Content Placeholder 2"/>
          <p:cNvSpPr>
            <a:spLocks noGrp="1"/>
          </p:cNvSpPr>
          <p:nvPr>
            <p:ph idx="1"/>
          </p:nvPr>
        </p:nvSpPr>
        <p:spPr/>
        <p:txBody>
          <a:bodyPr/>
          <a:lstStyle/>
          <a:p>
            <a:r>
              <a:rPr lang="en-US" smtClean="0"/>
              <a:t>Similar to a GRAT, but charity receives the annuity during the CLAT’s term of years</a:t>
            </a:r>
          </a:p>
          <a:p>
            <a:pPr lvl="1"/>
            <a:r>
              <a:rPr lang="en-US" smtClean="0"/>
              <a:t>Remainder passes to donor’s family at a reduced gift tax value determined at outset of the trust</a:t>
            </a:r>
          </a:p>
          <a:p>
            <a:pPr lvl="1"/>
            <a:r>
              <a:rPr lang="en-US" smtClean="0"/>
              <a:t>Donor receives charitable income tax and gift tax deduction for the annuity</a:t>
            </a:r>
          </a:p>
        </p:txBody>
      </p:sp>
    </p:spTree>
    <p:extLst>
      <p:ext uri="{BB962C8B-B14F-4D97-AF65-F5344CB8AC3E}">
        <p14:creationId xmlns:p14="http://schemas.microsoft.com/office/powerpoint/2010/main" val="2179764134"/>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itle 1"/>
          <p:cNvSpPr>
            <a:spLocks noGrp="1"/>
          </p:cNvSpPr>
          <p:nvPr>
            <p:ph type="title"/>
          </p:nvPr>
        </p:nvSpPr>
        <p:spPr/>
        <p:txBody>
          <a:bodyPr>
            <a:normAutofit fontScale="90000"/>
          </a:bodyPr>
          <a:lstStyle/>
          <a:p>
            <a:r>
              <a:rPr lang="en-US" smtClean="0"/>
              <a:t>Qualified Personal Residence Trusts</a:t>
            </a:r>
          </a:p>
        </p:txBody>
      </p:sp>
      <p:sp>
        <p:nvSpPr>
          <p:cNvPr id="244739" name="Content Placeholder 2"/>
          <p:cNvSpPr>
            <a:spLocks noGrp="1"/>
          </p:cNvSpPr>
          <p:nvPr>
            <p:ph idx="1"/>
          </p:nvPr>
        </p:nvSpPr>
        <p:spPr>
          <a:xfrm>
            <a:off x="457200" y="1295400"/>
            <a:ext cx="8229600" cy="4525963"/>
          </a:xfrm>
        </p:spPr>
        <p:txBody>
          <a:bodyPr>
            <a:normAutofit fontScale="92500" lnSpcReduction="10000"/>
          </a:bodyPr>
          <a:lstStyle/>
          <a:p>
            <a:r>
              <a:rPr lang="en-US" smtClean="0"/>
              <a:t>Gifting technique that can be utilized to transfer house (usually a vacation home – but can be primary residence) to donor’s children at a discounted value</a:t>
            </a:r>
          </a:p>
          <a:p>
            <a:pPr lvl="1"/>
            <a:r>
              <a:rPr lang="en-US" smtClean="0"/>
              <a:t>It’s an irrevocable trust to which the house is transferred and donor reserves right to live in the house for a term of years, with either the children owning the house outright at donor’s death or in trust</a:t>
            </a:r>
          </a:p>
          <a:p>
            <a:pPr lvl="1"/>
            <a:r>
              <a:rPr lang="en-US" smtClean="0"/>
              <a:t>Grantor trust</a:t>
            </a:r>
          </a:p>
          <a:p>
            <a:pPr lvl="1"/>
            <a:r>
              <a:rPr lang="en-US" smtClean="0"/>
              <a:t>If house sold, QPRT can be converted to GRAT</a:t>
            </a:r>
          </a:p>
        </p:txBody>
      </p:sp>
    </p:spTree>
    <p:extLst>
      <p:ext uri="{BB962C8B-B14F-4D97-AF65-F5344CB8AC3E}">
        <p14:creationId xmlns:p14="http://schemas.microsoft.com/office/powerpoint/2010/main" val="2984220050"/>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Title 1"/>
          <p:cNvSpPr>
            <a:spLocks noGrp="1"/>
          </p:cNvSpPr>
          <p:nvPr>
            <p:ph type="title"/>
          </p:nvPr>
        </p:nvSpPr>
        <p:spPr/>
        <p:txBody>
          <a:bodyPr/>
          <a:lstStyle/>
          <a:p>
            <a:pPr eaLnBrk="1" hangingPunct="1"/>
            <a:r>
              <a:rPr lang="en-US" smtClean="0"/>
              <a:t>ILITS</a:t>
            </a:r>
          </a:p>
        </p:txBody>
      </p:sp>
      <p:sp>
        <p:nvSpPr>
          <p:cNvPr id="245763" name="Content Placeholder 2"/>
          <p:cNvSpPr>
            <a:spLocks noGrp="1"/>
          </p:cNvSpPr>
          <p:nvPr>
            <p:ph idx="1"/>
          </p:nvPr>
        </p:nvSpPr>
        <p:spPr/>
        <p:txBody>
          <a:bodyPr/>
          <a:lstStyle/>
          <a:p>
            <a:pPr eaLnBrk="1" hangingPunct="1"/>
            <a:r>
              <a:rPr lang="en-US" smtClean="0"/>
              <a:t>Basic planning points</a:t>
            </a:r>
          </a:p>
          <a:p>
            <a:pPr lvl="1" eaLnBrk="1" hangingPunct="1"/>
            <a:r>
              <a:rPr lang="en-US" smtClean="0"/>
              <a:t>Death benefits held at death</a:t>
            </a:r>
          </a:p>
          <a:p>
            <a:pPr lvl="2" eaLnBrk="1" hangingPunct="1"/>
            <a:r>
              <a:rPr lang="en-US" smtClean="0"/>
              <a:t>Allows use of grantor’s gift tax exemption and GSTT exemption amount</a:t>
            </a:r>
          </a:p>
          <a:p>
            <a:pPr lvl="2" eaLnBrk="1" hangingPunct="1"/>
            <a:r>
              <a:rPr lang="en-US" smtClean="0"/>
              <a:t>Multiple beneficiaries can have interest in death benefits</a:t>
            </a:r>
          </a:p>
          <a:p>
            <a:pPr lvl="2" eaLnBrk="1" hangingPunct="1"/>
            <a:r>
              <a:rPr lang="en-US" smtClean="0"/>
              <a:t>Draft with flexibility in mind</a:t>
            </a:r>
          </a:p>
        </p:txBody>
      </p:sp>
      <p:sp>
        <p:nvSpPr>
          <p:cNvPr id="2" name="TextBox 1"/>
          <p:cNvSpPr txBox="1"/>
          <p:nvPr/>
        </p:nvSpPr>
        <p:spPr>
          <a:xfrm>
            <a:off x="8229600" y="228600"/>
            <a:ext cx="660758" cy="369332"/>
          </a:xfrm>
          <a:prstGeom prst="rect">
            <a:avLst/>
          </a:prstGeom>
          <a:noFill/>
        </p:spPr>
        <p:txBody>
          <a:bodyPr wrap="none" rtlCol="0">
            <a:spAutoFit/>
          </a:bodyPr>
          <a:lstStyle/>
          <a:p>
            <a:r>
              <a:rPr lang="en-US" dirty="0" smtClean="0"/>
              <a:t>B233</a:t>
            </a:r>
            <a:endParaRPr lang="en-US" dirty="0"/>
          </a:p>
        </p:txBody>
      </p:sp>
    </p:spTree>
    <p:extLst>
      <p:ext uri="{BB962C8B-B14F-4D97-AF65-F5344CB8AC3E}">
        <p14:creationId xmlns:p14="http://schemas.microsoft.com/office/powerpoint/2010/main" val="1066307070"/>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Title 1"/>
          <p:cNvSpPr>
            <a:spLocks noGrp="1"/>
          </p:cNvSpPr>
          <p:nvPr>
            <p:ph type="title"/>
          </p:nvPr>
        </p:nvSpPr>
        <p:spPr/>
        <p:txBody>
          <a:bodyPr/>
          <a:lstStyle/>
          <a:p>
            <a:pPr eaLnBrk="1" hangingPunct="1"/>
            <a:r>
              <a:rPr lang="en-US" smtClean="0"/>
              <a:t>ILITS – Accomplishing Flexibility</a:t>
            </a:r>
          </a:p>
        </p:txBody>
      </p:sp>
      <p:sp>
        <p:nvSpPr>
          <p:cNvPr id="246787" name="Content Placeholder 2"/>
          <p:cNvSpPr>
            <a:spLocks noGrp="1"/>
          </p:cNvSpPr>
          <p:nvPr>
            <p:ph idx="1"/>
          </p:nvPr>
        </p:nvSpPr>
        <p:spPr/>
        <p:txBody>
          <a:bodyPr/>
          <a:lstStyle/>
          <a:p>
            <a:pPr eaLnBrk="1" hangingPunct="1"/>
            <a:r>
              <a:rPr lang="en-US" smtClean="0"/>
              <a:t>Donor powers</a:t>
            </a:r>
          </a:p>
          <a:p>
            <a:pPr lvl="1" eaLnBrk="1" hangingPunct="1"/>
            <a:r>
              <a:rPr lang="en-US" smtClean="0"/>
              <a:t>Change beneficiaries that will receive </a:t>
            </a:r>
            <a:r>
              <a:rPr lang="en-US" i="1" smtClean="0"/>
              <a:t>Crummey </a:t>
            </a:r>
            <a:r>
              <a:rPr lang="en-US" smtClean="0"/>
              <a:t>powers</a:t>
            </a:r>
          </a:p>
          <a:p>
            <a:pPr lvl="1" eaLnBrk="1" hangingPunct="1"/>
            <a:r>
              <a:rPr lang="en-US" smtClean="0"/>
              <a:t>Use tiered </a:t>
            </a:r>
            <a:r>
              <a:rPr lang="en-US" i="1" smtClean="0"/>
              <a:t>Crummey</a:t>
            </a:r>
            <a:r>
              <a:rPr lang="en-US" smtClean="0"/>
              <a:t> powers</a:t>
            </a:r>
          </a:p>
          <a:p>
            <a:pPr lvl="1" eaLnBrk="1" hangingPunct="1"/>
            <a:r>
              <a:rPr lang="en-US" smtClean="0"/>
              <a:t>Beneficiaries holding contingent remainders can have a vested interest in ILIT</a:t>
            </a:r>
          </a:p>
        </p:txBody>
      </p:sp>
    </p:spTree>
    <p:extLst>
      <p:ext uri="{BB962C8B-B14F-4D97-AF65-F5344CB8AC3E}">
        <p14:creationId xmlns:p14="http://schemas.microsoft.com/office/powerpoint/2010/main" val="964555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Gain Example</a:t>
            </a:r>
            <a:endParaRPr lang="en-US" dirty="0"/>
          </a:p>
        </p:txBody>
      </p:sp>
      <p:sp>
        <p:nvSpPr>
          <p:cNvPr id="3" name="Content Placeholder 2"/>
          <p:cNvSpPr>
            <a:spLocks noGrp="1"/>
          </p:cNvSpPr>
          <p:nvPr>
            <p:ph idx="1"/>
          </p:nvPr>
        </p:nvSpPr>
        <p:spPr/>
        <p:txBody>
          <a:bodyPr/>
          <a:lstStyle/>
          <a:p>
            <a:r>
              <a:rPr lang="en-US" dirty="0" smtClean="0"/>
              <a:t>Clay Tile</a:t>
            </a:r>
          </a:p>
          <a:p>
            <a:pPr lvl="1"/>
            <a:r>
              <a:rPr lang="en-US" dirty="0" smtClean="0"/>
              <a:t>$600,000 of Schedule F net income for 2013.  </a:t>
            </a:r>
          </a:p>
          <a:p>
            <a:pPr lvl="1"/>
            <a:r>
              <a:rPr lang="en-US" dirty="0" smtClean="0"/>
              <a:t>Sale of farmland in 2013 that had </a:t>
            </a:r>
            <a:r>
              <a:rPr lang="en-US" dirty="0" err="1" smtClean="0"/>
              <a:t>unharvested</a:t>
            </a:r>
            <a:r>
              <a:rPr lang="en-US" dirty="0" smtClean="0"/>
              <a:t> crop</a:t>
            </a:r>
          </a:p>
          <a:p>
            <a:pPr lvl="2"/>
            <a:r>
              <a:rPr lang="en-US" dirty="0" smtClean="0"/>
              <a:t>LTCG of $800,000</a:t>
            </a:r>
          </a:p>
          <a:p>
            <a:pPr lvl="1"/>
            <a:r>
              <a:rPr lang="en-US" dirty="0" smtClean="0"/>
              <a:t>$60,000 of itemized deductions</a:t>
            </a:r>
            <a:endParaRPr lang="en-US" dirty="0"/>
          </a:p>
        </p:txBody>
      </p:sp>
    </p:spTree>
    <p:extLst>
      <p:ext uri="{BB962C8B-B14F-4D97-AF65-F5344CB8AC3E}">
        <p14:creationId xmlns:p14="http://schemas.microsoft.com/office/powerpoint/2010/main" val="138651264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Title 1"/>
          <p:cNvSpPr>
            <a:spLocks noGrp="1"/>
          </p:cNvSpPr>
          <p:nvPr>
            <p:ph type="title"/>
          </p:nvPr>
        </p:nvSpPr>
        <p:spPr/>
        <p:txBody>
          <a:bodyPr/>
          <a:lstStyle/>
          <a:p>
            <a:pPr eaLnBrk="1" hangingPunct="1"/>
            <a:r>
              <a:rPr lang="en-US" smtClean="0"/>
              <a:t>ILIT Drafting Provisions</a:t>
            </a:r>
          </a:p>
        </p:txBody>
      </p:sp>
      <p:sp>
        <p:nvSpPr>
          <p:cNvPr id="247811" name="Content Placeholder 2"/>
          <p:cNvSpPr>
            <a:spLocks noGrp="1"/>
          </p:cNvSpPr>
          <p:nvPr>
            <p:ph idx="1"/>
          </p:nvPr>
        </p:nvSpPr>
        <p:spPr/>
        <p:txBody>
          <a:bodyPr/>
          <a:lstStyle/>
          <a:p>
            <a:pPr eaLnBrk="1" hangingPunct="1"/>
            <a:r>
              <a:rPr lang="en-US" smtClean="0"/>
              <a:t>5 and 5 power applied to entire ILIT</a:t>
            </a:r>
          </a:p>
          <a:p>
            <a:pPr eaLnBrk="1" hangingPunct="1"/>
            <a:r>
              <a:rPr lang="en-US" smtClean="0"/>
              <a:t>Ordering rule for donee holding mutiple withdrawal rights</a:t>
            </a:r>
          </a:p>
          <a:p>
            <a:pPr eaLnBrk="1" hangingPunct="1"/>
            <a:r>
              <a:rPr lang="en-US" smtClean="0"/>
              <a:t>Special powerholder with limited power to appoint trust property during grantor’s lifetime</a:t>
            </a:r>
          </a:p>
        </p:txBody>
      </p:sp>
    </p:spTree>
    <p:extLst>
      <p:ext uri="{BB962C8B-B14F-4D97-AF65-F5344CB8AC3E}">
        <p14:creationId xmlns:p14="http://schemas.microsoft.com/office/powerpoint/2010/main" val="3265547441"/>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itle 1"/>
          <p:cNvSpPr>
            <a:spLocks noGrp="1"/>
          </p:cNvSpPr>
          <p:nvPr>
            <p:ph type="title"/>
          </p:nvPr>
        </p:nvSpPr>
        <p:spPr/>
        <p:txBody>
          <a:bodyPr/>
          <a:lstStyle/>
          <a:p>
            <a:pPr eaLnBrk="1" hangingPunct="1"/>
            <a:r>
              <a:rPr lang="en-US" smtClean="0"/>
              <a:t>Beneficiary Powers</a:t>
            </a:r>
          </a:p>
        </p:txBody>
      </p:sp>
      <p:sp>
        <p:nvSpPr>
          <p:cNvPr id="248835" name="Content Placeholder 2"/>
          <p:cNvSpPr>
            <a:spLocks noGrp="1"/>
          </p:cNvSpPr>
          <p:nvPr>
            <p:ph idx="1"/>
          </p:nvPr>
        </p:nvSpPr>
        <p:spPr/>
        <p:txBody>
          <a:bodyPr/>
          <a:lstStyle/>
          <a:p>
            <a:pPr eaLnBrk="1" hangingPunct="1"/>
            <a:r>
              <a:rPr lang="en-US" smtClean="0"/>
              <a:t>Testamentary limited powers of appointment in beneficiaries</a:t>
            </a:r>
          </a:p>
          <a:p>
            <a:pPr eaLnBrk="1" hangingPunct="1"/>
            <a:r>
              <a:rPr lang="en-US" smtClean="0"/>
              <a:t>Power of grantor, grantor’s spouse and beneficiaries to change trustee</a:t>
            </a:r>
          </a:p>
        </p:txBody>
      </p:sp>
    </p:spTree>
    <p:extLst>
      <p:ext uri="{BB962C8B-B14F-4D97-AF65-F5344CB8AC3E}">
        <p14:creationId xmlns:p14="http://schemas.microsoft.com/office/powerpoint/2010/main" val="481683507"/>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itle 1"/>
          <p:cNvSpPr>
            <a:spLocks noGrp="1"/>
          </p:cNvSpPr>
          <p:nvPr>
            <p:ph type="title"/>
          </p:nvPr>
        </p:nvSpPr>
        <p:spPr/>
        <p:txBody>
          <a:bodyPr/>
          <a:lstStyle/>
          <a:p>
            <a:pPr eaLnBrk="1" hangingPunct="1"/>
            <a:r>
              <a:rPr lang="en-US" smtClean="0"/>
              <a:t>Trustee Powers</a:t>
            </a:r>
          </a:p>
        </p:txBody>
      </p:sp>
      <p:sp>
        <p:nvSpPr>
          <p:cNvPr id="249859" name="Content Placeholder 2"/>
          <p:cNvSpPr>
            <a:spLocks noGrp="1"/>
          </p:cNvSpPr>
          <p:nvPr>
            <p:ph idx="1"/>
          </p:nvPr>
        </p:nvSpPr>
        <p:spPr/>
        <p:txBody>
          <a:bodyPr/>
          <a:lstStyle/>
          <a:p>
            <a:pPr eaLnBrk="1" hangingPunct="1"/>
            <a:r>
              <a:rPr lang="en-US" smtClean="0"/>
              <a:t>Discretion to satisfy </a:t>
            </a:r>
            <a:r>
              <a:rPr lang="en-US" i="1" smtClean="0"/>
              <a:t>Crummey</a:t>
            </a:r>
            <a:r>
              <a:rPr lang="en-US" smtClean="0"/>
              <a:t> notice requirements</a:t>
            </a:r>
          </a:p>
          <a:p>
            <a:pPr eaLnBrk="1" hangingPunct="1"/>
            <a:r>
              <a:rPr lang="en-US" i="1" smtClean="0"/>
              <a:t>Crummey </a:t>
            </a:r>
            <a:r>
              <a:rPr lang="en-US" smtClean="0"/>
              <a:t>powers satisfied against all trust property</a:t>
            </a:r>
          </a:p>
          <a:p>
            <a:pPr eaLnBrk="1" hangingPunct="1"/>
            <a:r>
              <a:rPr lang="en-US" smtClean="0"/>
              <a:t>Allow trustee to appoint guardian for minors likely to receive </a:t>
            </a:r>
            <a:r>
              <a:rPr lang="en-US" i="1" smtClean="0"/>
              <a:t>Crummey</a:t>
            </a:r>
            <a:r>
              <a:rPr lang="en-US" smtClean="0"/>
              <a:t> withdrawal right</a:t>
            </a:r>
          </a:p>
        </p:txBody>
      </p:sp>
    </p:spTree>
    <p:extLst>
      <p:ext uri="{BB962C8B-B14F-4D97-AF65-F5344CB8AC3E}">
        <p14:creationId xmlns:p14="http://schemas.microsoft.com/office/powerpoint/2010/main" val="3598318827"/>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i="1" smtClean="0"/>
              <a:t>Estate of Turner</a:t>
            </a:r>
          </a:p>
        </p:txBody>
      </p:sp>
      <p:sp>
        <p:nvSpPr>
          <p:cNvPr id="61443" name="Content Placeholder 2"/>
          <p:cNvSpPr>
            <a:spLocks noGrp="1"/>
          </p:cNvSpPr>
          <p:nvPr>
            <p:ph idx="1"/>
          </p:nvPr>
        </p:nvSpPr>
        <p:spPr/>
        <p:txBody>
          <a:bodyPr/>
          <a:lstStyle/>
          <a:p>
            <a:r>
              <a:rPr lang="en-US" smtClean="0"/>
              <a:t>Transferred FLP assets were included in the decedent’s gross estate. </a:t>
            </a:r>
          </a:p>
          <a:p>
            <a:r>
              <a:rPr lang="en-US" smtClean="0"/>
              <a:t>Court also addressed the issue of whether the decedent’s payment of life insurance policy premiums were subject to the annual exclusion under Section 2503(b).</a:t>
            </a:r>
          </a:p>
          <a:p>
            <a:endParaRPr lang="en-US" smtClean="0"/>
          </a:p>
        </p:txBody>
      </p:sp>
    </p:spTree>
    <p:extLst>
      <p:ext uri="{BB962C8B-B14F-4D97-AF65-F5344CB8AC3E}">
        <p14:creationId xmlns:p14="http://schemas.microsoft.com/office/powerpoint/2010/main" val="1568786992"/>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0"/>
            <a:ext cx="8229600" cy="1143000"/>
          </a:xfrm>
        </p:spPr>
        <p:txBody>
          <a:bodyPr/>
          <a:lstStyle/>
          <a:p>
            <a:r>
              <a:rPr lang="en-US" i="1" smtClean="0"/>
              <a:t>Estate of Turner</a:t>
            </a:r>
          </a:p>
        </p:txBody>
      </p:sp>
      <p:sp>
        <p:nvSpPr>
          <p:cNvPr id="62467" name="Content Placeholder 2"/>
          <p:cNvSpPr>
            <a:spLocks noGrp="1"/>
          </p:cNvSpPr>
          <p:nvPr>
            <p:ph idx="1"/>
          </p:nvPr>
        </p:nvSpPr>
        <p:spPr>
          <a:xfrm>
            <a:off x="457200" y="1219200"/>
            <a:ext cx="8229600" cy="5486400"/>
          </a:xfrm>
        </p:spPr>
        <p:txBody>
          <a:bodyPr>
            <a:normAutofit/>
          </a:bodyPr>
          <a:lstStyle/>
          <a:p>
            <a:r>
              <a:rPr lang="en-US" sz="2800" dirty="0" smtClean="0"/>
              <a:t>Sloppy </a:t>
            </a:r>
            <a:r>
              <a:rPr lang="en-US" sz="2800" i="1" dirty="0" err="1" smtClean="0"/>
              <a:t>Crummey</a:t>
            </a:r>
            <a:r>
              <a:rPr lang="en-US" sz="2800" dirty="0" smtClean="0"/>
              <a:t> gifting</a:t>
            </a:r>
          </a:p>
          <a:p>
            <a:pPr lvl="1"/>
            <a:r>
              <a:rPr lang="en-US" sz="2000" dirty="0" smtClean="0"/>
              <a:t>Decedent was grantor of irrevocable life insurance trust that had purchased three separate life insurance policies. </a:t>
            </a:r>
          </a:p>
          <a:p>
            <a:pPr lvl="1"/>
            <a:r>
              <a:rPr lang="en-US" sz="2000" dirty="0" smtClean="0"/>
              <a:t>In 2000-2003, the decedent paid the insurance premiums directly from a joint checking account instead of transferring money to the trustees to pay the premiums. </a:t>
            </a:r>
          </a:p>
          <a:p>
            <a:pPr lvl="2"/>
            <a:r>
              <a:rPr lang="en-US" sz="2000" dirty="0" smtClean="0"/>
              <a:t>IRS included the premiums paid on the life insurance policies in the estate’s total adjusted taxable gifts.</a:t>
            </a:r>
          </a:p>
          <a:p>
            <a:pPr lvl="2"/>
            <a:r>
              <a:rPr lang="en-US" sz="2000" dirty="0" smtClean="0"/>
              <a:t>Tax Court held that the premium payments were a gift of a present interest and were subject to the annual exclusion under Section 2503(b) – beneficiaries had “right to demand withdrawals from the trust”</a:t>
            </a:r>
          </a:p>
          <a:p>
            <a:endParaRPr lang="en-US" dirty="0" smtClean="0"/>
          </a:p>
        </p:txBody>
      </p:sp>
    </p:spTree>
    <p:extLst>
      <p:ext uri="{BB962C8B-B14F-4D97-AF65-F5344CB8AC3E}">
        <p14:creationId xmlns:p14="http://schemas.microsoft.com/office/powerpoint/2010/main" val="1716406592"/>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itle 1"/>
          <p:cNvSpPr>
            <a:spLocks noGrp="1"/>
          </p:cNvSpPr>
          <p:nvPr>
            <p:ph type="title"/>
          </p:nvPr>
        </p:nvSpPr>
        <p:spPr/>
        <p:txBody>
          <a:bodyPr/>
          <a:lstStyle/>
          <a:p>
            <a:pPr eaLnBrk="1" hangingPunct="1"/>
            <a:r>
              <a:rPr lang="en-US" smtClean="0"/>
              <a:t>Corporate Buy-Sell Agreements</a:t>
            </a:r>
          </a:p>
        </p:txBody>
      </p:sp>
      <p:sp>
        <p:nvSpPr>
          <p:cNvPr id="250883" name="Content Placeholder 2"/>
          <p:cNvSpPr>
            <a:spLocks noGrp="1"/>
          </p:cNvSpPr>
          <p:nvPr>
            <p:ph idx="1"/>
          </p:nvPr>
        </p:nvSpPr>
        <p:spPr/>
        <p:txBody>
          <a:bodyPr>
            <a:normAutofit fontScale="92500" lnSpcReduction="20000"/>
          </a:bodyPr>
          <a:lstStyle/>
          <a:p>
            <a:pPr eaLnBrk="1" hangingPunct="1"/>
            <a:r>
              <a:rPr lang="en-US" smtClean="0"/>
              <a:t>Entity purchase agreement</a:t>
            </a:r>
          </a:p>
          <a:p>
            <a:pPr lvl="1" eaLnBrk="1" hangingPunct="1"/>
            <a:r>
              <a:rPr lang="en-US" smtClean="0"/>
              <a:t>Contract between stockholders and corporation</a:t>
            </a:r>
          </a:p>
          <a:p>
            <a:pPr eaLnBrk="1" hangingPunct="1"/>
            <a:r>
              <a:rPr lang="en-US" smtClean="0"/>
              <a:t>Cross purchase agreement</a:t>
            </a:r>
          </a:p>
          <a:p>
            <a:pPr lvl="1" eaLnBrk="1" hangingPunct="1"/>
            <a:r>
              <a:rPr lang="en-US" smtClean="0"/>
              <a:t>Contract between stockholders </a:t>
            </a:r>
          </a:p>
          <a:p>
            <a:pPr eaLnBrk="1" hangingPunct="1"/>
            <a:r>
              <a:rPr lang="en-US" smtClean="0"/>
              <a:t>Hybrid agreements</a:t>
            </a:r>
          </a:p>
          <a:p>
            <a:pPr lvl="1" eaLnBrk="1" hangingPunct="1"/>
            <a:r>
              <a:rPr lang="en-US" smtClean="0"/>
              <a:t>Contract between corporation and stockholders whereby stockholders agree to offer their shares first to the corporation and then to other stockholders</a:t>
            </a:r>
          </a:p>
        </p:txBody>
      </p:sp>
      <p:sp>
        <p:nvSpPr>
          <p:cNvPr id="2" name="TextBox 1"/>
          <p:cNvSpPr txBox="1"/>
          <p:nvPr/>
        </p:nvSpPr>
        <p:spPr>
          <a:xfrm>
            <a:off x="8305800" y="76200"/>
            <a:ext cx="660758" cy="369332"/>
          </a:xfrm>
          <a:prstGeom prst="rect">
            <a:avLst/>
          </a:prstGeom>
          <a:noFill/>
        </p:spPr>
        <p:txBody>
          <a:bodyPr wrap="none" rtlCol="0">
            <a:spAutoFit/>
          </a:bodyPr>
          <a:lstStyle/>
          <a:p>
            <a:r>
              <a:rPr lang="en-US" dirty="0" smtClean="0"/>
              <a:t>B234</a:t>
            </a:r>
            <a:endParaRPr lang="en-US" dirty="0"/>
          </a:p>
        </p:txBody>
      </p:sp>
    </p:spTree>
    <p:extLst>
      <p:ext uri="{BB962C8B-B14F-4D97-AF65-F5344CB8AC3E}">
        <p14:creationId xmlns:p14="http://schemas.microsoft.com/office/powerpoint/2010/main" val="3951398940"/>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le 1"/>
          <p:cNvSpPr>
            <a:spLocks noGrp="1"/>
          </p:cNvSpPr>
          <p:nvPr>
            <p:ph type="title"/>
          </p:nvPr>
        </p:nvSpPr>
        <p:spPr/>
        <p:txBody>
          <a:bodyPr>
            <a:normAutofit fontScale="90000"/>
          </a:bodyPr>
          <a:lstStyle/>
          <a:p>
            <a:pPr eaLnBrk="1" hangingPunct="1"/>
            <a:r>
              <a:rPr lang="en-US" smtClean="0"/>
              <a:t>Advantages of Buy-Sell Agreements</a:t>
            </a:r>
          </a:p>
        </p:txBody>
      </p:sp>
      <p:sp>
        <p:nvSpPr>
          <p:cNvPr id="251907" name="Content Placeholder 2"/>
          <p:cNvSpPr>
            <a:spLocks noGrp="1"/>
          </p:cNvSpPr>
          <p:nvPr>
            <p:ph idx="1"/>
          </p:nvPr>
        </p:nvSpPr>
        <p:spPr/>
        <p:txBody>
          <a:bodyPr/>
          <a:lstStyle/>
          <a:p>
            <a:pPr eaLnBrk="1" hangingPunct="1"/>
            <a:r>
              <a:rPr lang="en-US" smtClean="0"/>
              <a:t>Prevention of the sale of stock outside the family unit</a:t>
            </a:r>
          </a:p>
          <a:p>
            <a:pPr eaLnBrk="1" hangingPunct="1"/>
            <a:r>
              <a:rPr lang="en-US" smtClean="0"/>
              <a:t>Relatively simple</a:t>
            </a:r>
          </a:p>
          <a:p>
            <a:pPr eaLnBrk="1" hangingPunct="1"/>
            <a:r>
              <a:rPr lang="en-US" smtClean="0"/>
              <a:t>Creates a ready market for the stock</a:t>
            </a:r>
          </a:p>
          <a:p>
            <a:pPr lvl="1" eaLnBrk="1" hangingPunct="1"/>
            <a:r>
              <a:rPr lang="en-US" smtClean="0"/>
              <a:t>Remedies a liquidity problem</a:t>
            </a:r>
          </a:p>
          <a:p>
            <a:pPr lvl="1" eaLnBrk="1" hangingPunct="1"/>
            <a:r>
              <a:rPr lang="en-US" smtClean="0"/>
              <a:t>Can help set a value for stock</a:t>
            </a:r>
          </a:p>
        </p:txBody>
      </p:sp>
    </p:spTree>
    <p:extLst>
      <p:ext uri="{BB962C8B-B14F-4D97-AF65-F5344CB8AC3E}">
        <p14:creationId xmlns:p14="http://schemas.microsoft.com/office/powerpoint/2010/main" val="275200082"/>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itle 1"/>
          <p:cNvSpPr>
            <a:spLocks noGrp="1"/>
          </p:cNvSpPr>
          <p:nvPr>
            <p:ph type="title"/>
          </p:nvPr>
        </p:nvSpPr>
        <p:spPr/>
        <p:txBody>
          <a:bodyPr>
            <a:normAutofit fontScale="90000"/>
          </a:bodyPr>
          <a:lstStyle/>
          <a:p>
            <a:pPr eaLnBrk="1" hangingPunct="1"/>
            <a:r>
              <a:rPr lang="en-US" smtClean="0"/>
              <a:t>Disadvantages of Buy-Sell Agreements</a:t>
            </a:r>
          </a:p>
        </p:txBody>
      </p:sp>
      <p:sp>
        <p:nvSpPr>
          <p:cNvPr id="252931" name="Content Placeholder 2"/>
          <p:cNvSpPr>
            <a:spLocks noGrp="1"/>
          </p:cNvSpPr>
          <p:nvPr>
            <p:ph idx="1"/>
          </p:nvPr>
        </p:nvSpPr>
        <p:spPr/>
        <p:txBody>
          <a:bodyPr/>
          <a:lstStyle/>
          <a:p>
            <a:pPr eaLnBrk="1" hangingPunct="1"/>
            <a:r>
              <a:rPr lang="en-US" smtClean="0"/>
              <a:t>Hybrid type agreement may pose difficult tax issue</a:t>
            </a:r>
          </a:p>
          <a:p>
            <a:pPr lvl="1" eaLnBrk="1" hangingPunct="1"/>
            <a:r>
              <a:rPr lang="en-US" smtClean="0"/>
              <a:t>Must meet technical requirements of Sec. 302(b) or Sec. 303</a:t>
            </a:r>
          </a:p>
          <a:p>
            <a:pPr eaLnBrk="1" hangingPunct="1"/>
            <a:r>
              <a:rPr lang="en-US" smtClean="0"/>
              <a:t>Less tax problems with cross-purchase agreements</a:t>
            </a:r>
          </a:p>
        </p:txBody>
      </p:sp>
      <p:sp>
        <p:nvSpPr>
          <p:cNvPr id="2" name="TextBox 1"/>
          <p:cNvSpPr txBox="1"/>
          <p:nvPr/>
        </p:nvSpPr>
        <p:spPr>
          <a:xfrm>
            <a:off x="8382000" y="152400"/>
            <a:ext cx="660758" cy="369332"/>
          </a:xfrm>
          <a:prstGeom prst="rect">
            <a:avLst/>
          </a:prstGeom>
          <a:noFill/>
        </p:spPr>
        <p:txBody>
          <a:bodyPr wrap="none" rtlCol="0">
            <a:spAutoFit/>
          </a:bodyPr>
          <a:lstStyle/>
          <a:p>
            <a:r>
              <a:rPr lang="en-US" dirty="0" smtClean="0"/>
              <a:t>B236</a:t>
            </a:r>
            <a:endParaRPr lang="en-US" dirty="0"/>
          </a:p>
        </p:txBody>
      </p:sp>
    </p:spTree>
    <p:extLst>
      <p:ext uri="{BB962C8B-B14F-4D97-AF65-F5344CB8AC3E}">
        <p14:creationId xmlns:p14="http://schemas.microsoft.com/office/powerpoint/2010/main" val="974202024"/>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Title 1"/>
          <p:cNvSpPr>
            <a:spLocks noGrp="1"/>
          </p:cNvSpPr>
          <p:nvPr>
            <p:ph type="title"/>
          </p:nvPr>
        </p:nvSpPr>
        <p:spPr/>
        <p:txBody>
          <a:bodyPr>
            <a:normAutofit fontScale="90000"/>
          </a:bodyPr>
          <a:lstStyle/>
          <a:p>
            <a:r>
              <a:rPr lang="en-US" smtClean="0"/>
              <a:t>Buy-Sell Agreement and Life Insurance</a:t>
            </a:r>
          </a:p>
        </p:txBody>
      </p:sp>
      <p:sp>
        <p:nvSpPr>
          <p:cNvPr id="253955" name="Content Placeholder 2"/>
          <p:cNvSpPr>
            <a:spLocks noGrp="1"/>
          </p:cNvSpPr>
          <p:nvPr>
            <p:ph idx="1"/>
          </p:nvPr>
        </p:nvSpPr>
        <p:spPr/>
        <p:txBody>
          <a:bodyPr/>
          <a:lstStyle/>
          <a:p>
            <a:r>
              <a:rPr lang="en-US" smtClean="0"/>
              <a:t>Provides funds to cover purchase price or down payment</a:t>
            </a:r>
          </a:p>
          <a:p>
            <a:pPr lvl="1"/>
            <a:r>
              <a:rPr lang="en-US" smtClean="0"/>
              <a:t>Premiums not deductible  and can cause ongoing expense</a:t>
            </a:r>
          </a:p>
        </p:txBody>
      </p:sp>
    </p:spTree>
    <p:extLst>
      <p:ext uri="{BB962C8B-B14F-4D97-AF65-F5344CB8AC3E}">
        <p14:creationId xmlns:p14="http://schemas.microsoft.com/office/powerpoint/2010/main" val="839251369"/>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Title 1"/>
          <p:cNvSpPr>
            <a:spLocks noGrp="1"/>
          </p:cNvSpPr>
          <p:nvPr>
            <p:ph type="title"/>
          </p:nvPr>
        </p:nvSpPr>
        <p:spPr/>
        <p:txBody>
          <a:bodyPr/>
          <a:lstStyle/>
          <a:p>
            <a:r>
              <a:rPr lang="en-US" smtClean="0"/>
              <a:t>Other Post-Mortem Issues</a:t>
            </a:r>
          </a:p>
        </p:txBody>
      </p:sp>
      <p:sp>
        <p:nvSpPr>
          <p:cNvPr id="254979" name="Content Placeholder 2"/>
          <p:cNvSpPr>
            <a:spLocks noGrp="1"/>
          </p:cNvSpPr>
          <p:nvPr>
            <p:ph idx="1"/>
          </p:nvPr>
        </p:nvSpPr>
        <p:spPr/>
        <p:txBody>
          <a:bodyPr>
            <a:normAutofit fontScale="92500" lnSpcReduction="20000"/>
          </a:bodyPr>
          <a:lstStyle/>
          <a:p>
            <a:r>
              <a:rPr lang="en-US" smtClean="0"/>
              <a:t>Buy-out of deceased shareholder’s stock could jeopardize estate’s making Sec. 6166 election</a:t>
            </a:r>
          </a:p>
          <a:p>
            <a:pPr lvl="1"/>
            <a:r>
              <a:rPr lang="en-US" smtClean="0"/>
              <a:t>Watch acceleration of deferred taxes</a:t>
            </a:r>
          </a:p>
          <a:p>
            <a:pPr lvl="2"/>
            <a:r>
              <a:rPr lang="en-US" smtClean="0"/>
              <a:t>Planning around this?</a:t>
            </a:r>
          </a:p>
          <a:p>
            <a:r>
              <a:rPr lang="en-US" smtClean="0"/>
              <a:t>Buy-sell could trigger gift of stock to trust for surviving spouse not to qualify for marital deduction</a:t>
            </a:r>
          </a:p>
          <a:p>
            <a:pPr lvl="1"/>
            <a:r>
              <a:rPr lang="en-US" i="1" smtClean="0"/>
              <a:t>Rinaldi </a:t>
            </a:r>
            <a:r>
              <a:rPr lang="en-US" smtClean="0"/>
              <a:t>case</a:t>
            </a:r>
          </a:p>
        </p:txBody>
      </p:sp>
    </p:spTree>
    <p:extLst>
      <p:ext uri="{BB962C8B-B14F-4D97-AF65-F5344CB8AC3E}">
        <p14:creationId xmlns:p14="http://schemas.microsoft.com/office/powerpoint/2010/main" val="3348679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Gain Example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Tax issues associated with </a:t>
            </a:r>
            <a:r>
              <a:rPr lang="en-US" dirty="0" err="1" smtClean="0"/>
              <a:t>unharvested</a:t>
            </a:r>
            <a:r>
              <a:rPr lang="en-US" dirty="0" smtClean="0"/>
              <a:t> crop</a:t>
            </a:r>
          </a:p>
          <a:p>
            <a:pPr lvl="1"/>
            <a:r>
              <a:rPr lang="en-US" dirty="0" smtClean="0"/>
              <a:t>No deductions for expenses (add to basis)</a:t>
            </a:r>
          </a:p>
          <a:p>
            <a:pPr lvl="1"/>
            <a:r>
              <a:rPr lang="en-US" dirty="0" smtClean="0"/>
              <a:t>Gain is LTCG if land held for more than a year</a:t>
            </a:r>
          </a:p>
          <a:p>
            <a:pPr lvl="1"/>
            <a:r>
              <a:rPr lang="en-US" dirty="0" smtClean="0"/>
              <a:t>Allocate portion of selling price to </a:t>
            </a:r>
            <a:r>
              <a:rPr lang="en-US" dirty="0" err="1" smtClean="0"/>
              <a:t>unharvested</a:t>
            </a:r>
            <a:r>
              <a:rPr lang="en-US" dirty="0" smtClean="0"/>
              <a:t> crop</a:t>
            </a:r>
          </a:p>
          <a:p>
            <a:pPr lvl="1"/>
            <a:r>
              <a:rPr lang="en-US" dirty="0" smtClean="0"/>
              <a:t>Result changes if retained right to reacquire land</a:t>
            </a:r>
          </a:p>
          <a:p>
            <a:pPr lvl="1"/>
            <a:r>
              <a:rPr lang="en-US" dirty="0" smtClean="0"/>
              <a:t>What about pre-paid expenses?</a:t>
            </a:r>
          </a:p>
          <a:p>
            <a:pPr lvl="2"/>
            <a:r>
              <a:rPr lang="en-US" dirty="0" smtClean="0"/>
              <a:t>Amended return</a:t>
            </a:r>
          </a:p>
          <a:p>
            <a:pPr lvl="1"/>
            <a:r>
              <a:rPr lang="en-US" dirty="0" smtClean="0"/>
              <a:t>Potential application of 3.8 Medicare surtax</a:t>
            </a:r>
          </a:p>
          <a:p>
            <a:pPr lvl="1"/>
            <a:endParaRPr lang="en-US" dirty="0"/>
          </a:p>
        </p:txBody>
      </p:sp>
    </p:spTree>
    <p:extLst>
      <p:ext uri="{BB962C8B-B14F-4D97-AF65-F5344CB8AC3E}">
        <p14:creationId xmlns:p14="http://schemas.microsoft.com/office/powerpoint/2010/main" val="210149284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Title 1"/>
          <p:cNvSpPr>
            <a:spLocks noGrp="1"/>
          </p:cNvSpPr>
          <p:nvPr>
            <p:ph type="title"/>
          </p:nvPr>
        </p:nvSpPr>
        <p:spPr/>
        <p:txBody>
          <a:bodyPr/>
          <a:lstStyle/>
          <a:p>
            <a:r>
              <a:rPr lang="en-US" smtClean="0"/>
              <a:t>Funding a Buy-Sell</a:t>
            </a:r>
          </a:p>
        </p:txBody>
      </p:sp>
      <p:sp>
        <p:nvSpPr>
          <p:cNvPr id="256003" name="Content Placeholder 2"/>
          <p:cNvSpPr>
            <a:spLocks noGrp="1"/>
          </p:cNvSpPr>
          <p:nvPr>
            <p:ph idx="1"/>
          </p:nvPr>
        </p:nvSpPr>
        <p:spPr/>
        <p:txBody>
          <a:bodyPr/>
          <a:lstStyle/>
          <a:p>
            <a:r>
              <a:rPr lang="en-US" smtClean="0"/>
              <a:t>Life insurance often funds if death is triggering event</a:t>
            </a:r>
          </a:p>
          <a:p>
            <a:pPr lvl="1"/>
            <a:r>
              <a:rPr lang="en-US" smtClean="0"/>
              <a:t>Proceeds received by beneficiary without income tax liability</a:t>
            </a:r>
          </a:p>
        </p:txBody>
      </p:sp>
    </p:spTree>
    <p:extLst>
      <p:ext uri="{BB962C8B-B14F-4D97-AF65-F5344CB8AC3E}">
        <p14:creationId xmlns:p14="http://schemas.microsoft.com/office/powerpoint/2010/main" val="341438970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Title 1"/>
          <p:cNvSpPr>
            <a:spLocks noGrp="1"/>
          </p:cNvSpPr>
          <p:nvPr>
            <p:ph type="title"/>
          </p:nvPr>
        </p:nvSpPr>
        <p:spPr/>
        <p:txBody>
          <a:bodyPr/>
          <a:lstStyle/>
          <a:p>
            <a:r>
              <a:rPr lang="en-US" smtClean="0"/>
              <a:t>Funding a Buy-Sell</a:t>
            </a:r>
          </a:p>
        </p:txBody>
      </p:sp>
      <p:sp>
        <p:nvSpPr>
          <p:cNvPr id="257027" name="Content Placeholder 2"/>
          <p:cNvSpPr>
            <a:spLocks noGrp="1"/>
          </p:cNvSpPr>
          <p:nvPr>
            <p:ph idx="1"/>
          </p:nvPr>
        </p:nvSpPr>
        <p:spPr/>
        <p:txBody>
          <a:bodyPr/>
          <a:lstStyle/>
          <a:p>
            <a:r>
              <a:rPr lang="en-US" smtClean="0"/>
              <a:t>Problems with life insurance</a:t>
            </a:r>
          </a:p>
          <a:p>
            <a:pPr lvl="1"/>
            <a:r>
              <a:rPr lang="en-US" smtClean="0"/>
              <a:t>If proceeds received by C corporation can increase C corporation’s AMT liability by increasing C corporation’s current earnings</a:t>
            </a:r>
          </a:p>
          <a:p>
            <a:pPr lvl="1"/>
            <a:r>
              <a:rPr lang="en-US" smtClean="0"/>
              <a:t>May not be sufficient to fund lifetime redemption caused by stockholder’s disability or retirement</a:t>
            </a:r>
          </a:p>
        </p:txBody>
      </p:sp>
      <p:sp>
        <p:nvSpPr>
          <p:cNvPr id="2" name="TextBox 1"/>
          <p:cNvSpPr txBox="1"/>
          <p:nvPr/>
        </p:nvSpPr>
        <p:spPr>
          <a:xfrm>
            <a:off x="8077200" y="152400"/>
            <a:ext cx="660758" cy="369332"/>
          </a:xfrm>
          <a:prstGeom prst="rect">
            <a:avLst/>
          </a:prstGeom>
          <a:noFill/>
        </p:spPr>
        <p:txBody>
          <a:bodyPr wrap="none" rtlCol="0">
            <a:spAutoFit/>
          </a:bodyPr>
          <a:lstStyle/>
          <a:p>
            <a:r>
              <a:rPr lang="en-US" dirty="0" smtClean="0"/>
              <a:t>B237</a:t>
            </a:r>
            <a:endParaRPr lang="en-US" dirty="0"/>
          </a:p>
        </p:txBody>
      </p:sp>
    </p:spTree>
    <p:extLst>
      <p:ext uri="{BB962C8B-B14F-4D97-AF65-F5344CB8AC3E}">
        <p14:creationId xmlns:p14="http://schemas.microsoft.com/office/powerpoint/2010/main" val="1377263052"/>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itle 1"/>
          <p:cNvSpPr>
            <a:spLocks noGrp="1"/>
          </p:cNvSpPr>
          <p:nvPr>
            <p:ph type="title"/>
          </p:nvPr>
        </p:nvSpPr>
        <p:spPr/>
        <p:txBody>
          <a:bodyPr/>
          <a:lstStyle/>
          <a:p>
            <a:r>
              <a:rPr lang="en-US" smtClean="0"/>
              <a:t>Funding a Buy-Sell</a:t>
            </a:r>
          </a:p>
        </p:txBody>
      </p:sp>
      <p:sp>
        <p:nvSpPr>
          <p:cNvPr id="258051" name="Content Placeholder 2"/>
          <p:cNvSpPr>
            <a:spLocks noGrp="1"/>
          </p:cNvSpPr>
          <p:nvPr>
            <p:ph idx="1"/>
          </p:nvPr>
        </p:nvSpPr>
        <p:spPr/>
        <p:txBody>
          <a:bodyPr/>
          <a:lstStyle/>
          <a:p>
            <a:r>
              <a:rPr lang="en-US" smtClean="0"/>
              <a:t>Accumulated earnings</a:t>
            </a:r>
          </a:p>
          <a:p>
            <a:pPr lvl="1"/>
            <a:r>
              <a:rPr lang="en-US" smtClean="0"/>
              <a:t>May not be a “reasonable need of the business” and, thus, could subject corporation to accumulated earnings tax</a:t>
            </a:r>
          </a:p>
        </p:txBody>
      </p:sp>
    </p:spTree>
    <p:extLst>
      <p:ext uri="{BB962C8B-B14F-4D97-AF65-F5344CB8AC3E}">
        <p14:creationId xmlns:p14="http://schemas.microsoft.com/office/powerpoint/2010/main" val="3238040560"/>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Title 1"/>
          <p:cNvSpPr>
            <a:spLocks noGrp="1"/>
          </p:cNvSpPr>
          <p:nvPr>
            <p:ph type="title"/>
          </p:nvPr>
        </p:nvSpPr>
        <p:spPr/>
        <p:txBody>
          <a:bodyPr/>
          <a:lstStyle/>
          <a:p>
            <a:r>
              <a:rPr lang="en-US" smtClean="0"/>
              <a:t>Funding a Buy-Sell</a:t>
            </a:r>
          </a:p>
        </p:txBody>
      </p:sp>
      <p:sp>
        <p:nvSpPr>
          <p:cNvPr id="259075" name="Content Placeholder 2"/>
          <p:cNvSpPr>
            <a:spLocks noGrp="1"/>
          </p:cNvSpPr>
          <p:nvPr>
            <p:ph idx="1"/>
          </p:nvPr>
        </p:nvSpPr>
        <p:spPr/>
        <p:txBody>
          <a:bodyPr/>
          <a:lstStyle/>
          <a:p>
            <a:r>
              <a:rPr lang="en-US" smtClean="0"/>
              <a:t>Buy enough permanent life insurance to fund post-mortem buyouts, obtain debt financing to pay for stock bought other than at death , with use of excess of postmortem purchase price over insurance death benefit to pay off loan</a:t>
            </a:r>
          </a:p>
        </p:txBody>
      </p:sp>
    </p:spTree>
    <p:extLst>
      <p:ext uri="{BB962C8B-B14F-4D97-AF65-F5344CB8AC3E}">
        <p14:creationId xmlns:p14="http://schemas.microsoft.com/office/powerpoint/2010/main" val="576680843"/>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Title 1"/>
          <p:cNvSpPr>
            <a:spLocks noGrp="1"/>
          </p:cNvSpPr>
          <p:nvPr>
            <p:ph type="title"/>
          </p:nvPr>
        </p:nvSpPr>
        <p:spPr/>
        <p:txBody>
          <a:bodyPr/>
          <a:lstStyle/>
          <a:p>
            <a:r>
              <a:rPr lang="en-US" smtClean="0"/>
              <a:t>Income Tax Treatment</a:t>
            </a:r>
          </a:p>
        </p:txBody>
      </p:sp>
      <p:sp>
        <p:nvSpPr>
          <p:cNvPr id="260099" name="Content Placeholder 2"/>
          <p:cNvSpPr>
            <a:spLocks noGrp="1"/>
          </p:cNvSpPr>
          <p:nvPr>
            <p:ph idx="1"/>
          </p:nvPr>
        </p:nvSpPr>
        <p:spPr/>
        <p:txBody>
          <a:bodyPr>
            <a:normAutofit fontScale="92500" lnSpcReduction="20000"/>
          </a:bodyPr>
          <a:lstStyle/>
          <a:p>
            <a:r>
              <a:rPr lang="en-US" smtClean="0"/>
              <a:t>Cross-purchase agreement</a:t>
            </a:r>
          </a:p>
          <a:p>
            <a:pPr lvl="1"/>
            <a:r>
              <a:rPr lang="en-US" smtClean="0"/>
              <a:t>Gain is capital gain regardless of character of corporation’s underlying assets (unless shareholder is dealer in stock)</a:t>
            </a:r>
          </a:p>
          <a:p>
            <a:pPr lvl="1"/>
            <a:r>
              <a:rPr lang="en-US" smtClean="0"/>
              <a:t>If estate sells stock shortly after shareholder’s death, no gain recognized if agreement sets sales price at date of death value</a:t>
            </a:r>
          </a:p>
          <a:p>
            <a:pPr lvl="1"/>
            <a:r>
              <a:rPr lang="en-US" smtClean="0"/>
              <a:t>Purchasing shareholders increase basis in total holdings of corporate stock by price paid for shares purchased via agreement</a:t>
            </a:r>
          </a:p>
        </p:txBody>
      </p:sp>
      <p:sp>
        <p:nvSpPr>
          <p:cNvPr id="2" name="TextBox 1"/>
          <p:cNvSpPr txBox="1"/>
          <p:nvPr/>
        </p:nvSpPr>
        <p:spPr>
          <a:xfrm>
            <a:off x="8229600" y="228600"/>
            <a:ext cx="660758" cy="369332"/>
          </a:xfrm>
          <a:prstGeom prst="rect">
            <a:avLst/>
          </a:prstGeom>
          <a:noFill/>
        </p:spPr>
        <p:txBody>
          <a:bodyPr wrap="none" rtlCol="0">
            <a:spAutoFit/>
          </a:bodyPr>
          <a:lstStyle/>
          <a:p>
            <a:r>
              <a:rPr lang="en-US" dirty="0" smtClean="0"/>
              <a:t>B236</a:t>
            </a:r>
            <a:endParaRPr lang="en-US" dirty="0"/>
          </a:p>
        </p:txBody>
      </p:sp>
    </p:spTree>
    <p:extLst>
      <p:ext uri="{BB962C8B-B14F-4D97-AF65-F5344CB8AC3E}">
        <p14:creationId xmlns:p14="http://schemas.microsoft.com/office/powerpoint/2010/main" val="2181460448"/>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Title 1"/>
          <p:cNvSpPr>
            <a:spLocks noGrp="1"/>
          </p:cNvSpPr>
          <p:nvPr>
            <p:ph type="title"/>
          </p:nvPr>
        </p:nvSpPr>
        <p:spPr/>
        <p:txBody>
          <a:bodyPr/>
          <a:lstStyle/>
          <a:p>
            <a:r>
              <a:rPr lang="en-US" smtClean="0"/>
              <a:t>Income Tax Treatment</a:t>
            </a:r>
          </a:p>
        </p:txBody>
      </p:sp>
      <p:sp>
        <p:nvSpPr>
          <p:cNvPr id="261123" name="Content Placeholder 2"/>
          <p:cNvSpPr>
            <a:spLocks noGrp="1"/>
          </p:cNvSpPr>
          <p:nvPr>
            <p:ph idx="1"/>
          </p:nvPr>
        </p:nvSpPr>
        <p:spPr/>
        <p:txBody>
          <a:bodyPr/>
          <a:lstStyle/>
          <a:p>
            <a:r>
              <a:rPr lang="en-US" smtClean="0"/>
              <a:t>Redemption agreement </a:t>
            </a:r>
          </a:p>
          <a:p>
            <a:pPr lvl="1"/>
            <a:r>
              <a:rPr lang="en-US" smtClean="0"/>
              <a:t>Must satisfy Secs. 302 or 303 to avoid dividend treatment</a:t>
            </a:r>
          </a:p>
          <a:p>
            <a:pPr lvl="2"/>
            <a:r>
              <a:rPr lang="en-US" smtClean="0"/>
              <a:t>Big potential problem for post-mortem redemptions</a:t>
            </a:r>
          </a:p>
        </p:txBody>
      </p:sp>
    </p:spTree>
    <p:extLst>
      <p:ext uri="{BB962C8B-B14F-4D97-AF65-F5344CB8AC3E}">
        <p14:creationId xmlns:p14="http://schemas.microsoft.com/office/powerpoint/2010/main" val="948564389"/>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Title 1"/>
          <p:cNvSpPr>
            <a:spLocks noGrp="1"/>
          </p:cNvSpPr>
          <p:nvPr>
            <p:ph type="title"/>
          </p:nvPr>
        </p:nvSpPr>
        <p:spPr/>
        <p:txBody>
          <a:bodyPr/>
          <a:lstStyle/>
          <a:p>
            <a:r>
              <a:rPr lang="en-US" smtClean="0"/>
              <a:t>Income Tax Treatment</a:t>
            </a:r>
          </a:p>
        </p:txBody>
      </p:sp>
      <p:sp>
        <p:nvSpPr>
          <p:cNvPr id="262147" name="Content Placeholder 2"/>
          <p:cNvSpPr>
            <a:spLocks noGrp="1"/>
          </p:cNvSpPr>
          <p:nvPr>
            <p:ph idx="1"/>
          </p:nvPr>
        </p:nvSpPr>
        <p:spPr/>
        <p:txBody>
          <a:bodyPr/>
          <a:lstStyle/>
          <a:p>
            <a:r>
              <a:rPr lang="en-US" smtClean="0"/>
              <a:t>Hybrid agreement</a:t>
            </a:r>
          </a:p>
          <a:p>
            <a:pPr lvl="1"/>
            <a:r>
              <a:rPr lang="en-US" smtClean="0"/>
              <a:t>Corporation must redeem only as much stock as qualifies for sale or exchange treatment under Sec. 303, and other shareholders must buy balance of available stock.</a:t>
            </a:r>
          </a:p>
        </p:txBody>
      </p:sp>
    </p:spTree>
    <p:extLst>
      <p:ext uri="{BB962C8B-B14F-4D97-AF65-F5344CB8AC3E}">
        <p14:creationId xmlns:p14="http://schemas.microsoft.com/office/powerpoint/2010/main" val="826190366"/>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Title 1"/>
          <p:cNvSpPr>
            <a:spLocks noGrp="1"/>
          </p:cNvSpPr>
          <p:nvPr>
            <p:ph type="title"/>
          </p:nvPr>
        </p:nvSpPr>
        <p:spPr/>
        <p:txBody>
          <a:bodyPr/>
          <a:lstStyle/>
          <a:p>
            <a:r>
              <a:rPr lang="en-US" smtClean="0"/>
              <a:t>Income Tax Treatment</a:t>
            </a:r>
          </a:p>
        </p:txBody>
      </p:sp>
      <p:sp>
        <p:nvSpPr>
          <p:cNvPr id="263171" name="Content Placeholder 2"/>
          <p:cNvSpPr>
            <a:spLocks noGrp="1"/>
          </p:cNvSpPr>
          <p:nvPr>
            <p:ph idx="1"/>
          </p:nvPr>
        </p:nvSpPr>
        <p:spPr/>
        <p:txBody>
          <a:bodyPr/>
          <a:lstStyle/>
          <a:p>
            <a:r>
              <a:rPr lang="en-US" smtClean="0"/>
              <a:t>“Wait and See” agreement</a:t>
            </a:r>
          </a:p>
          <a:p>
            <a:pPr lvl="1"/>
            <a:r>
              <a:rPr lang="en-US" smtClean="0"/>
              <a:t>Definition</a:t>
            </a:r>
          </a:p>
          <a:p>
            <a:pPr lvl="1"/>
            <a:r>
              <a:rPr lang="en-US" smtClean="0"/>
              <a:t>Alternative approach</a:t>
            </a:r>
          </a:p>
          <a:p>
            <a:pPr lvl="1"/>
            <a:r>
              <a:rPr lang="en-US" smtClean="0"/>
              <a:t>Combination for funding</a:t>
            </a:r>
          </a:p>
        </p:txBody>
      </p:sp>
    </p:spTree>
    <p:extLst>
      <p:ext uri="{BB962C8B-B14F-4D97-AF65-F5344CB8AC3E}">
        <p14:creationId xmlns:p14="http://schemas.microsoft.com/office/powerpoint/2010/main" val="3202202489"/>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r>
              <a:rPr lang="en-US" sz="6000" b="1" dirty="0" smtClean="0"/>
              <a:t>Top Ten Developments in Agricultural Law*</a:t>
            </a:r>
            <a:r>
              <a:rPr lang="en-US" dirty="0" smtClean="0"/>
              <a:t/>
            </a:r>
            <a:br>
              <a:rPr lang="en-US" dirty="0" smtClean="0"/>
            </a:br>
            <a:r>
              <a:rPr lang="en-US" dirty="0"/>
              <a:t/>
            </a:r>
            <a:br>
              <a:rPr lang="en-US" dirty="0"/>
            </a:br>
            <a:r>
              <a:rPr lang="en-US" b="1" dirty="0">
                <a:solidFill>
                  <a:schemeClr val="bg1">
                    <a:lumMod val="20000"/>
                    <a:lumOff val="80000"/>
                  </a:schemeClr>
                </a:solidFill>
              </a:rPr>
              <a:t>Roger A. </a:t>
            </a:r>
            <a:r>
              <a:rPr lang="en-US" b="1" dirty="0" err="1">
                <a:solidFill>
                  <a:schemeClr val="bg1">
                    <a:lumMod val="20000"/>
                    <a:lumOff val="80000"/>
                  </a:schemeClr>
                </a:solidFill>
              </a:rPr>
              <a:t>McEowen</a:t>
            </a:r>
            <a:r>
              <a:rPr lang="en-US" b="1" dirty="0" smtClean="0">
                <a:solidFill>
                  <a:schemeClr val="bg1">
                    <a:lumMod val="20000"/>
                    <a:lumOff val="80000"/>
                  </a:schemeClr>
                </a:solidFill>
              </a:rPr>
              <a:t>**</a:t>
            </a:r>
            <a:r>
              <a:rPr lang="en-US" b="1" dirty="0"/>
              <a:t/>
            </a:r>
            <a:br>
              <a:rPr lang="en-US" b="1" dirty="0"/>
            </a:br>
            <a:endParaRPr lang="en-US" b="1" dirty="0"/>
          </a:p>
        </p:txBody>
      </p:sp>
      <p:sp>
        <p:nvSpPr>
          <p:cNvPr id="3" name="Subtitle 2"/>
          <p:cNvSpPr>
            <a:spLocks noGrp="1"/>
          </p:cNvSpPr>
          <p:nvPr>
            <p:ph type="subTitle" idx="1"/>
          </p:nvPr>
        </p:nvSpPr>
        <p:spPr>
          <a:xfrm>
            <a:off x="457200" y="4876800"/>
            <a:ext cx="4038600" cy="1752600"/>
          </a:xfrm>
        </p:spPr>
        <p:txBody>
          <a:bodyPr>
            <a:normAutofit/>
          </a:bodyPr>
          <a:lstStyle/>
          <a:p>
            <a:pPr algn="l"/>
            <a:r>
              <a:rPr lang="en-US" dirty="0" smtClean="0"/>
              <a:t>________</a:t>
            </a:r>
          </a:p>
          <a:p>
            <a:pPr algn="l"/>
            <a:r>
              <a:rPr lang="en-US" sz="1100" dirty="0" smtClean="0"/>
              <a:t>*Presented at the National Farm Business Management Conference, Overland Park, Kansas, June 10, 2013.</a:t>
            </a:r>
          </a:p>
          <a:p>
            <a:pPr algn="l"/>
            <a:r>
              <a:rPr lang="en-US" sz="1100" dirty="0" smtClean="0"/>
              <a:t>**Director, Center for Agricultural Law and Taxation, Ames, Iowa</a:t>
            </a:r>
          </a:p>
        </p:txBody>
      </p:sp>
    </p:spTree>
    <p:extLst>
      <p:ext uri="{BB962C8B-B14F-4D97-AF65-F5344CB8AC3E}">
        <p14:creationId xmlns:p14="http://schemas.microsoft.com/office/powerpoint/2010/main" val="2899131365"/>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t>mceowen@iastate.edu</a:t>
            </a:r>
          </a:p>
          <a:p>
            <a:r>
              <a:rPr lang="en-US" dirty="0" smtClean="0"/>
              <a:t>(515) 294-5217</a:t>
            </a:r>
          </a:p>
          <a:p>
            <a:r>
              <a:rPr lang="en-US" dirty="0" smtClean="0"/>
              <a:t>www.calt.iastate.edu</a:t>
            </a:r>
            <a:endParaRPr lang="en-US" dirty="0"/>
          </a:p>
        </p:txBody>
      </p:sp>
    </p:spTree>
    <p:extLst>
      <p:ext uri="{BB962C8B-B14F-4D97-AF65-F5344CB8AC3E}">
        <p14:creationId xmlns:p14="http://schemas.microsoft.com/office/powerpoint/2010/main" val="3622972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r>
              <a:rPr lang="en-US" smtClean="0"/>
              <a:t>Return to Clinton Era Tax Rates?</a:t>
            </a:r>
          </a:p>
        </p:txBody>
      </p:sp>
      <p:sp>
        <p:nvSpPr>
          <p:cNvPr id="20483" name="Content Placeholder 2"/>
          <p:cNvSpPr>
            <a:spLocks noGrp="1"/>
          </p:cNvSpPr>
          <p:nvPr>
            <p:ph idx="1"/>
          </p:nvPr>
        </p:nvSpPr>
        <p:spPr/>
        <p:txBody>
          <a:bodyPr>
            <a:normAutofit fontScale="92500" lnSpcReduction="20000"/>
          </a:bodyPr>
          <a:lstStyle/>
          <a:p>
            <a:r>
              <a:rPr lang="en-US" dirty="0" smtClean="0"/>
              <a:t>The Administration touts the deal as a “return to Clinton-era tax rates”</a:t>
            </a:r>
          </a:p>
          <a:p>
            <a:pPr lvl="1"/>
            <a:r>
              <a:rPr lang="en-US" dirty="0" smtClean="0"/>
              <a:t>Not a chance:</a:t>
            </a:r>
          </a:p>
          <a:p>
            <a:pPr lvl="2"/>
            <a:r>
              <a:rPr lang="en-US" dirty="0" smtClean="0"/>
              <a:t>Capital gain rates about 3-5% points higher</a:t>
            </a:r>
          </a:p>
          <a:p>
            <a:pPr lvl="2"/>
            <a:r>
              <a:rPr lang="en-US" dirty="0" smtClean="0"/>
              <a:t>Medicare tax is higher</a:t>
            </a:r>
          </a:p>
          <a:p>
            <a:pPr lvl="2"/>
            <a:r>
              <a:rPr lang="en-US" dirty="0" smtClean="0"/>
              <a:t>Stealth tax makes individual rates higher than advertised</a:t>
            </a:r>
          </a:p>
          <a:p>
            <a:pPr lvl="1"/>
            <a:r>
              <a:rPr lang="en-US" dirty="0" smtClean="0"/>
              <a:t>Economic growth slowed down (as did revenues) after the Clinton tax hike</a:t>
            </a:r>
          </a:p>
          <a:p>
            <a:pPr lvl="2"/>
            <a:r>
              <a:rPr lang="en-US" dirty="0" smtClean="0"/>
              <a:t>Real wages declined </a:t>
            </a:r>
          </a:p>
        </p:txBody>
      </p:sp>
    </p:spTree>
    <p:extLst>
      <p:ext uri="{BB962C8B-B14F-4D97-AF65-F5344CB8AC3E}">
        <p14:creationId xmlns:p14="http://schemas.microsoft.com/office/powerpoint/2010/main" val="2448398710"/>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10</a:t>
            </a:r>
            <a:endParaRPr lang="en-US" dirty="0"/>
          </a:p>
        </p:txBody>
      </p:sp>
      <p:sp>
        <p:nvSpPr>
          <p:cNvPr id="3" name="Content Placeholder 2"/>
          <p:cNvSpPr>
            <a:spLocks noGrp="1"/>
          </p:cNvSpPr>
          <p:nvPr>
            <p:ph idx="1"/>
          </p:nvPr>
        </p:nvSpPr>
        <p:spPr>
          <a:xfrm>
            <a:off x="457200" y="1447800"/>
            <a:ext cx="8229600" cy="4267200"/>
          </a:xfrm>
        </p:spPr>
        <p:txBody>
          <a:bodyPr>
            <a:normAutofit fontScale="62500" lnSpcReduction="20000"/>
          </a:bodyPr>
          <a:lstStyle/>
          <a:p>
            <a:r>
              <a:rPr lang="en-US" dirty="0" smtClean="0"/>
              <a:t>Court tosses out EPA’s pollution rule</a:t>
            </a:r>
          </a:p>
          <a:p>
            <a:pPr lvl="1"/>
            <a:r>
              <a:rPr lang="en-US" b="1" i="1" dirty="0" smtClean="0"/>
              <a:t>EME Homer City Generation, L.P. v. Environmental Protection Agency, et al. (D.C. Cir. Aug. 21, 2012)</a:t>
            </a:r>
          </a:p>
          <a:p>
            <a:pPr lvl="2"/>
            <a:r>
              <a:rPr lang="en-US" dirty="0" smtClean="0"/>
              <a:t>EPA was in the process of promulgating four new pollution rules to diminish the coal industry </a:t>
            </a:r>
            <a:endParaRPr lang="en-US" dirty="0"/>
          </a:p>
          <a:p>
            <a:pPr lvl="2"/>
            <a:r>
              <a:rPr lang="en-US" dirty="0" smtClean="0"/>
              <a:t>Court struck down the Cross-state air pollution rule – a cap and trade styled program to expand existing limitations on sulfur dioxide and nitrogen dioxide emissions from coal-fired power plants in 28 “upwind” states.</a:t>
            </a:r>
          </a:p>
          <a:p>
            <a:pPr lvl="3"/>
            <a:r>
              <a:rPr lang="en-US" dirty="0" smtClean="0"/>
              <a:t>EPA claimed it had authority to cap emissions that supposedly travel across state lines</a:t>
            </a:r>
          </a:p>
          <a:p>
            <a:pPr lvl="3"/>
            <a:r>
              <a:rPr lang="en-US" dirty="0" smtClean="0"/>
              <a:t>EPA admitted that rule would cost $2.7 billion and force many coal-fired power plants to close.</a:t>
            </a:r>
          </a:p>
          <a:p>
            <a:pPr lvl="2"/>
            <a:r>
              <a:rPr lang="en-US" dirty="0" smtClean="0"/>
              <a:t>Seven states sued and court ruled that EPA exceeded its authority under CAA</a:t>
            </a:r>
          </a:p>
          <a:p>
            <a:pPr lvl="3"/>
            <a:r>
              <a:rPr lang="en-US" dirty="0" smtClean="0"/>
              <a:t>Upwind states can only be required to reduce their own significant contributions to downwind state’s non-attainment, not any more</a:t>
            </a:r>
          </a:p>
          <a:p>
            <a:pPr lvl="3"/>
            <a:r>
              <a:rPr lang="en-US" dirty="0" smtClean="0"/>
              <a:t>EPA departed from its own past approach to implementing good neighbor provision</a:t>
            </a:r>
          </a:p>
          <a:p>
            <a:pPr lvl="1"/>
            <a:r>
              <a:rPr lang="en-US" dirty="0" smtClean="0"/>
              <a:t>The litigation could have been avoided, but the U.S. Senate, in 2011 defeated a resolution to nullify the rule</a:t>
            </a:r>
          </a:p>
          <a:p>
            <a:pPr lvl="1"/>
            <a:r>
              <a:rPr lang="en-US" dirty="0" smtClean="0"/>
              <a:t>On Jan. 24, the court denied the Administration’s request for a full court review of the ruling</a:t>
            </a:r>
          </a:p>
          <a:p>
            <a:pPr lvl="3"/>
            <a:endParaRPr lang="en-US" dirty="0"/>
          </a:p>
        </p:txBody>
      </p:sp>
    </p:spTree>
    <p:extLst>
      <p:ext uri="{BB962C8B-B14F-4D97-AF65-F5344CB8AC3E}">
        <p14:creationId xmlns:p14="http://schemas.microsoft.com/office/powerpoint/2010/main" val="551893493"/>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9</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Defined value clause upheld where no charitable beneficiary involved</a:t>
            </a:r>
          </a:p>
          <a:p>
            <a:pPr lvl="1"/>
            <a:r>
              <a:rPr lang="en-US" i="1" dirty="0" err="1" smtClean="0"/>
              <a:t>Wandry</a:t>
            </a:r>
            <a:r>
              <a:rPr lang="en-US" i="1" dirty="0" smtClean="0"/>
              <a:t> v. Comr., T.C. Memo. 2012-88</a:t>
            </a:r>
            <a:endParaRPr lang="en-US" dirty="0" smtClean="0"/>
          </a:p>
          <a:p>
            <a:pPr lvl="2"/>
            <a:r>
              <a:rPr lang="en-US" dirty="0" smtClean="0"/>
              <a:t>IRS revaluation served to reallocate interests in excess of the defined value to the original donor</a:t>
            </a:r>
          </a:p>
          <a:p>
            <a:pPr lvl="2"/>
            <a:r>
              <a:rPr lang="en-US" dirty="0" smtClean="0"/>
              <a:t>Tax Court provided roadmap of points to follow when implementing a defined value clause</a:t>
            </a:r>
          </a:p>
          <a:p>
            <a:pPr lvl="2"/>
            <a:r>
              <a:rPr lang="en-US" dirty="0" smtClean="0"/>
              <a:t>Donors made fixed dollar gifts of family LLC units</a:t>
            </a:r>
          </a:p>
          <a:p>
            <a:pPr lvl="1"/>
            <a:r>
              <a:rPr lang="en-US" dirty="0" smtClean="0"/>
              <a:t>Good approach for gifting business interests of large value and those that are difficult to value</a:t>
            </a:r>
            <a:endParaRPr lang="en-US" dirty="0"/>
          </a:p>
        </p:txBody>
      </p:sp>
    </p:spTree>
    <p:extLst>
      <p:ext uri="{BB962C8B-B14F-4D97-AF65-F5344CB8AC3E}">
        <p14:creationId xmlns:p14="http://schemas.microsoft.com/office/powerpoint/2010/main" val="98859943"/>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8</a:t>
            </a:r>
            <a:endParaRPr lang="en-US" dirty="0"/>
          </a:p>
        </p:txBody>
      </p:sp>
      <p:sp>
        <p:nvSpPr>
          <p:cNvPr id="3" name="Content Placeholder 2"/>
          <p:cNvSpPr>
            <a:spLocks noGrp="1"/>
          </p:cNvSpPr>
          <p:nvPr>
            <p:ph idx="1"/>
          </p:nvPr>
        </p:nvSpPr>
        <p:spPr/>
        <p:txBody>
          <a:bodyPr>
            <a:normAutofit fontScale="92500"/>
          </a:bodyPr>
          <a:lstStyle/>
          <a:p>
            <a:r>
              <a:rPr lang="en-US" dirty="0" smtClean="0"/>
              <a:t>Reasonable compensation in the S corporation context</a:t>
            </a:r>
          </a:p>
          <a:p>
            <a:pPr lvl="1"/>
            <a:r>
              <a:rPr lang="en-US" i="1" dirty="0" smtClean="0"/>
              <a:t>David E. Watson, P.C. v. United States, 668 F.3d 1008 (8th Cir. 2012)</a:t>
            </a:r>
          </a:p>
          <a:p>
            <a:pPr lvl="2"/>
            <a:r>
              <a:rPr lang="en-US" dirty="0" smtClean="0"/>
              <a:t>Income can be extracted from S corporation in form of wages and in distributions (dividends)</a:t>
            </a:r>
          </a:p>
          <a:p>
            <a:pPr lvl="3"/>
            <a:r>
              <a:rPr lang="en-US" dirty="0" smtClean="0"/>
              <a:t>Wages are subject to self employment tax</a:t>
            </a:r>
          </a:p>
          <a:p>
            <a:pPr lvl="3"/>
            <a:r>
              <a:rPr lang="en-US" dirty="0" smtClean="0"/>
              <a:t>Dividends are not subject to </a:t>
            </a:r>
            <a:r>
              <a:rPr lang="en-US" dirty="0"/>
              <a:t>self employment </a:t>
            </a:r>
            <a:r>
              <a:rPr lang="en-US" dirty="0" smtClean="0"/>
              <a:t>or payroll tax</a:t>
            </a:r>
          </a:p>
          <a:p>
            <a:pPr lvl="2"/>
            <a:r>
              <a:rPr lang="en-US" dirty="0" smtClean="0"/>
              <a:t>Case instructive on what is a reasonable compensation</a:t>
            </a:r>
          </a:p>
        </p:txBody>
      </p:sp>
    </p:spTree>
    <p:extLst>
      <p:ext uri="{BB962C8B-B14F-4D97-AF65-F5344CB8AC3E}">
        <p14:creationId xmlns:p14="http://schemas.microsoft.com/office/powerpoint/2010/main" val="165971273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7</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Special use valuation regulation invalidated (again)</a:t>
            </a:r>
          </a:p>
          <a:p>
            <a:pPr lvl="1"/>
            <a:r>
              <a:rPr lang="en-US" i="1" dirty="0" err="1" smtClean="0"/>
              <a:t>Finfrock</a:t>
            </a:r>
            <a:r>
              <a:rPr lang="en-US" i="1" dirty="0" smtClean="0"/>
              <a:t> v. United States, 860 F. Supp. 2d 651 (C.D. Ill. 2012)</a:t>
            </a:r>
          </a:p>
          <a:p>
            <a:pPr lvl="2"/>
            <a:r>
              <a:rPr lang="en-US" dirty="0" smtClean="0"/>
              <a:t>25% test</a:t>
            </a:r>
          </a:p>
          <a:p>
            <a:pPr lvl="2"/>
            <a:r>
              <a:rPr lang="en-US" dirty="0" smtClean="0"/>
              <a:t>IRS regulation created requirement not contained in statute</a:t>
            </a:r>
          </a:p>
          <a:p>
            <a:pPr lvl="2"/>
            <a:r>
              <a:rPr lang="en-US" dirty="0" smtClean="0"/>
              <a:t>IRS regulation invalid even under greater deferential standard</a:t>
            </a:r>
          </a:p>
          <a:p>
            <a:pPr lvl="2"/>
            <a:r>
              <a:rPr lang="en-US" dirty="0" smtClean="0"/>
              <a:t>Important planning implications</a:t>
            </a:r>
            <a:endParaRPr lang="en-US" dirty="0"/>
          </a:p>
        </p:txBody>
      </p:sp>
    </p:spTree>
    <p:extLst>
      <p:ext uri="{BB962C8B-B14F-4D97-AF65-F5344CB8AC3E}">
        <p14:creationId xmlns:p14="http://schemas.microsoft.com/office/powerpoint/2010/main" val="345081502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6</a:t>
            </a:r>
            <a:endParaRPr lang="en-US" dirty="0"/>
          </a:p>
        </p:txBody>
      </p:sp>
      <p:sp>
        <p:nvSpPr>
          <p:cNvPr id="3" name="Content Placeholder 2"/>
          <p:cNvSpPr>
            <a:spLocks noGrp="1"/>
          </p:cNvSpPr>
          <p:nvPr>
            <p:ph idx="1"/>
          </p:nvPr>
        </p:nvSpPr>
        <p:spPr>
          <a:xfrm>
            <a:off x="457200" y="1600200"/>
            <a:ext cx="8229600" cy="4343400"/>
          </a:xfrm>
        </p:spPr>
        <p:txBody>
          <a:bodyPr>
            <a:normAutofit fontScale="85000" lnSpcReduction="10000"/>
          </a:bodyPr>
          <a:lstStyle/>
          <a:p>
            <a:r>
              <a:rPr lang="en-US" dirty="0" smtClean="0"/>
              <a:t>Pesticide drift not a trespass</a:t>
            </a:r>
          </a:p>
          <a:p>
            <a:pPr lvl="1"/>
            <a:r>
              <a:rPr lang="en-US" i="1" dirty="0" smtClean="0"/>
              <a:t>Johnson, et al. v. Paynesville Farmers Union Cooperative Oil Co., 817 N.W.2d 693 (Minn. 2012)</a:t>
            </a:r>
          </a:p>
          <a:p>
            <a:pPr lvl="2"/>
            <a:r>
              <a:rPr lang="en-US" dirty="0" smtClean="0"/>
              <a:t>A trespass requires a physical invasion</a:t>
            </a:r>
          </a:p>
          <a:p>
            <a:pPr lvl="2"/>
            <a:r>
              <a:rPr lang="en-US" dirty="0" smtClean="0"/>
              <a:t>Can pesticide drift constitute a physical invasion?</a:t>
            </a:r>
          </a:p>
          <a:p>
            <a:pPr lvl="3"/>
            <a:r>
              <a:rPr lang="en-US" dirty="0" smtClean="0"/>
              <a:t>MN Court of Appeals said “yes”</a:t>
            </a:r>
          </a:p>
          <a:p>
            <a:pPr lvl="3"/>
            <a:r>
              <a:rPr lang="en-US" dirty="0" smtClean="0"/>
              <a:t>MN Supreme Court reversed</a:t>
            </a:r>
          </a:p>
          <a:p>
            <a:pPr lvl="4"/>
            <a:r>
              <a:rPr lang="en-US" dirty="0" smtClean="0"/>
              <a:t>No evidence presented of whether drift reached EPA threshold of 5 percent </a:t>
            </a:r>
          </a:p>
          <a:p>
            <a:pPr lvl="4"/>
            <a:r>
              <a:rPr lang="en-US" dirty="0" smtClean="0"/>
              <a:t>Must have an </a:t>
            </a:r>
            <a:r>
              <a:rPr lang="en-US" i="1" dirty="0" smtClean="0"/>
              <a:t>intentional</a:t>
            </a:r>
            <a:r>
              <a:rPr lang="en-US" dirty="0" smtClean="0"/>
              <a:t> and direct physical and tangible entry – spray drift doesn’t count</a:t>
            </a:r>
          </a:p>
          <a:p>
            <a:pPr lvl="4"/>
            <a:r>
              <a:rPr lang="en-US" dirty="0" smtClean="0"/>
              <a:t>Nuisance and negligence appropriate remedies</a:t>
            </a:r>
          </a:p>
          <a:p>
            <a:pPr lvl="4"/>
            <a:r>
              <a:rPr lang="en-US" dirty="0" smtClean="0"/>
              <a:t>Plaintiffs caused their own damages</a:t>
            </a:r>
          </a:p>
        </p:txBody>
      </p:sp>
    </p:spTree>
    <p:extLst>
      <p:ext uri="{BB962C8B-B14F-4D97-AF65-F5344CB8AC3E}">
        <p14:creationId xmlns:p14="http://schemas.microsoft.com/office/powerpoint/2010/main" val="20500395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5</a:t>
            </a:r>
            <a:endParaRPr lang="en-US" dirty="0"/>
          </a:p>
        </p:txBody>
      </p:sp>
      <p:sp>
        <p:nvSpPr>
          <p:cNvPr id="3" name="Content Placeholder 2"/>
          <p:cNvSpPr>
            <a:spLocks noGrp="1"/>
          </p:cNvSpPr>
          <p:nvPr>
            <p:ph idx="1"/>
          </p:nvPr>
        </p:nvSpPr>
        <p:spPr>
          <a:xfrm>
            <a:off x="457200" y="1600200"/>
            <a:ext cx="8229600" cy="3962399"/>
          </a:xfrm>
        </p:spPr>
        <p:txBody>
          <a:bodyPr>
            <a:normAutofit fontScale="92500" lnSpcReduction="10000"/>
          </a:bodyPr>
          <a:lstStyle/>
          <a:p>
            <a:r>
              <a:rPr lang="en-US" dirty="0" smtClean="0"/>
              <a:t>Wetlands and </a:t>
            </a:r>
            <a:r>
              <a:rPr lang="en-US" dirty="0" err="1" smtClean="0"/>
              <a:t>Swampbuster</a:t>
            </a:r>
            <a:endParaRPr lang="en-US" dirty="0" smtClean="0"/>
          </a:p>
          <a:p>
            <a:pPr lvl="1"/>
            <a:r>
              <a:rPr lang="en-US" i="1" dirty="0" err="1" smtClean="0"/>
              <a:t>Sackett</a:t>
            </a:r>
            <a:r>
              <a:rPr lang="en-US" i="1" dirty="0" smtClean="0"/>
              <a:t> v. Environmental Protection Agency, 132 S. Ct. 1367 (2012)</a:t>
            </a:r>
          </a:p>
          <a:p>
            <a:pPr lvl="2"/>
            <a:r>
              <a:rPr lang="en-US" dirty="0" smtClean="0"/>
              <a:t>Sec. 404 of Clean Water Act</a:t>
            </a:r>
          </a:p>
          <a:p>
            <a:pPr lvl="2"/>
            <a:r>
              <a:rPr lang="en-US" dirty="0" smtClean="0"/>
              <a:t>EPA “compliance order” technique freezes landowner in place until permit obtained</a:t>
            </a:r>
          </a:p>
          <a:p>
            <a:pPr lvl="3"/>
            <a:r>
              <a:rPr lang="en-US" dirty="0" smtClean="0"/>
              <a:t>No right to hearing or ability to get judicial review because compliance order not “final agency action” – so no appeal rights</a:t>
            </a:r>
          </a:p>
          <a:p>
            <a:pPr lvl="3"/>
            <a:r>
              <a:rPr lang="en-US" dirty="0" smtClean="0"/>
              <a:t>Landowner had no way to force EPA to take action</a:t>
            </a:r>
          </a:p>
          <a:p>
            <a:pPr lvl="2"/>
            <a:r>
              <a:rPr lang="en-US" dirty="0" smtClean="0"/>
              <a:t>Supreme Court unanimously rejected EPA’s argument</a:t>
            </a:r>
          </a:p>
        </p:txBody>
      </p:sp>
    </p:spTree>
    <p:extLst>
      <p:ext uri="{BB962C8B-B14F-4D97-AF65-F5344CB8AC3E}">
        <p14:creationId xmlns:p14="http://schemas.microsoft.com/office/powerpoint/2010/main" val="276079092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5</a:t>
            </a:r>
            <a:endParaRPr lang="en-US" dirty="0"/>
          </a:p>
        </p:txBody>
      </p:sp>
      <p:sp>
        <p:nvSpPr>
          <p:cNvPr id="3" name="Content Placeholder 2"/>
          <p:cNvSpPr>
            <a:spLocks noGrp="1"/>
          </p:cNvSpPr>
          <p:nvPr>
            <p:ph idx="1"/>
          </p:nvPr>
        </p:nvSpPr>
        <p:spPr>
          <a:xfrm>
            <a:off x="457200" y="1524000"/>
            <a:ext cx="8229600" cy="4343399"/>
          </a:xfrm>
        </p:spPr>
        <p:txBody>
          <a:bodyPr>
            <a:normAutofit/>
          </a:bodyPr>
          <a:lstStyle/>
          <a:p>
            <a:r>
              <a:rPr lang="en-US" dirty="0" err="1" smtClean="0"/>
              <a:t>Swampbuster</a:t>
            </a:r>
            <a:endParaRPr lang="en-US" dirty="0" smtClean="0"/>
          </a:p>
          <a:p>
            <a:pPr lvl="1"/>
            <a:r>
              <a:rPr lang="en-US" i="1" dirty="0" smtClean="0"/>
              <a:t>Maple Drive Farms Family Limited Partnership v. Vilsack (W.D. Mich. Dec. 13, 2012)</a:t>
            </a:r>
          </a:p>
          <a:p>
            <a:pPr lvl="2"/>
            <a:r>
              <a:rPr lang="en-US" dirty="0" smtClean="0"/>
              <a:t>2.24 acre tract drained in 1964 and crops grown through 1982</a:t>
            </a:r>
          </a:p>
          <a:p>
            <a:pPr lvl="2"/>
            <a:r>
              <a:rPr lang="en-US" dirty="0" smtClean="0"/>
              <a:t>Drainage deteriorated</a:t>
            </a:r>
          </a:p>
          <a:p>
            <a:pPr lvl="2"/>
            <a:r>
              <a:rPr lang="en-US" dirty="0" smtClean="0"/>
              <a:t>Plaintiff later wants to again grow crops</a:t>
            </a:r>
          </a:p>
          <a:p>
            <a:pPr lvl="2"/>
            <a:r>
              <a:rPr lang="en-US" dirty="0" smtClean="0"/>
              <a:t>Status of land as of </a:t>
            </a:r>
            <a:r>
              <a:rPr lang="en-US" i="1" dirty="0" smtClean="0"/>
              <a:t>December 23, 1985 </a:t>
            </a:r>
            <a:r>
              <a:rPr lang="en-US" dirty="0" smtClean="0"/>
              <a:t> controls</a:t>
            </a:r>
          </a:p>
          <a:p>
            <a:pPr lvl="2"/>
            <a:endParaRPr lang="en-US" dirty="0"/>
          </a:p>
        </p:txBody>
      </p:sp>
    </p:spTree>
    <p:extLst>
      <p:ext uri="{BB962C8B-B14F-4D97-AF65-F5344CB8AC3E}">
        <p14:creationId xmlns:p14="http://schemas.microsoft.com/office/powerpoint/2010/main" val="31458063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4</a:t>
            </a:r>
            <a:endParaRPr lang="en-US" dirty="0"/>
          </a:p>
        </p:txBody>
      </p:sp>
      <p:sp>
        <p:nvSpPr>
          <p:cNvPr id="3" name="Content Placeholder 2"/>
          <p:cNvSpPr>
            <a:spLocks noGrp="1"/>
          </p:cNvSpPr>
          <p:nvPr>
            <p:ph idx="1"/>
          </p:nvPr>
        </p:nvSpPr>
        <p:spPr/>
        <p:txBody>
          <a:bodyPr/>
          <a:lstStyle/>
          <a:p>
            <a:r>
              <a:rPr lang="en-US" dirty="0" smtClean="0"/>
              <a:t>Chapter 12 Bankruptcy Taxation</a:t>
            </a:r>
          </a:p>
          <a:p>
            <a:pPr lvl="1"/>
            <a:r>
              <a:rPr lang="en-US" i="1" dirty="0" smtClean="0"/>
              <a:t>Hall v. United States, 132 S. Ct. 1882 (U.S. 2012)</a:t>
            </a:r>
          </a:p>
          <a:p>
            <a:pPr lvl="2"/>
            <a:r>
              <a:rPr lang="en-US" dirty="0" smtClean="0"/>
              <a:t>2005 BAPCPA provision</a:t>
            </a:r>
          </a:p>
          <a:p>
            <a:pPr lvl="3"/>
            <a:r>
              <a:rPr lang="en-US" dirty="0" smtClean="0"/>
              <a:t>Not applicable to post-petition taxes because no separate bankruptcy estate from the debtor</a:t>
            </a:r>
          </a:p>
          <a:p>
            <a:pPr lvl="3"/>
            <a:r>
              <a:rPr lang="en-US" dirty="0" smtClean="0"/>
              <a:t>Pre-petition taxes covered by the new rule</a:t>
            </a:r>
          </a:p>
        </p:txBody>
      </p:sp>
    </p:spTree>
    <p:extLst>
      <p:ext uri="{BB962C8B-B14F-4D97-AF65-F5344CB8AC3E}">
        <p14:creationId xmlns:p14="http://schemas.microsoft.com/office/powerpoint/2010/main" val="2537843112"/>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3</a:t>
            </a:r>
            <a:endParaRPr lang="en-US" dirty="0"/>
          </a:p>
        </p:txBody>
      </p:sp>
      <p:sp>
        <p:nvSpPr>
          <p:cNvPr id="3" name="Content Placeholder 2"/>
          <p:cNvSpPr>
            <a:spLocks noGrp="1"/>
          </p:cNvSpPr>
          <p:nvPr>
            <p:ph idx="1"/>
          </p:nvPr>
        </p:nvSpPr>
        <p:spPr/>
        <p:txBody>
          <a:bodyPr/>
          <a:lstStyle/>
          <a:p>
            <a:r>
              <a:rPr lang="en-US" dirty="0" smtClean="0"/>
              <a:t>Constitutional Takings Developments</a:t>
            </a:r>
          </a:p>
          <a:p>
            <a:pPr lvl="1"/>
            <a:r>
              <a:rPr lang="en-US" i="1" dirty="0" smtClean="0"/>
              <a:t>The Edwards Aquifer Authority v. Day, 369 S.W.3d 814 (Tex. 2012)</a:t>
            </a:r>
          </a:p>
          <a:p>
            <a:pPr lvl="2"/>
            <a:r>
              <a:rPr lang="en-US" dirty="0" smtClean="0"/>
              <a:t>Groundwater and oil and gas deposits are subject to the rule of capture</a:t>
            </a:r>
          </a:p>
          <a:p>
            <a:pPr lvl="2"/>
            <a:r>
              <a:rPr lang="en-US" dirty="0" smtClean="0"/>
              <a:t>Historic use – what if groundwater hasn’t been used in the past?</a:t>
            </a:r>
          </a:p>
          <a:p>
            <a:pPr lvl="2"/>
            <a:r>
              <a:rPr lang="en-US" dirty="0" smtClean="0"/>
              <a:t>Land ownership includes “in-place” groundwater</a:t>
            </a:r>
            <a:endParaRPr lang="en-US" dirty="0"/>
          </a:p>
        </p:txBody>
      </p:sp>
    </p:spTree>
    <p:extLst>
      <p:ext uri="{BB962C8B-B14F-4D97-AF65-F5344CB8AC3E}">
        <p14:creationId xmlns:p14="http://schemas.microsoft.com/office/powerpoint/2010/main" val="157653466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3</a:t>
            </a:r>
            <a:endParaRPr lang="en-US" dirty="0"/>
          </a:p>
        </p:txBody>
      </p:sp>
      <p:sp>
        <p:nvSpPr>
          <p:cNvPr id="3" name="Content Placeholder 2"/>
          <p:cNvSpPr>
            <a:spLocks noGrp="1"/>
          </p:cNvSpPr>
          <p:nvPr>
            <p:ph idx="1"/>
          </p:nvPr>
        </p:nvSpPr>
        <p:spPr/>
        <p:txBody>
          <a:bodyPr/>
          <a:lstStyle/>
          <a:p>
            <a:r>
              <a:rPr lang="en-US" i="1" dirty="0" smtClean="0"/>
              <a:t>Arkansas Game &amp; Fish Commission v. United States, (U.S. Sup. Ct. Dec. 4, </a:t>
            </a:r>
            <a:r>
              <a:rPr lang="en-US" i="1" smtClean="0"/>
              <a:t>2012).</a:t>
            </a:r>
            <a:endParaRPr lang="en-US" i="1" dirty="0" smtClean="0"/>
          </a:p>
          <a:p>
            <a:pPr lvl="1"/>
            <a:r>
              <a:rPr lang="en-US" dirty="0" smtClean="0"/>
              <a:t>Recurrent flooding, even of finite duration, are not categorically exempt from Takings Clause liability</a:t>
            </a:r>
            <a:endParaRPr lang="en-US" dirty="0"/>
          </a:p>
        </p:txBody>
      </p:sp>
    </p:spTree>
    <p:extLst>
      <p:ext uri="{BB962C8B-B14F-4D97-AF65-F5344CB8AC3E}">
        <p14:creationId xmlns:p14="http://schemas.microsoft.com/office/powerpoint/2010/main" val="204147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H.R. 8  - The Fiscal Cliff Bill</a:t>
            </a:r>
          </a:p>
        </p:txBody>
      </p:sp>
      <p:sp>
        <p:nvSpPr>
          <p:cNvPr id="6147" name="Content Placeholder 2"/>
          <p:cNvSpPr>
            <a:spLocks noGrp="1"/>
          </p:cNvSpPr>
          <p:nvPr>
            <p:ph idx="1"/>
          </p:nvPr>
        </p:nvSpPr>
        <p:spPr/>
        <p:txBody>
          <a:bodyPr>
            <a:normAutofit lnSpcReduction="10000"/>
          </a:bodyPr>
          <a:lstStyle/>
          <a:p>
            <a:r>
              <a:rPr lang="en-US" smtClean="0"/>
              <a:t>What the Bill does not do:</a:t>
            </a:r>
          </a:p>
          <a:p>
            <a:pPr lvl="1"/>
            <a:r>
              <a:rPr lang="en-US" smtClean="0"/>
              <a:t>No extension of the payroll tax cut</a:t>
            </a:r>
          </a:p>
          <a:p>
            <a:pPr lvl="2"/>
            <a:r>
              <a:rPr lang="en-US" smtClean="0"/>
              <a:t> 6.2% rather than 4.2% ($113,700 wage base)</a:t>
            </a:r>
          </a:p>
          <a:p>
            <a:pPr lvl="2"/>
            <a:r>
              <a:rPr lang="en-US" smtClean="0"/>
              <a:t>Applies to wages paid and self-employment income paid with return</a:t>
            </a:r>
          </a:p>
          <a:p>
            <a:pPr lvl="2"/>
            <a:r>
              <a:rPr lang="en-US" smtClean="0"/>
              <a:t>Note:</a:t>
            </a:r>
          </a:p>
          <a:p>
            <a:pPr lvl="3"/>
            <a:r>
              <a:rPr lang="en-US" smtClean="0"/>
              <a:t>Don’t forget .9% Medicare surtax on earned income exceeding $250,000 (MFJ); ($200,000  single)</a:t>
            </a:r>
          </a:p>
          <a:p>
            <a:pPr lvl="1"/>
            <a:r>
              <a:rPr lang="en-US" smtClean="0"/>
              <a:t>Does not address carried interest</a:t>
            </a:r>
          </a:p>
        </p:txBody>
      </p:sp>
    </p:spTree>
    <p:extLst>
      <p:ext uri="{BB962C8B-B14F-4D97-AF65-F5344CB8AC3E}">
        <p14:creationId xmlns:p14="http://schemas.microsoft.com/office/powerpoint/2010/main" val="9148978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a:xfrm>
            <a:off x="533400" y="-152400"/>
            <a:ext cx="8229600" cy="1143000"/>
          </a:xfrm>
        </p:spPr>
        <p:txBody>
          <a:bodyPr/>
          <a:lstStyle/>
          <a:p>
            <a:pPr eaLnBrk="1" hangingPunct="1"/>
            <a:r>
              <a:rPr lang="en-US" dirty="0" smtClean="0"/>
              <a:t>HR 8: the Fiscal Cliff Bill</a:t>
            </a:r>
          </a:p>
        </p:txBody>
      </p:sp>
      <p:sp>
        <p:nvSpPr>
          <p:cNvPr id="21507" name="Rectangle 3"/>
          <p:cNvSpPr>
            <a:spLocks noGrp="1"/>
          </p:cNvSpPr>
          <p:nvPr>
            <p:ph type="body" idx="1"/>
          </p:nvPr>
        </p:nvSpPr>
        <p:spPr>
          <a:xfrm>
            <a:off x="398463" y="762000"/>
            <a:ext cx="8229600" cy="685800"/>
          </a:xfrm>
        </p:spPr>
        <p:txBody>
          <a:bodyPr/>
          <a:lstStyle/>
          <a:p>
            <a:pPr algn="ctr" eaLnBrk="1" hangingPunct="1">
              <a:buFont typeface="Arial" charset="0"/>
              <a:buNone/>
            </a:pPr>
            <a:r>
              <a:rPr lang="en-US" dirty="0" smtClean="0"/>
              <a:t>At least we have an AMT fix</a:t>
            </a:r>
          </a:p>
          <a:p>
            <a:pPr algn="ctr" eaLnBrk="1" hangingPunct="1">
              <a:buFont typeface="Arial" charset="0"/>
              <a:buNone/>
            </a:pPr>
            <a:endParaRPr lang="en-US" dirty="0" smtClean="0"/>
          </a:p>
        </p:txBody>
      </p:sp>
      <p:sp>
        <p:nvSpPr>
          <p:cNvPr id="21508" name="Text Box 4"/>
          <p:cNvSpPr txBox="1">
            <a:spLocks noChangeArrowheads="1"/>
          </p:cNvSpPr>
          <p:nvPr/>
        </p:nvSpPr>
        <p:spPr bwMode="auto">
          <a:xfrm>
            <a:off x="398463" y="1676400"/>
            <a:ext cx="790733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sz="2400" dirty="0"/>
              <a:t>-Single AMT exemption for 2012:  </a:t>
            </a:r>
            <a:r>
              <a:rPr lang="en-US" sz="2400" dirty="0" smtClean="0"/>
              <a:t>     $</a:t>
            </a:r>
            <a:r>
              <a:rPr lang="en-US" sz="2400" dirty="0"/>
              <a:t>50,600 </a:t>
            </a:r>
          </a:p>
          <a:p>
            <a:pPr eaLnBrk="1" hangingPunct="1">
              <a:spcBef>
                <a:spcPct val="50000"/>
              </a:spcBef>
            </a:pPr>
            <a:r>
              <a:rPr lang="en-US" sz="2400" dirty="0"/>
              <a:t>-MFJ AMT exemption for 2012:	$78,750</a:t>
            </a:r>
          </a:p>
          <a:p>
            <a:pPr eaLnBrk="1" hangingPunct="1">
              <a:spcBef>
                <a:spcPct val="50000"/>
              </a:spcBef>
            </a:pPr>
            <a:r>
              <a:rPr lang="en-US" sz="2400" dirty="0"/>
              <a:t>-Adjusted henceforth for inflation</a:t>
            </a:r>
          </a:p>
          <a:p>
            <a:pPr eaLnBrk="1" hangingPunct="1">
              <a:spcBef>
                <a:spcPct val="50000"/>
              </a:spcBef>
            </a:pPr>
            <a:r>
              <a:rPr lang="en-US" sz="2400" dirty="0"/>
              <a:t>-Retroactive for tax years beginning after </a:t>
            </a:r>
            <a:r>
              <a:rPr lang="en-US" sz="2400" dirty="0" smtClean="0"/>
              <a:t>2011</a:t>
            </a:r>
            <a:r>
              <a:rPr lang="en-US" sz="2400" dirty="0"/>
              <a:t>, an individual can offset their entire regular tax liability and AMT liability by the nonrefundable personal credits</a:t>
            </a:r>
          </a:p>
          <a:p>
            <a:pPr eaLnBrk="1" hangingPunct="1">
              <a:spcBef>
                <a:spcPct val="50000"/>
              </a:spcBef>
            </a:pPr>
            <a:r>
              <a:rPr lang="en-US" sz="2400" dirty="0"/>
              <a:t>-Adjust for the </a:t>
            </a:r>
            <a:r>
              <a:rPr lang="en-US" sz="2400" dirty="0" err="1"/>
              <a:t>phaseouts</a:t>
            </a:r>
            <a:r>
              <a:rPr lang="en-US" sz="2400" dirty="0"/>
              <a:t> as needed</a:t>
            </a:r>
          </a:p>
        </p:txBody>
      </p:sp>
    </p:spTree>
    <p:extLst>
      <p:ext uri="{BB962C8B-B14F-4D97-AF65-F5344CB8AC3E}">
        <p14:creationId xmlns:p14="http://schemas.microsoft.com/office/powerpoint/2010/main" val="1054658371"/>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2</a:t>
            </a:r>
            <a:endParaRPr lang="en-US" dirty="0"/>
          </a:p>
        </p:txBody>
      </p:sp>
      <p:sp>
        <p:nvSpPr>
          <p:cNvPr id="3" name="Content Placeholder 2"/>
          <p:cNvSpPr>
            <a:spLocks noGrp="1"/>
          </p:cNvSpPr>
          <p:nvPr>
            <p:ph idx="1"/>
          </p:nvPr>
        </p:nvSpPr>
        <p:spPr/>
        <p:txBody>
          <a:bodyPr/>
          <a:lstStyle/>
          <a:p>
            <a:r>
              <a:rPr lang="en-US" dirty="0" smtClean="0"/>
              <a:t>Individual mandate provision of health care law upheld as “tax”</a:t>
            </a:r>
          </a:p>
          <a:p>
            <a:pPr lvl="1"/>
            <a:r>
              <a:rPr lang="en-US" i="1" dirty="0" smtClean="0"/>
              <a:t>National Federation of Independent Business v. </a:t>
            </a:r>
            <a:r>
              <a:rPr lang="en-US" i="1" dirty="0" err="1" smtClean="0"/>
              <a:t>Sebelius</a:t>
            </a:r>
            <a:r>
              <a:rPr lang="en-US" i="1" dirty="0" smtClean="0"/>
              <a:t>, 132 S. Ct. 2566 (2012)</a:t>
            </a:r>
          </a:p>
          <a:p>
            <a:pPr lvl="2"/>
            <a:r>
              <a:rPr lang="en-US" dirty="0" smtClean="0"/>
              <a:t>Individual mandate unconstitutional under the Commerce Clause</a:t>
            </a:r>
          </a:p>
          <a:p>
            <a:pPr lvl="2"/>
            <a:r>
              <a:rPr lang="en-US" dirty="0" smtClean="0"/>
              <a:t>It is constitutional as a tax</a:t>
            </a:r>
            <a:endParaRPr lang="en-US" dirty="0"/>
          </a:p>
        </p:txBody>
      </p:sp>
    </p:spTree>
    <p:extLst>
      <p:ext uri="{BB962C8B-B14F-4D97-AF65-F5344CB8AC3E}">
        <p14:creationId xmlns:p14="http://schemas.microsoft.com/office/powerpoint/2010/main" val="178772702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No. 1</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Uncertainty caused by expiring tax legislation</a:t>
            </a:r>
          </a:p>
          <a:p>
            <a:pPr lvl="1"/>
            <a:r>
              <a:rPr lang="en-US" dirty="0" smtClean="0"/>
              <a:t>House passed H.R. 8 during summer 2012, but Senate refused to take it up until later December 2012</a:t>
            </a:r>
          </a:p>
          <a:p>
            <a:pPr lvl="1"/>
            <a:r>
              <a:rPr lang="en-US" dirty="0" smtClean="0"/>
              <a:t>Delay created major uncertainty in tax, estate and business planning</a:t>
            </a:r>
          </a:p>
          <a:p>
            <a:pPr lvl="1"/>
            <a:r>
              <a:rPr lang="en-US" dirty="0" smtClean="0"/>
              <a:t>New law makes “permanent” many provisions of the 2001 law</a:t>
            </a:r>
          </a:p>
          <a:p>
            <a:pPr lvl="1"/>
            <a:r>
              <a:rPr lang="en-US" dirty="0" smtClean="0"/>
              <a:t>Tax increase for all wage earners and other “high” income taxpayers</a:t>
            </a:r>
            <a:endParaRPr lang="en-US" dirty="0"/>
          </a:p>
        </p:txBody>
      </p:sp>
    </p:spTree>
    <p:extLst>
      <p:ext uri="{BB962C8B-B14F-4D97-AF65-F5344CB8AC3E}">
        <p14:creationId xmlns:p14="http://schemas.microsoft.com/office/powerpoint/2010/main" val="305116839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article detailing all of these developments from 2012 can be found on the CALT Website homepage</a:t>
            </a:r>
          </a:p>
          <a:p>
            <a:pPr lvl="1"/>
            <a:r>
              <a:rPr lang="en-US" smtClean="0"/>
              <a:t>www.calt.iastate.edu</a:t>
            </a:r>
            <a:endParaRPr lang="en-US"/>
          </a:p>
        </p:txBody>
      </p:sp>
    </p:spTree>
    <p:extLst>
      <p:ext uri="{BB962C8B-B14F-4D97-AF65-F5344CB8AC3E}">
        <p14:creationId xmlns:p14="http://schemas.microsoft.com/office/powerpoint/2010/main" val="291950881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Trusts and Passive Income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IRS view is that only the trustee, acting in its capacity as trustee, can satisfy the material participation test for a trust</a:t>
            </a:r>
          </a:p>
          <a:p>
            <a:pPr lvl="1"/>
            <a:r>
              <a:rPr lang="en-US" dirty="0" smtClean="0"/>
              <a:t>No regulations</a:t>
            </a:r>
          </a:p>
          <a:p>
            <a:pPr lvl="1"/>
            <a:r>
              <a:rPr lang="en-US" dirty="0" smtClean="0"/>
              <a:t>The one court that has decided the issue said the IRS position is “arbitrary, subverts common sense, and attempts to create ambiguity where there is none”</a:t>
            </a:r>
          </a:p>
          <a:p>
            <a:pPr lvl="1"/>
            <a:r>
              <a:rPr lang="en-US" dirty="0" smtClean="0"/>
              <a:t>Tax Court case pending.</a:t>
            </a:r>
            <a:endParaRPr lang="en-US" dirty="0"/>
          </a:p>
        </p:txBody>
      </p:sp>
    </p:spTree>
    <p:extLst>
      <p:ext uri="{BB962C8B-B14F-4D97-AF65-F5344CB8AC3E}">
        <p14:creationId xmlns:p14="http://schemas.microsoft.com/office/powerpoint/2010/main" val="102899357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Demutualization</a:t>
            </a:r>
            <a:endParaRPr lang="en-US" dirty="0"/>
          </a:p>
        </p:txBody>
      </p:sp>
      <p:sp>
        <p:nvSpPr>
          <p:cNvPr id="3" name="Content Placeholder 2"/>
          <p:cNvSpPr>
            <a:spLocks noGrp="1"/>
          </p:cNvSpPr>
          <p:nvPr>
            <p:ph idx="1"/>
          </p:nvPr>
        </p:nvSpPr>
        <p:spPr/>
        <p:txBody>
          <a:bodyPr/>
          <a:lstStyle/>
          <a:p>
            <a:r>
              <a:rPr lang="en-US" i="1" dirty="0" err="1" smtClean="0"/>
              <a:t>Dorrance</a:t>
            </a:r>
            <a:r>
              <a:rPr lang="en-US" i="1" dirty="0" smtClean="0"/>
              <a:t> (D. Ariz. Mar. 19, 2013)</a:t>
            </a:r>
          </a:p>
          <a:p>
            <a:pPr lvl="1"/>
            <a:r>
              <a:rPr lang="en-US" dirty="0" smtClean="0"/>
              <a:t>Plaintiff’s basis in stock comprised of fixed component for giving up voting rights  and 60 percent of variable component representing past contributions to surplus</a:t>
            </a:r>
          </a:p>
          <a:p>
            <a:pPr lvl="2"/>
            <a:r>
              <a:rPr lang="en-US" dirty="0" smtClean="0"/>
              <a:t>Basis was slightly over 60 percent of stock value</a:t>
            </a:r>
            <a:endParaRPr lang="en-US" dirty="0"/>
          </a:p>
        </p:txBody>
      </p:sp>
      <p:sp>
        <p:nvSpPr>
          <p:cNvPr id="4" name="TextBox 3"/>
          <p:cNvSpPr txBox="1"/>
          <p:nvPr/>
        </p:nvSpPr>
        <p:spPr>
          <a:xfrm>
            <a:off x="8439834" y="127000"/>
            <a:ext cx="646331" cy="369332"/>
          </a:xfrm>
          <a:prstGeom prst="rect">
            <a:avLst/>
          </a:prstGeom>
          <a:noFill/>
        </p:spPr>
        <p:txBody>
          <a:bodyPr wrap="none" rtlCol="0">
            <a:spAutoFit/>
          </a:bodyPr>
          <a:lstStyle/>
          <a:p>
            <a:r>
              <a:rPr lang="en-US" dirty="0" smtClean="0"/>
              <a:t>9-10</a:t>
            </a:r>
            <a:endParaRPr lang="en-US" dirty="0"/>
          </a:p>
        </p:txBody>
      </p:sp>
    </p:spTree>
    <p:extLst>
      <p:ext uri="{BB962C8B-B14F-4D97-AF65-F5344CB8AC3E}">
        <p14:creationId xmlns:p14="http://schemas.microsoft.com/office/powerpoint/2010/main" val="3996537680"/>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Demutualization</a:t>
            </a:r>
            <a:endParaRPr lang="en-US" dirty="0"/>
          </a:p>
        </p:txBody>
      </p:sp>
      <p:sp>
        <p:nvSpPr>
          <p:cNvPr id="3" name="Content Placeholder 2"/>
          <p:cNvSpPr>
            <a:spLocks noGrp="1"/>
          </p:cNvSpPr>
          <p:nvPr>
            <p:ph idx="1"/>
          </p:nvPr>
        </p:nvSpPr>
        <p:spPr/>
        <p:txBody>
          <a:bodyPr>
            <a:normAutofit fontScale="77500" lnSpcReduction="20000"/>
          </a:bodyPr>
          <a:lstStyle/>
          <a:p>
            <a:r>
              <a:rPr lang="en-US" b="1" i="1" dirty="0"/>
              <a:t>Reuben v. United States, No. CV 11-09448 SJO (</a:t>
            </a:r>
            <a:r>
              <a:rPr lang="en-US" b="1" i="1" dirty="0" err="1"/>
              <a:t>PJWx</a:t>
            </a:r>
            <a:r>
              <a:rPr lang="en-US" b="1" i="1" dirty="0"/>
              <a:t>) (C.D. Cal. Jan. 15, 2013</a:t>
            </a:r>
            <a:r>
              <a:rPr lang="en-US" b="1" i="1" dirty="0" smtClean="0"/>
              <a:t>)</a:t>
            </a:r>
          </a:p>
          <a:p>
            <a:pPr lvl="1"/>
            <a:r>
              <a:rPr lang="en-US" dirty="0"/>
              <a:t>P</a:t>
            </a:r>
            <a:r>
              <a:rPr lang="en-US" dirty="0" smtClean="0"/>
              <a:t>laintiff </a:t>
            </a:r>
            <a:r>
              <a:rPr lang="en-US" dirty="0"/>
              <a:t>failed to establish that any of the premiums paid were for membership rights in insurance </a:t>
            </a:r>
            <a:r>
              <a:rPr lang="en-US" dirty="0" smtClean="0"/>
              <a:t>company</a:t>
            </a:r>
          </a:p>
          <a:p>
            <a:pPr lvl="2"/>
            <a:r>
              <a:rPr lang="en-US" dirty="0"/>
              <a:t>C</a:t>
            </a:r>
            <a:r>
              <a:rPr lang="en-US" dirty="0" smtClean="0"/>
              <a:t>onsequently</a:t>
            </a:r>
            <a:r>
              <a:rPr lang="en-US" dirty="0"/>
              <a:t>, plaintiff did not have an income tax cost basis in share of stock issued on demutualization when shares eventually sold in </a:t>
            </a:r>
            <a:r>
              <a:rPr lang="en-US" dirty="0" smtClean="0"/>
              <a:t>2005 </a:t>
            </a:r>
          </a:p>
          <a:p>
            <a:pPr lvl="2"/>
            <a:r>
              <a:rPr lang="en-US" dirty="0"/>
              <a:t>P</a:t>
            </a:r>
            <a:r>
              <a:rPr lang="en-US" dirty="0" smtClean="0"/>
              <a:t>laintiff </a:t>
            </a:r>
            <a:r>
              <a:rPr lang="en-US" dirty="0"/>
              <a:t>failed to offer evidence of purchase price paid for membership rights in particular as opposed to policy as a whole; thus, plaintiff failed to satisfy proof burden that income tax basis other than </a:t>
            </a:r>
            <a:r>
              <a:rPr lang="en-US" dirty="0" smtClean="0"/>
              <a:t>zero</a:t>
            </a:r>
            <a:r>
              <a:rPr lang="en-US" dirty="0"/>
              <a:t>.</a:t>
            </a:r>
            <a:r>
              <a:rPr lang="en-US" dirty="0" smtClean="0"/>
              <a:t> </a:t>
            </a:r>
          </a:p>
          <a:p>
            <a:pPr lvl="2"/>
            <a:r>
              <a:rPr lang="en-US" dirty="0"/>
              <a:t>F</a:t>
            </a:r>
            <a:r>
              <a:rPr lang="en-US" dirty="0" smtClean="0"/>
              <a:t>acts </a:t>
            </a:r>
            <a:r>
              <a:rPr lang="en-US" dirty="0"/>
              <a:t>of case distinguishable from those in </a:t>
            </a:r>
            <a:r>
              <a:rPr lang="en-US" i="1" dirty="0"/>
              <a:t>Fisher, et al. v. United States, 82 Fed. Cl. 780 (2008)).</a:t>
            </a:r>
          </a:p>
        </p:txBody>
      </p:sp>
    </p:spTree>
    <p:extLst>
      <p:ext uri="{BB962C8B-B14F-4D97-AF65-F5344CB8AC3E}">
        <p14:creationId xmlns:p14="http://schemas.microsoft.com/office/powerpoint/2010/main" val="3401322485"/>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3"/>
          <p:cNvSpPr>
            <a:spLocks noGrp="1"/>
          </p:cNvSpPr>
          <p:nvPr>
            <p:ph type="ctrTitle"/>
          </p:nvPr>
        </p:nvSpPr>
        <p:spPr>
          <a:xfrm>
            <a:off x="609600" y="533400"/>
            <a:ext cx="7772400" cy="1470025"/>
          </a:xfrm>
        </p:spPr>
        <p:txBody>
          <a:bodyPr/>
          <a:lstStyle/>
          <a:p>
            <a:pPr eaLnBrk="1" hangingPunct="1"/>
            <a:r>
              <a:rPr lang="en-US" smtClean="0"/>
              <a:t>Thank You!</a:t>
            </a:r>
          </a:p>
        </p:txBody>
      </p:sp>
      <p:sp>
        <p:nvSpPr>
          <p:cNvPr id="5" name="Subtitle 4"/>
          <p:cNvSpPr>
            <a:spLocks noGrp="1"/>
          </p:cNvSpPr>
          <p:nvPr>
            <p:ph type="subTitle" idx="1"/>
          </p:nvPr>
        </p:nvSpPr>
        <p:spPr>
          <a:xfrm>
            <a:off x="1371600" y="2514600"/>
            <a:ext cx="6400800" cy="3657600"/>
          </a:xfrm>
        </p:spPr>
        <p:txBody>
          <a:bodyPr rtlCol="0">
            <a:normAutofit/>
          </a:bodyPr>
          <a:lstStyle/>
          <a:p>
            <a:pPr eaLnBrk="1" fontAlgn="auto" hangingPunct="1">
              <a:spcAft>
                <a:spcPts val="0"/>
              </a:spcAft>
              <a:buFont typeface="Arial" pitchFamily="34" charset="0"/>
              <a:buNone/>
              <a:defRPr/>
            </a:pPr>
            <a:r>
              <a:rPr lang="en-US" dirty="0" smtClean="0">
                <a:solidFill>
                  <a:schemeClr val="tx1"/>
                </a:solidFill>
              </a:rPr>
              <a:t>mceowen@iastate.edu</a:t>
            </a:r>
          </a:p>
          <a:p>
            <a:pPr eaLnBrk="1" fontAlgn="auto" hangingPunct="1">
              <a:spcAft>
                <a:spcPts val="0"/>
              </a:spcAft>
              <a:buFont typeface="Arial" pitchFamily="34" charset="0"/>
              <a:buNone/>
              <a:defRPr/>
            </a:pPr>
            <a:r>
              <a:rPr lang="en-US" dirty="0" smtClean="0">
                <a:solidFill>
                  <a:schemeClr val="tx1"/>
                </a:solidFill>
              </a:rPr>
              <a:t>(515) 294-5217</a:t>
            </a:r>
          </a:p>
          <a:p>
            <a:pPr eaLnBrk="1" fontAlgn="auto" hangingPunct="1">
              <a:spcAft>
                <a:spcPts val="0"/>
              </a:spcAft>
              <a:buFont typeface="Arial" pitchFamily="34" charset="0"/>
              <a:buNone/>
              <a:defRPr/>
            </a:pPr>
            <a:r>
              <a:rPr lang="en-US" dirty="0" smtClean="0">
                <a:solidFill>
                  <a:schemeClr val="tx1"/>
                </a:solidFill>
              </a:rPr>
              <a:t>www.calt.iastate.edu</a:t>
            </a:r>
          </a:p>
        </p:txBody>
      </p:sp>
    </p:spTree>
    <p:extLst>
      <p:ext uri="{BB962C8B-B14F-4D97-AF65-F5344CB8AC3E}">
        <p14:creationId xmlns:p14="http://schemas.microsoft.com/office/powerpoint/2010/main" val="2000635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533400" y="304800"/>
            <a:ext cx="8229600" cy="1143000"/>
          </a:xfrm>
        </p:spPr>
        <p:txBody>
          <a:bodyPr/>
          <a:lstStyle/>
          <a:p>
            <a:pPr eaLnBrk="1" hangingPunct="1"/>
            <a:r>
              <a:rPr lang="en-US" smtClean="0"/>
              <a:t>HR 8: the Fiscal Cliff Bill</a:t>
            </a:r>
          </a:p>
        </p:txBody>
      </p:sp>
      <p:sp>
        <p:nvSpPr>
          <p:cNvPr id="22531" name="Rectangle 3"/>
          <p:cNvSpPr>
            <a:spLocks noGrp="1"/>
          </p:cNvSpPr>
          <p:nvPr>
            <p:ph type="body" idx="1"/>
          </p:nvPr>
        </p:nvSpPr>
        <p:spPr>
          <a:xfrm>
            <a:off x="152400" y="1371600"/>
            <a:ext cx="8229600" cy="685800"/>
          </a:xfrm>
        </p:spPr>
        <p:txBody>
          <a:bodyPr/>
          <a:lstStyle/>
          <a:p>
            <a:pPr algn="ctr" eaLnBrk="1" hangingPunct="1">
              <a:buFont typeface="Arial" charset="0"/>
              <a:buNone/>
            </a:pPr>
            <a:r>
              <a:rPr lang="en-US" smtClean="0"/>
              <a:t>AMT Capital gain rates</a:t>
            </a:r>
          </a:p>
          <a:p>
            <a:pPr algn="ctr" eaLnBrk="1" hangingPunct="1">
              <a:buFont typeface="Arial" charset="0"/>
              <a:buNone/>
            </a:pPr>
            <a:endParaRPr lang="en-US" smtClean="0"/>
          </a:p>
          <a:p>
            <a:pPr algn="ctr" eaLnBrk="1" hangingPunct="1">
              <a:buFont typeface="Arial" charset="0"/>
              <a:buNone/>
            </a:pPr>
            <a:endParaRPr lang="en-US" smtClean="0"/>
          </a:p>
        </p:txBody>
      </p:sp>
      <p:sp>
        <p:nvSpPr>
          <p:cNvPr id="22532" name="TextBox 6"/>
          <p:cNvSpPr txBox="1">
            <a:spLocks noChangeArrowheads="1"/>
          </p:cNvSpPr>
          <p:nvPr/>
        </p:nvSpPr>
        <p:spPr bwMode="auto">
          <a:xfrm>
            <a:off x="914400" y="2590800"/>
            <a:ext cx="6705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a:t>They are same as regular tax capital gain rates, but using AMT taxable income.</a:t>
            </a:r>
          </a:p>
        </p:txBody>
      </p:sp>
    </p:spTree>
    <p:extLst>
      <p:ext uri="{BB962C8B-B14F-4D97-AF65-F5344CB8AC3E}">
        <p14:creationId xmlns:p14="http://schemas.microsoft.com/office/powerpoint/2010/main" val="1347361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xfrm>
            <a:off x="552697" y="381000"/>
            <a:ext cx="8229600" cy="1143000"/>
          </a:xfrm>
        </p:spPr>
        <p:txBody>
          <a:bodyPr/>
          <a:lstStyle/>
          <a:p>
            <a:pPr eaLnBrk="1" hangingPunct="1"/>
            <a:r>
              <a:rPr lang="en-US" dirty="0" smtClean="0"/>
              <a:t>HR 8: the Fiscal Cliff Bill</a:t>
            </a:r>
          </a:p>
        </p:txBody>
      </p:sp>
      <p:sp>
        <p:nvSpPr>
          <p:cNvPr id="23555" name="Rectangle 3"/>
          <p:cNvSpPr>
            <a:spLocks noGrp="1"/>
          </p:cNvSpPr>
          <p:nvPr>
            <p:ph type="body" idx="1"/>
          </p:nvPr>
        </p:nvSpPr>
        <p:spPr>
          <a:xfrm>
            <a:off x="246077" y="1752600"/>
            <a:ext cx="8229600" cy="685800"/>
          </a:xfrm>
        </p:spPr>
        <p:txBody>
          <a:bodyPr/>
          <a:lstStyle/>
          <a:p>
            <a:pPr algn="ctr" eaLnBrk="1" hangingPunct="1">
              <a:buFont typeface="Arial" charset="0"/>
              <a:buNone/>
            </a:pPr>
            <a:r>
              <a:rPr lang="en-US" dirty="0" smtClean="0"/>
              <a:t>Permanency of Transfer Tax Provisions</a:t>
            </a:r>
          </a:p>
          <a:p>
            <a:pPr algn="ctr" eaLnBrk="1" hangingPunct="1">
              <a:buFont typeface="Arial" charset="0"/>
              <a:buNone/>
            </a:pPr>
            <a:endParaRPr lang="en-US" dirty="0" smtClean="0"/>
          </a:p>
          <a:p>
            <a:pPr algn="ctr" eaLnBrk="1" hangingPunct="1">
              <a:buFont typeface="Arial" charset="0"/>
              <a:buNone/>
            </a:pPr>
            <a:endParaRPr lang="en-US" dirty="0" smtClean="0"/>
          </a:p>
        </p:txBody>
      </p:sp>
      <p:sp>
        <p:nvSpPr>
          <p:cNvPr id="23556" name="TextBox 6"/>
          <p:cNvSpPr txBox="1">
            <a:spLocks noChangeArrowheads="1"/>
          </p:cNvSpPr>
          <p:nvPr/>
        </p:nvSpPr>
        <p:spPr bwMode="auto">
          <a:xfrm>
            <a:off x="884485" y="2514600"/>
            <a:ext cx="756602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Font typeface="Arial" charset="0"/>
              <a:buChar char="•"/>
            </a:pPr>
            <a:r>
              <a:rPr lang="en-US" sz="2400" dirty="0"/>
              <a:t>Rate raised to 40% (from 35%)</a:t>
            </a:r>
          </a:p>
          <a:p>
            <a:pPr eaLnBrk="1" hangingPunct="1">
              <a:buFont typeface="Arial" charset="0"/>
              <a:buChar char="•"/>
            </a:pPr>
            <a:r>
              <a:rPr lang="en-US" sz="2400" dirty="0"/>
              <a:t>Lifetime exemption remains at $5 million, with inflation indexing ($5,250,000 for 2013 deaths)</a:t>
            </a:r>
          </a:p>
          <a:p>
            <a:pPr lvl="1" eaLnBrk="1" hangingPunct="1">
              <a:buFont typeface="Arial" charset="0"/>
              <a:buChar char="•"/>
            </a:pPr>
            <a:r>
              <a:rPr lang="en-US" sz="2400" dirty="0"/>
              <a:t>The exclusion remains coupled</a:t>
            </a:r>
          </a:p>
          <a:p>
            <a:pPr eaLnBrk="1" hangingPunct="1">
              <a:buFont typeface="Arial" charset="0"/>
              <a:buChar char="•"/>
            </a:pPr>
            <a:r>
              <a:rPr lang="en-US" sz="2400" dirty="0"/>
              <a:t>Matching Gifting and GST exemption</a:t>
            </a:r>
          </a:p>
          <a:p>
            <a:pPr eaLnBrk="1" hangingPunct="1">
              <a:buFont typeface="Arial" charset="0"/>
              <a:buChar char="•"/>
            </a:pPr>
            <a:r>
              <a:rPr lang="en-US" sz="2400" dirty="0"/>
              <a:t>“Portability” retained (surviving spouse can inherit decedent’s unused exemption)</a:t>
            </a:r>
          </a:p>
        </p:txBody>
      </p:sp>
      <p:sp>
        <p:nvSpPr>
          <p:cNvPr id="2" name="TextBox 1"/>
          <p:cNvSpPr txBox="1"/>
          <p:nvPr/>
        </p:nvSpPr>
        <p:spPr>
          <a:xfrm>
            <a:off x="8686800" y="76200"/>
            <a:ext cx="312906" cy="369332"/>
          </a:xfrm>
          <a:prstGeom prst="rect">
            <a:avLst/>
          </a:prstGeom>
          <a:noFill/>
        </p:spPr>
        <p:txBody>
          <a:bodyPr wrap="none" rtlCol="0">
            <a:spAutoFit/>
          </a:bodyPr>
          <a:lstStyle/>
          <a:p>
            <a:r>
              <a:rPr lang="en-US" dirty="0" smtClean="0"/>
              <a:t>2</a:t>
            </a:r>
            <a:endParaRPr lang="en-US" dirty="0"/>
          </a:p>
        </p:txBody>
      </p:sp>
    </p:spTree>
    <p:extLst>
      <p:ext uri="{BB962C8B-B14F-4D97-AF65-F5344CB8AC3E}">
        <p14:creationId xmlns:p14="http://schemas.microsoft.com/office/powerpoint/2010/main" val="35587477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Transfer Tax Changes</a:t>
            </a:r>
          </a:p>
        </p:txBody>
      </p:sp>
      <p:sp>
        <p:nvSpPr>
          <p:cNvPr id="24579" name="Content Placeholder 2"/>
          <p:cNvSpPr>
            <a:spLocks noGrp="1"/>
          </p:cNvSpPr>
          <p:nvPr>
            <p:ph idx="1"/>
          </p:nvPr>
        </p:nvSpPr>
        <p:spPr/>
        <p:txBody>
          <a:bodyPr>
            <a:normAutofit fontScale="92500" lnSpcReduction="10000"/>
          </a:bodyPr>
          <a:lstStyle/>
          <a:p>
            <a:r>
              <a:rPr lang="en-US" smtClean="0"/>
              <a:t>The rate change is easy to deal with</a:t>
            </a:r>
          </a:p>
          <a:p>
            <a:pPr lvl="1"/>
            <a:r>
              <a:rPr lang="en-US" smtClean="0"/>
              <a:t>No carryover effect from year-to-year or from gifts to estates</a:t>
            </a:r>
          </a:p>
          <a:p>
            <a:pPr lvl="1"/>
            <a:r>
              <a:rPr lang="en-US" smtClean="0"/>
              <a:t>No need to revise familiar estate planning techniques</a:t>
            </a:r>
          </a:p>
          <a:p>
            <a:pPr lvl="1"/>
            <a:r>
              <a:rPr lang="en-US" smtClean="0"/>
              <a:t>New law doesn’t give any reason to alter existing plans</a:t>
            </a:r>
          </a:p>
          <a:p>
            <a:pPr lvl="2"/>
            <a:r>
              <a:rPr lang="en-US" smtClean="0"/>
              <a:t>But revisit plans where there have been changes in finances or personal life</a:t>
            </a:r>
          </a:p>
        </p:txBody>
      </p:sp>
    </p:spTree>
    <p:extLst>
      <p:ext uri="{BB962C8B-B14F-4D97-AF65-F5344CB8AC3E}">
        <p14:creationId xmlns:p14="http://schemas.microsoft.com/office/powerpoint/2010/main" val="22744929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Transfer Tax Changes</a:t>
            </a:r>
          </a:p>
        </p:txBody>
      </p:sp>
      <p:sp>
        <p:nvSpPr>
          <p:cNvPr id="3" name="Content Placeholder 2"/>
          <p:cNvSpPr>
            <a:spLocks noGrp="1"/>
          </p:cNvSpPr>
          <p:nvPr>
            <p:ph idx="1"/>
          </p:nvPr>
        </p:nvSpPr>
        <p:spPr>
          <a:xfrm>
            <a:off x="457200" y="1600200"/>
            <a:ext cx="8229600" cy="5105400"/>
          </a:xfrm>
        </p:spPr>
        <p:txBody>
          <a:bodyPr/>
          <a:lstStyle/>
          <a:p>
            <a:pPr>
              <a:defRPr/>
            </a:pPr>
            <a:r>
              <a:rPr lang="en-US" dirty="0" smtClean="0"/>
              <a:t>How the new rate structure works:</a:t>
            </a:r>
          </a:p>
          <a:p>
            <a:pPr lvl="1">
              <a:defRPr/>
            </a:pPr>
            <a:r>
              <a:rPr lang="en-US" dirty="0" smtClean="0"/>
              <a:t>40% rate reached at a taxable estate or cumulative gifts of $1 million</a:t>
            </a:r>
          </a:p>
          <a:p>
            <a:pPr lvl="2">
              <a:defRPr/>
            </a:pPr>
            <a:r>
              <a:rPr lang="en-US" dirty="0" smtClean="0"/>
              <a:t>The “run up the brackets” for the first $1 million is $54,200 (i.e., any tax payable would be $54,200 less than if the tax were a flat 40% from the first dollar)</a:t>
            </a:r>
          </a:p>
          <a:p>
            <a:pPr lvl="1">
              <a:defRPr/>
            </a:pPr>
            <a:r>
              <a:rPr lang="en-US" dirty="0" smtClean="0"/>
              <a:t>Unified credit is $2,045,800 and offsets a taxable estate (or taxable gift) of $5.25 million</a:t>
            </a:r>
          </a:p>
          <a:p>
            <a:pPr marL="457200" lvl="1" indent="0">
              <a:buFont typeface="Arial" charset="0"/>
              <a:buNone/>
              <a:defRPr/>
            </a:pPr>
            <a:endParaRPr lang="en-US" dirty="0"/>
          </a:p>
        </p:txBody>
      </p:sp>
    </p:spTree>
    <p:extLst>
      <p:ext uri="{BB962C8B-B14F-4D97-AF65-F5344CB8AC3E}">
        <p14:creationId xmlns:p14="http://schemas.microsoft.com/office/powerpoint/2010/main" val="31878490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State Estate Taxes</a:t>
            </a:r>
          </a:p>
        </p:txBody>
      </p:sp>
      <p:sp>
        <p:nvSpPr>
          <p:cNvPr id="26627" name="Content Placeholder 2"/>
          <p:cNvSpPr>
            <a:spLocks noGrp="1"/>
          </p:cNvSpPr>
          <p:nvPr>
            <p:ph idx="1"/>
          </p:nvPr>
        </p:nvSpPr>
        <p:spPr/>
        <p:txBody>
          <a:bodyPr/>
          <a:lstStyle/>
          <a:p>
            <a:r>
              <a:rPr lang="en-US" smtClean="0"/>
              <a:t>State estate taxes remain deductible in calculating the federal taxable estate</a:t>
            </a:r>
          </a:p>
          <a:p>
            <a:r>
              <a:rPr lang="en-US" smtClean="0"/>
              <a:t>In those states (most of them) that don’t have an estate tax, or have a state estate tax that is coupled to the (now extinct) state death tax credit, 40% will be the only estate tax rate above the exemption</a:t>
            </a:r>
          </a:p>
        </p:txBody>
      </p:sp>
    </p:spTree>
    <p:extLst>
      <p:ext uri="{BB962C8B-B14F-4D97-AF65-F5344CB8AC3E}">
        <p14:creationId xmlns:p14="http://schemas.microsoft.com/office/powerpoint/2010/main" val="20140619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State Estate Taxes</a:t>
            </a:r>
          </a:p>
        </p:txBody>
      </p:sp>
      <p:sp>
        <p:nvSpPr>
          <p:cNvPr id="27651" name="Content Placeholder 2"/>
          <p:cNvSpPr>
            <a:spLocks noGrp="1"/>
          </p:cNvSpPr>
          <p:nvPr>
            <p:ph idx="1"/>
          </p:nvPr>
        </p:nvSpPr>
        <p:spPr/>
        <p:txBody>
          <a:bodyPr>
            <a:normAutofit fontScale="92500"/>
          </a:bodyPr>
          <a:lstStyle/>
          <a:p>
            <a:r>
              <a:rPr lang="en-US" dirty="0" smtClean="0"/>
              <a:t>Most states that have an estate tax tie it to the pre-2002 federal credit for state death taxes</a:t>
            </a:r>
          </a:p>
          <a:p>
            <a:pPr lvl="1"/>
            <a:r>
              <a:rPr lang="en-US" dirty="0" smtClean="0"/>
              <a:t>Top rate of 16% for taxable estates over $10.1 million</a:t>
            </a:r>
          </a:p>
          <a:p>
            <a:r>
              <a:rPr lang="en-US" dirty="0" smtClean="0"/>
              <a:t>In states that follow the federal law and allow a deduction for the state tax, the total federal  and state top marginal rates will be 48.3% </a:t>
            </a:r>
          </a:p>
        </p:txBody>
      </p:sp>
    </p:spTree>
    <p:extLst>
      <p:ext uri="{BB962C8B-B14F-4D97-AF65-F5344CB8AC3E}">
        <p14:creationId xmlns:p14="http://schemas.microsoft.com/office/powerpoint/2010/main" val="40148376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Portability</a:t>
            </a:r>
          </a:p>
        </p:txBody>
      </p:sp>
      <p:sp>
        <p:nvSpPr>
          <p:cNvPr id="28675" name="Content Placeholder 2"/>
          <p:cNvSpPr>
            <a:spLocks noGrp="1"/>
          </p:cNvSpPr>
          <p:nvPr>
            <p:ph idx="1"/>
          </p:nvPr>
        </p:nvSpPr>
        <p:spPr>
          <a:xfrm>
            <a:off x="457200" y="1219200"/>
            <a:ext cx="8229600" cy="4525963"/>
          </a:xfrm>
        </p:spPr>
        <p:txBody>
          <a:bodyPr>
            <a:normAutofit fontScale="92500" lnSpcReduction="10000"/>
          </a:bodyPr>
          <a:lstStyle/>
          <a:p>
            <a:r>
              <a:rPr lang="en-US" smtClean="0"/>
              <a:t>Made permanent</a:t>
            </a:r>
          </a:p>
          <a:p>
            <a:r>
              <a:rPr lang="en-US" smtClean="0"/>
              <a:t>Technical correction made</a:t>
            </a:r>
          </a:p>
          <a:p>
            <a:pPr lvl="1"/>
            <a:r>
              <a:rPr lang="en-US" smtClean="0"/>
              <a:t>“Basic exclusion amount” changed to “applicable exclusion amount” in I.R.C. §2010(c)(4)(B)(i)</a:t>
            </a:r>
          </a:p>
          <a:p>
            <a:r>
              <a:rPr lang="en-US" smtClean="0"/>
              <a:t>June 15, 2012 portability regulations remain applicable </a:t>
            </a:r>
          </a:p>
          <a:p>
            <a:r>
              <a:rPr lang="en-US" smtClean="0"/>
              <a:t>Still have to file Form 706 in first spouse’s estate to make election</a:t>
            </a:r>
          </a:p>
          <a:p>
            <a:pPr lvl="1"/>
            <a:r>
              <a:rPr lang="en-US" smtClean="0"/>
              <a:t>9 months after death with 6 month extension possible</a:t>
            </a:r>
          </a:p>
        </p:txBody>
      </p:sp>
    </p:spTree>
    <p:extLst>
      <p:ext uri="{BB962C8B-B14F-4D97-AF65-F5344CB8AC3E}">
        <p14:creationId xmlns:p14="http://schemas.microsoft.com/office/powerpoint/2010/main" val="16585566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4763"/>
            <a:ext cx="8229600" cy="1143000"/>
          </a:xfrm>
        </p:spPr>
        <p:txBody>
          <a:bodyPr/>
          <a:lstStyle/>
          <a:p>
            <a:r>
              <a:rPr lang="en-US" smtClean="0"/>
              <a:t>Impact of Portability</a:t>
            </a:r>
          </a:p>
        </p:txBody>
      </p:sp>
      <p:sp>
        <p:nvSpPr>
          <p:cNvPr id="29699" name="Content Placeholder 2"/>
          <p:cNvSpPr>
            <a:spLocks noGrp="1"/>
          </p:cNvSpPr>
          <p:nvPr>
            <p:ph idx="1"/>
          </p:nvPr>
        </p:nvSpPr>
        <p:spPr>
          <a:xfrm>
            <a:off x="381000" y="1219200"/>
            <a:ext cx="8229600" cy="4525963"/>
          </a:xfrm>
        </p:spPr>
        <p:txBody>
          <a:bodyPr>
            <a:normAutofit fontScale="92500" lnSpcReduction="10000"/>
          </a:bodyPr>
          <a:lstStyle/>
          <a:p>
            <a:r>
              <a:rPr lang="en-US" smtClean="0"/>
              <a:t>Since it is now “permanent,” the use of bypass trusts for all but the wealthiest of families might be reduced</a:t>
            </a:r>
          </a:p>
          <a:p>
            <a:r>
              <a:rPr lang="en-US" smtClean="0"/>
              <a:t>But, there are still reasons to use bypass trusts:</a:t>
            </a:r>
          </a:p>
          <a:p>
            <a:pPr lvl="1"/>
            <a:r>
              <a:rPr lang="en-US" smtClean="0"/>
              <a:t>Protect assets from creditors</a:t>
            </a:r>
          </a:p>
          <a:p>
            <a:pPr lvl="1"/>
            <a:r>
              <a:rPr lang="en-US" smtClean="0"/>
              <a:t>Surviving spouse might remarry</a:t>
            </a:r>
          </a:p>
          <a:p>
            <a:pPr lvl="1"/>
            <a:r>
              <a:rPr lang="en-US" smtClean="0"/>
              <a:t>Assets might go down in value</a:t>
            </a:r>
          </a:p>
          <a:p>
            <a:pPr lvl="1"/>
            <a:r>
              <a:rPr lang="en-US" smtClean="0"/>
              <a:t>Plan might already use a bypass trust</a:t>
            </a:r>
          </a:p>
          <a:p>
            <a:pPr lvl="1"/>
            <a:r>
              <a:rPr lang="en-US" smtClean="0"/>
              <a:t>Bypass trusts avoid administrative pitfalls</a:t>
            </a:r>
          </a:p>
        </p:txBody>
      </p:sp>
    </p:spTree>
    <p:extLst>
      <p:ext uri="{BB962C8B-B14F-4D97-AF65-F5344CB8AC3E}">
        <p14:creationId xmlns:p14="http://schemas.microsoft.com/office/powerpoint/2010/main" val="37090946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Estate Planners Not Irrelevant</a:t>
            </a:r>
          </a:p>
        </p:txBody>
      </p:sp>
      <p:sp>
        <p:nvSpPr>
          <p:cNvPr id="30723" name="Content Placeholder 2"/>
          <p:cNvSpPr>
            <a:spLocks noGrp="1"/>
          </p:cNvSpPr>
          <p:nvPr>
            <p:ph idx="1"/>
          </p:nvPr>
        </p:nvSpPr>
        <p:spPr/>
        <p:txBody>
          <a:bodyPr>
            <a:normAutofit fontScale="92500" lnSpcReduction="10000"/>
          </a:bodyPr>
          <a:lstStyle/>
          <a:p>
            <a:r>
              <a:rPr lang="en-US" dirty="0" smtClean="0"/>
              <a:t>Many non-tax reasons to see an estate planner:</a:t>
            </a:r>
          </a:p>
          <a:p>
            <a:pPr lvl="1"/>
            <a:r>
              <a:rPr lang="en-US" dirty="0" smtClean="0"/>
              <a:t>Asset protection through entities, trusts, pre-</a:t>
            </a:r>
            <a:r>
              <a:rPr lang="en-US" dirty="0" err="1" smtClean="0"/>
              <a:t>nups</a:t>
            </a:r>
            <a:r>
              <a:rPr lang="en-US" dirty="0" smtClean="0"/>
              <a:t> and post-</a:t>
            </a:r>
            <a:r>
              <a:rPr lang="en-US" dirty="0" err="1" smtClean="0"/>
              <a:t>nups</a:t>
            </a:r>
            <a:endParaRPr lang="en-US" dirty="0" smtClean="0"/>
          </a:p>
          <a:p>
            <a:pPr lvl="1"/>
            <a:r>
              <a:rPr lang="en-US" dirty="0" smtClean="0"/>
              <a:t>Planning for long-term health care</a:t>
            </a:r>
          </a:p>
          <a:p>
            <a:pPr lvl="1"/>
            <a:r>
              <a:rPr lang="en-US" dirty="0" smtClean="0"/>
              <a:t>Powers of attorney</a:t>
            </a:r>
          </a:p>
          <a:p>
            <a:pPr lvl="1"/>
            <a:r>
              <a:rPr lang="en-US" dirty="0" smtClean="0"/>
              <a:t>Reviewing beneficiary designations and coordinating them with estate plan</a:t>
            </a:r>
          </a:p>
          <a:p>
            <a:pPr lvl="1"/>
            <a:r>
              <a:rPr lang="en-US" dirty="0" smtClean="0"/>
              <a:t>Business succession</a:t>
            </a:r>
          </a:p>
        </p:txBody>
      </p:sp>
    </p:spTree>
    <p:extLst>
      <p:ext uri="{BB962C8B-B14F-4D97-AF65-F5344CB8AC3E}">
        <p14:creationId xmlns:p14="http://schemas.microsoft.com/office/powerpoint/2010/main" val="2394595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p:txBody>
          <a:bodyPr/>
          <a:lstStyle/>
          <a:p>
            <a:pPr eaLnBrk="1" hangingPunct="1"/>
            <a:r>
              <a:rPr lang="en-US" smtClean="0"/>
              <a:t>HR 8: the Fiscal Cliff Bill</a:t>
            </a:r>
          </a:p>
        </p:txBody>
      </p:sp>
      <p:sp>
        <p:nvSpPr>
          <p:cNvPr id="8195" name="Rectangle 3"/>
          <p:cNvSpPr>
            <a:spLocks noGrp="1"/>
          </p:cNvSpPr>
          <p:nvPr>
            <p:ph type="body" idx="1"/>
          </p:nvPr>
        </p:nvSpPr>
        <p:spPr>
          <a:xfrm>
            <a:off x="457200" y="1600200"/>
            <a:ext cx="8229600" cy="685800"/>
          </a:xfrm>
        </p:spPr>
        <p:txBody>
          <a:bodyPr/>
          <a:lstStyle/>
          <a:p>
            <a:pPr algn="ctr" eaLnBrk="1" hangingPunct="1">
              <a:buFont typeface="Arial" charset="0"/>
              <a:buNone/>
            </a:pPr>
            <a:r>
              <a:rPr lang="en-US" smtClean="0"/>
              <a:t>Ordinary Income Rates </a:t>
            </a:r>
          </a:p>
          <a:p>
            <a:pPr algn="ctr" eaLnBrk="1" hangingPunct="1">
              <a:buFont typeface="Arial" charset="0"/>
              <a:buNone/>
            </a:pPr>
            <a:endParaRPr lang="en-US" smtClean="0"/>
          </a:p>
        </p:txBody>
      </p:sp>
      <p:sp>
        <p:nvSpPr>
          <p:cNvPr id="8196" name="Text Box 4"/>
          <p:cNvSpPr txBox="1">
            <a:spLocks noChangeArrowheads="1"/>
          </p:cNvSpPr>
          <p:nvPr/>
        </p:nvSpPr>
        <p:spPr bwMode="auto">
          <a:xfrm>
            <a:off x="381000" y="2667000"/>
            <a:ext cx="37338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sz="3200"/>
              <a:t>Old Law:</a:t>
            </a:r>
          </a:p>
          <a:p>
            <a:pPr eaLnBrk="1" hangingPunct="1">
              <a:spcBef>
                <a:spcPct val="50000"/>
              </a:spcBef>
            </a:pPr>
            <a:r>
              <a:rPr lang="en-US" sz="3200"/>
              <a:t>Top rate of 35%, starting at taxable income MFJ, $388,350 </a:t>
            </a:r>
          </a:p>
          <a:p>
            <a:pPr eaLnBrk="1" hangingPunct="1">
              <a:spcBef>
                <a:spcPct val="50000"/>
              </a:spcBef>
            </a:pPr>
            <a:endParaRPr lang="en-US" sz="3200"/>
          </a:p>
        </p:txBody>
      </p:sp>
      <p:sp>
        <p:nvSpPr>
          <p:cNvPr id="8197" name="Text Box 6"/>
          <p:cNvSpPr txBox="1">
            <a:spLocks noChangeArrowheads="1"/>
          </p:cNvSpPr>
          <p:nvPr/>
        </p:nvSpPr>
        <p:spPr bwMode="auto">
          <a:xfrm>
            <a:off x="5257800" y="2590800"/>
            <a:ext cx="3886200" cy="402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a:t>New Law:</a:t>
            </a:r>
          </a:p>
          <a:p>
            <a:pPr eaLnBrk="1" hangingPunct="1"/>
            <a:endParaRPr lang="en-US"/>
          </a:p>
          <a:p>
            <a:pPr eaLnBrk="1" hangingPunct="1"/>
            <a:r>
              <a:rPr lang="en-US" sz="3200"/>
              <a:t>Top rate of 39.6%, starting at $450,000 MFJ taxable income, $400,000 single. </a:t>
            </a:r>
          </a:p>
          <a:p>
            <a:pPr eaLnBrk="1" hangingPunct="1"/>
            <a:endParaRPr lang="en-US" sz="3200"/>
          </a:p>
          <a:p>
            <a:pPr eaLnBrk="1" hangingPunct="1">
              <a:spcBef>
                <a:spcPct val="50000"/>
              </a:spcBef>
            </a:pPr>
            <a:endParaRPr lang="en-US" sz="3200"/>
          </a:p>
        </p:txBody>
      </p:sp>
    </p:spTree>
    <p:extLst>
      <p:ext uri="{BB962C8B-B14F-4D97-AF65-F5344CB8AC3E}">
        <p14:creationId xmlns:p14="http://schemas.microsoft.com/office/powerpoint/2010/main" val="11447027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GSTT</a:t>
            </a:r>
          </a:p>
        </p:txBody>
      </p:sp>
      <p:sp>
        <p:nvSpPr>
          <p:cNvPr id="31747" name="Content Placeholder 2"/>
          <p:cNvSpPr>
            <a:spLocks noGrp="1"/>
          </p:cNvSpPr>
          <p:nvPr>
            <p:ph idx="1"/>
          </p:nvPr>
        </p:nvSpPr>
        <p:spPr/>
        <p:txBody>
          <a:bodyPr/>
          <a:lstStyle/>
          <a:p>
            <a:r>
              <a:rPr lang="en-US" smtClean="0"/>
              <a:t>Made permanent is the allocation of the GSTT exemption and the GSTT inclusion ratio</a:t>
            </a:r>
          </a:p>
          <a:p>
            <a:r>
              <a:rPr lang="en-US" smtClean="0"/>
              <a:t>Exemption same as that for estates and gifts ($5.25 million for 2013)</a:t>
            </a:r>
          </a:p>
        </p:txBody>
      </p:sp>
    </p:spTree>
    <p:extLst>
      <p:ext uri="{BB962C8B-B14F-4D97-AF65-F5344CB8AC3E}">
        <p14:creationId xmlns:p14="http://schemas.microsoft.com/office/powerpoint/2010/main" val="18782126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Transfer Tax Issues</a:t>
            </a:r>
          </a:p>
        </p:txBody>
      </p:sp>
      <p:sp>
        <p:nvSpPr>
          <p:cNvPr id="32771" name="Content Placeholder 2"/>
          <p:cNvSpPr>
            <a:spLocks noGrp="1"/>
          </p:cNvSpPr>
          <p:nvPr>
            <p:ph idx="1"/>
          </p:nvPr>
        </p:nvSpPr>
        <p:spPr/>
        <p:txBody>
          <a:bodyPr/>
          <a:lstStyle/>
          <a:p>
            <a:r>
              <a:rPr lang="en-US" smtClean="0"/>
              <a:t>What was not included in the bill:</a:t>
            </a:r>
          </a:p>
          <a:p>
            <a:pPr lvl="1"/>
            <a:r>
              <a:rPr lang="en-US" smtClean="0"/>
              <a:t>No attack on valuation discounts</a:t>
            </a:r>
          </a:p>
          <a:p>
            <a:pPr lvl="1"/>
            <a:r>
              <a:rPr lang="en-US" smtClean="0"/>
              <a:t>No 10-year term limit on GRATs</a:t>
            </a:r>
          </a:p>
          <a:p>
            <a:pPr lvl="1"/>
            <a:r>
              <a:rPr lang="en-US" smtClean="0"/>
              <a:t>No limit on the duration of the allocation of the GSTT exemption</a:t>
            </a:r>
          </a:p>
        </p:txBody>
      </p:sp>
    </p:spTree>
    <p:extLst>
      <p:ext uri="{BB962C8B-B14F-4D97-AF65-F5344CB8AC3E}">
        <p14:creationId xmlns:p14="http://schemas.microsoft.com/office/powerpoint/2010/main" val="1565900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a:xfrm>
            <a:off x="533400" y="-76200"/>
            <a:ext cx="8229600" cy="1143000"/>
          </a:xfrm>
        </p:spPr>
        <p:txBody>
          <a:bodyPr/>
          <a:lstStyle/>
          <a:p>
            <a:pPr eaLnBrk="1" hangingPunct="1"/>
            <a:r>
              <a:rPr lang="en-US" dirty="0" smtClean="0"/>
              <a:t>HR 8: the Fiscal Cliff Bill</a:t>
            </a:r>
          </a:p>
        </p:txBody>
      </p:sp>
      <p:sp>
        <p:nvSpPr>
          <p:cNvPr id="56323" name="Rectangle 3"/>
          <p:cNvSpPr>
            <a:spLocks noGrp="1"/>
          </p:cNvSpPr>
          <p:nvPr>
            <p:ph type="body" idx="1"/>
          </p:nvPr>
        </p:nvSpPr>
        <p:spPr>
          <a:xfrm>
            <a:off x="152400" y="914400"/>
            <a:ext cx="8839200" cy="838200"/>
          </a:xfrm>
        </p:spPr>
        <p:txBody>
          <a:bodyPr>
            <a:normAutofit fontScale="92500" lnSpcReduction="20000"/>
          </a:bodyPr>
          <a:lstStyle/>
          <a:p>
            <a:pPr algn="ctr" eaLnBrk="1" hangingPunct="1">
              <a:buFont typeface="Arial" charset="0"/>
              <a:buNone/>
            </a:pPr>
            <a:r>
              <a:rPr lang="en-US" dirty="0" smtClean="0"/>
              <a:t>Retroactive business extenders</a:t>
            </a:r>
            <a:br>
              <a:rPr lang="en-US" dirty="0" smtClean="0"/>
            </a:br>
            <a:endParaRPr lang="en-US" dirty="0" smtClean="0"/>
          </a:p>
          <a:p>
            <a:pPr algn="ctr" eaLnBrk="1" hangingPunct="1">
              <a:buFont typeface="Arial" charset="0"/>
              <a:buNone/>
            </a:pPr>
            <a:endParaRPr lang="en-US" dirty="0" smtClean="0"/>
          </a:p>
        </p:txBody>
      </p:sp>
      <p:sp>
        <p:nvSpPr>
          <p:cNvPr id="56324" name="TextBox 4"/>
          <p:cNvSpPr txBox="1">
            <a:spLocks noChangeArrowheads="1"/>
          </p:cNvSpPr>
          <p:nvPr/>
        </p:nvSpPr>
        <p:spPr bwMode="auto">
          <a:xfrm>
            <a:off x="533400" y="1647885"/>
            <a:ext cx="8229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Font typeface="Arial" charset="0"/>
              <a:buChar char="•"/>
            </a:pPr>
            <a:r>
              <a:rPr lang="en-US" sz="2400" dirty="0"/>
              <a:t>5-year S corporation built-in gain recognition period</a:t>
            </a:r>
          </a:p>
          <a:p>
            <a:pPr lvl="1" eaLnBrk="1" hangingPunct="1">
              <a:buFont typeface="Arial" charset="0"/>
              <a:buChar char="•"/>
            </a:pPr>
            <a:r>
              <a:rPr lang="en-US" sz="2400" dirty="0"/>
              <a:t>For 2012 and 2013 (10 year rule in 2014)</a:t>
            </a:r>
          </a:p>
          <a:p>
            <a:pPr lvl="2" eaLnBrk="1" hangingPunct="1">
              <a:buFont typeface="Arial" charset="0"/>
              <a:buChar char="•"/>
            </a:pPr>
            <a:r>
              <a:rPr lang="en-US" sz="2400" dirty="0"/>
              <a:t>Thus, S corporations with BIG that have been an S for at least 5 years as of the beginning of 2012 or 2013 will not owe BIG tax on sale of appreciated assets</a:t>
            </a:r>
          </a:p>
          <a:p>
            <a:pPr lvl="1" eaLnBrk="1" hangingPunct="1">
              <a:buFont typeface="Arial" charset="0"/>
              <a:buChar char="•"/>
            </a:pPr>
            <a:r>
              <a:rPr lang="en-US" sz="2400" dirty="0"/>
              <a:t>If installment sale made after recognition period (e.g. 5 years) and recognition period reverts to 10 years, gain on installment sale is protected from BIG tax</a:t>
            </a:r>
          </a:p>
          <a:p>
            <a:pPr lvl="1" eaLnBrk="1" hangingPunct="1">
              <a:buFont typeface="Arial" charset="0"/>
              <a:buChar char="•"/>
            </a:pPr>
            <a:r>
              <a:rPr lang="en-US" sz="2400" dirty="0"/>
              <a:t>If BIG income is carried forward to future years due to taxable income limitations and BIG period has expired, no BIG tax on expired amount</a:t>
            </a:r>
          </a:p>
          <a:p>
            <a:pPr eaLnBrk="1" hangingPunct="1">
              <a:buFont typeface="Arial" charset="0"/>
              <a:buChar char="•"/>
            </a:pPr>
            <a:endParaRPr lang="en-US" sz="2400" dirty="0"/>
          </a:p>
        </p:txBody>
      </p:sp>
      <p:sp>
        <p:nvSpPr>
          <p:cNvPr id="2" name="TextBox 1"/>
          <p:cNvSpPr txBox="1"/>
          <p:nvPr/>
        </p:nvSpPr>
        <p:spPr>
          <a:xfrm>
            <a:off x="8763000" y="76200"/>
            <a:ext cx="312906" cy="369332"/>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9656038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xfrm>
            <a:off x="533400" y="0"/>
            <a:ext cx="8229600" cy="1143000"/>
          </a:xfrm>
        </p:spPr>
        <p:txBody>
          <a:bodyPr/>
          <a:lstStyle/>
          <a:p>
            <a:pPr eaLnBrk="1" hangingPunct="1"/>
            <a:r>
              <a:rPr lang="en-US" smtClean="0"/>
              <a:t>HR 8: the Fiscal Cliff Bill</a:t>
            </a:r>
          </a:p>
        </p:txBody>
      </p:sp>
      <p:sp>
        <p:nvSpPr>
          <p:cNvPr id="58371" name="Rectangle 3"/>
          <p:cNvSpPr>
            <a:spLocks noGrp="1"/>
          </p:cNvSpPr>
          <p:nvPr>
            <p:ph type="body" idx="1"/>
          </p:nvPr>
        </p:nvSpPr>
        <p:spPr>
          <a:xfrm>
            <a:off x="77788" y="914400"/>
            <a:ext cx="8839200" cy="838200"/>
          </a:xfrm>
        </p:spPr>
        <p:txBody>
          <a:bodyPr>
            <a:normAutofit fontScale="92500" lnSpcReduction="20000"/>
          </a:bodyPr>
          <a:lstStyle/>
          <a:p>
            <a:pPr algn="ctr" eaLnBrk="1" hangingPunct="1">
              <a:buFont typeface="Arial" charset="0"/>
              <a:buNone/>
            </a:pPr>
            <a:r>
              <a:rPr lang="en-US" dirty="0" smtClean="0"/>
              <a:t>Energy-Related Provisions</a:t>
            </a:r>
            <a:br>
              <a:rPr lang="en-US" dirty="0" smtClean="0"/>
            </a:br>
            <a:endParaRPr lang="en-US" dirty="0" smtClean="0"/>
          </a:p>
          <a:p>
            <a:pPr algn="ctr" eaLnBrk="1" hangingPunct="1">
              <a:buFont typeface="Arial" charset="0"/>
              <a:buNone/>
            </a:pPr>
            <a:endParaRPr lang="en-US" dirty="0" smtClean="0"/>
          </a:p>
        </p:txBody>
      </p:sp>
      <p:sp>
        <p:nvSpPr>
          <p:cNvPr id="58372" name="TextBox 4"/>
          <p:cNvSpPr txBox="1">
            <a:spLocks noChangeArrowheads="1"/>
          </p:cNvSpPr>
          <p:nvPr/>
        </p:nvSpPr>
        <p:spPr bwMode="auto">
          <a:xfrm>
            <a:off x="609600" y="1524000"/>
            <a:ext cx="756602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Font typeface="Arial" charset="0"/>
              <a:buChar char="•"/>
            </a:pPr>
            <a:r>
              <a:rPr lang="en-US" sz="2800" dirty="0"/>
              <a:t>“Renewable” Energy PTC</a:t>
            </a:r>
          </a:p>
          <a:p>
            <a:pPr lvl="1" eaLnBrk="1" hangingPunct="1">
              <a:buFont typeface="Arial" charset="0"/>
              <a:buChar char="•"/>
            </a:pPr>
            <a:r>
              <a:rPr lang="en-US" sz="2800" dirty="0"/>
              <a:t>Extended for one year</a:t>
            </a:r>
          </a:p>
          <a:p>
            <a:pPr eaLnBrk="1" hangingPunct="1">
              <a:buFont typeface="Arial" charset="0"/>
              <a:buChar char="•"/>
            </a:pPr>
            <a:r>
              <a:rPr lang="en-US" sz="2800" dirty="0"/>
              <a:t>Taxpayer can make irrevocable election to take a 30% energy credit instead of the PTC </a:t>
            </a:r>
          </a:p>
          <a:p>
            <a:pPr eaLnBrk="1" hangingPunct="1">
              <a:buFont typeface="Arial" charset="0"/>
              <a:buChar char="•"/>
            </a:pPr>
            <a:r>
              <a:rPr lang="en-US" sz="2800" dirty="0"/>
              <a:t>Qualified property defined as being constructed, reconstructed, erected or acquired by the taxpayer and the original use of which commences with the taxpayer</a:t>
            </a:r>
          </a:p>
          <a:p>
            <a:pPr eaLnBrk="1" hangingPunct="1">
              <a:buFont typeface="Arial" charset="0"/>
              <a:buChar char="•"/>
            </a:pPr>
            <a:endParaRPr lang="en-US" sz="3200" dirty="0"/>
          </a:p>
          <a:p>
            <a:pPr eaLnBrk="1" hangingPunct="1">
              <a:buFont typeface="Arial" charset="0"/>
              <a:buChar char="•"/>
            </a:pPr>
            <a:endParaRPr lang="en-US" sz="3200" dirty="0"/>
          </a:p>
        </p:txBody>
      </p:sp>
    </p:spTree>
    <p:extLst>
      <p:ext uri="{BB962C8B-B14F-4D97-AF65-F5344CB8AC3E}">
        <p14:creationId xmlns:p14="http://schemas.microsoft.com/office/powerpoint/2010/main" val="5045707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a:xfrm>
            <a:off x="533400" y="304800"/>
            <a:ext cx="8229600" cy="1143000"/>
          </a:xfrm>
        </p:spPr>
        <p:txBody>
          <a:bodyPr/>
          <a:lstStyle/>
          <a:p>
            <a:pPr eaLnBrk="1" hangingPunct="1"/>
            <a:r>
              <a:rPr lang="en-US" smtClean="0"/>
              <a:t>HR 8: the Fiscal Cliff Bill</a:t>
            </a:r>
          </a:p>
        </p:txBody>
      </p:sp>
      <p:sp>
        <p:nvSpPr>
          <p:cNvPr id="33795" name="Rectangle 3"/>
          <p:cNvSpPr>
            <a:spLocks noGrp="1"/>
          </p:cNvSpPr>
          <p:nvPr>
            <p:ph type="body" idx="1"/>
          </p:nvPr>
        </p:nvSpPr>
        <p:spPr>
          <a:xfrm>
            <a:off x="152400" y="1371600"/>
            <a:ext cx="8229600" cy="685800"/>
          </a:xfrm>
        </p:spPr>
        <p:txBody>
          <a:bodyPr/>
          <a:lstStyle/>
          <a:p>
            <a:pPr algn="ctr" eaLnBrk="1" hangingPunct="1">
              <a:buFont typeface="Arial" charset="0"/>
              <a:buNone/>
            </a:pPr>
            <a:r>
              <a:rPr lang="en-US" smtClean="0"/>
              <a:t>Section 179 limit raised for 2013 – and </a:t>
            </a:r>
            <a:r>
              <a:rPr lang="en-US" i="1" smtClean="0"/>
              <a:t>2012</a:t>
            </a:r>
            <a:endParaRPr lang="en-US" smtClean="0"/>
          </a:p>
          <a:p>
            <a:pPr algn="ctr" eaLnBrk="1" hangingPunct="1">
              <a:buFont typeface="Arial" charset="0"/>
              <a:buNone/>
            </a:pPr>
            <a:endParaRPr lang="en-US" smtClean="0"/>
          </a:p>
          <a:p>
            <a:pPr algn="ctr" eaLnBrk="1" hangingPunct="1">
              <a:buFont typeface="Arial" charset="0"/>
              <a:buNone/>
            </a:pPr>
            <a:endParaRPr lang="en-US" smtClean="0"/>
          </a:p>
        </p:txBody>
      </p:sp>
      <p:sp>
        <p:nvSpPr>
          <p:cNvPr id="33796" name="TextBox 6"/>
          <p:cNvSpPr txBox="1">
            <a:spLocks noChangeArrowheads="1"/>
          </p:cNvSpPr>
          <p:nvPr/>
        </p:nvSpPr>
        <p:spPr bwMode="auto">
          <a:xfrm>
            <a:off x="892175" y="2298700"/>
            <a:ext cx="756602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Font typeface="Arial" charset="0"/>
              <a:buChar char="•"/>
            </a:pPr>
            <a:r>
              <a:rPr lang="en-US" sz="3200"/>
              <a:t>Limit for 2012 had been $139,000, with deduction starting to phase out at $560,000.</a:t>
            </a:r>
          </a:p>
          <a:p>
            <a:pPr eaLnBrk="1" hangingPunct="1">
              <a:buFont typeface="Arial" charset="0"/>
              <a:buChar char="•"/>
            </a:pPr>
            <a:r>
              <a:rPr lang="en-US" sz="3200"/>
              <a:t>2013 limit had been $25,000, with phase-out starting at $200,000</a:t>
            </a:r>
          </a:p>
        </p:txBody>
      </p:sp>
      <p:sp>
        <p:nvSpPr>
          <p:cNvPr id="2" name="TextBox 1"/>
          <p:cNvSpPr txBox="1"/>
          <p:nvPr/>
        </p:nvSpPr>
        <p:spPr>
          <a:xfrm>
            <a:off x="8534400" y="152400"/>
            <a:ext cx="312906" cy="369332"/>
          </a:xfrm>
          <a:prstGeom prst="rect">
            <a:avLst/>
          </a:prstGeom>
          <a:noFill/>
        </p:spPr>
        <p:txBody>
          <a:bodyPr wrap="none" rtlCol="0">
            <a:spAutoFit/>
          </a:bodyPr>
          <a:lstStyle/>
          <a:p>
            <a:r>
              <a:rPr lang="en-US" dirty="0" smtClean="0"/>
              <a:t>2</a:t>
            </a:r>
            <a:endParaRPr lang="en-US" dirty="0"/>
          </a:p>
        </p:txBody>
      </p:sp>
    </p:spTree>
    <p:extLst>
      <p:ext uri="{BB962C8B-B14F-4D97-AF65-F5344CB8AC3E}">
        <p14:creationId xmlns:p14="http://schemas.microsoft.com/office/powerpoint/2010/main" val="41371024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533400" y="304800"/>
            <a:ext cx="8229600" cy="1143000"/>
          </a:xfrm>
        </p:spPr>
        <p:txBody>
          <a:bodyPr/>
          <a:lstStyle/>
          <a:p>
            <a:pPr eaLnBrk="1" hangingPunct="1"/>
            <a:r>
              <a:rPr lang="en-US" smtClean="0"/>
              <a:t>HR 8: the Fiscal Cliff Bill</a:t>
            </a:r>
          </a:p>
        </p:txBody>
      </p:sp>
      <p:sp>
        <p:nvSpPr>
          <p:cNvPr id="34819" name="Rectangle 3"/>
          <p:cNvSpPr>
            <a:spLocks noGrp="1"/>
          </p:cNvSpPr>
          <p:nvPr>
            <p:ph type="body" idx="1"/>
          </p:nvPr>
        </p:nvSpPr>
        <p:spPr>
          <a:xfrm>
            <a:off x="152400" y="1371600"/>
            <a:ext cx="8229600" cy="685800"/>
          </a:xfrm>
        </p:spPr>
        <p:txBody>
          <a:bodyPr/>
          <a:lstStyle/>
          <a:p>
            <a:pPr algn="ctr" eaLnBrk="1" hangingPunct="1">
              <a:buFont typeface="Arial" charset="0"/>
              <a:buNone/>
            </a:pPr>
            <a:r>
              <a:rPr lang="en-US" smtClean="0"/>
              <a:t>Section 179 limit raised for 2013 – and </a:t>
            </a:r>
            <a:r>
              <a:rPr lang="en-US" i="1" smtClean="0"/>
              <a:t>2012</a:t>
            </a:r>
            <a:endParaRPr lang="en-US" smtClean="0"/>
          </a:p>
          <a:p>
            <a:pPr algn="ctr" eaLnBrk="1" hangingPunct="1">
              <a:buFont typeface="Arial" charset="0"/>
              <a:buNone/>
            </a:pPr>
            <a:endParaRPr lang="en-US" smtClean="0"/>
          </a:p>
          <a:p>
            <a:pPr algn="ctr" eaLnBrk="1" hangingPunct="1">
              <a:buFont typeface="Arial" charset="0"/>
              <a:buNone/>
            </a:pPr>
            <a:endParaRPr lang="en-US" smtClean="0"/>
          </a:p>
        </p:txBody>
      </p:sp>
      <p:sp>
        <p:nvSpPr>
          <p:cNvPr id="34820" name="TextBox 6"/>
          <p:cNvSpPr txBox="1">
            <a:spLocks noChangeArrowheads="1"/>
          </p:cNvSpPr>
          <p:nvPr/>
        </p:nvSpPr>
        <p:spPr bwMode="auto">
          <a:xfrm>
            <a:off x="892175" y="1981200"/>
            <a:ext cx="7566025"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Font typeface="Arial" charset="0"/>
              <a:buChar char="•"/>
            </a:pPr>
            <a:r>
              <a:rPr lang="en-US" sz="2400" dirty="0"/>
              <a:t>New law boosts limit for both 2012 and 2013 to $500,000, with </a:t>
            </a:r>
            <a:r>
              <a:rPr lang="en-US" sz="2400" dirty="0" err="1"/>
              <a:t>phaseout</a:t>
            </a:r>
            <a:r>
              <a:rPr lang="en-US" sz="2400" dirty="0"/>
              <a:t> starting at $2 million.</a:t>
            </a:r>
          </a:p>
          <a:p>
            <a:pPr lvl="1" eaLnBrk="1" hangingPunct="1">
              <a:buFont typeface="Arial" charset="0"/>
              <a:buChar char="•"/>
            </a:pPr>
            <a:r>
              <a:rPr lang="en-US" sz="2400" dirty="0"/>
              <a:t>Windfall for clients that purchased expensive assets in 2012 and thought they would be limited to $139,000</a:t>
            </a:r>
          </a:p>
          <a:p>
            <a:pPr eaLnBrk="1" hangingPunct="1">
              <a:buFont typeface="Arial" charset="0"/>
              <a:buChar char="•"/>
            </a:pPr>
            <a:r>
              <a:rPr lang="en-US" sz="2400" dirty="0"/>
              <a:t>Limit to return to $25,000 in 2014.</a:t>
            </a:r>
          </a:p>
          <a:p>
            <a:pPr eaLnBrk="1" hangingPunct="1">
              <a:buFont typeface="Arial" charset="0"/>
              <a:buChar char="•"/>
            </a:pPr>
            <a:r>
              <a:rPr lang="en-US" sz="2400" dirty="0"/>
              <a:t>The $139,000 amount for 2012 is gone</a:t>
            </a:r>
          </a:p>
          <a:p>
            <a:pPr lvl="1" eaLnBrk="1" hangingPunct="1">
              <a:buFont typeface="Arial" charset="0"/>
              <a:buChar char="•"/>
            </a:pPr>
            <a:endParaRPr lang="en-US" sz="3200" dirty="0"/>
          </a:p>
        </p:txBody>
      </p:sp>
      <p:sp>
        <p:nvSpPr>
          <p:cNvPr id="2" name="TextBox 1"/>
          <p:cNvSpPr txBox="1"/>
          <p:nvPr/>
        </p:nvSpPr>
        <p:spPr>
          <a:xfrm>
            <a:off x="8686800" y="76200"/>
            <a:ext cx="312906" cy="369332"/>
          </a:xfrm>
          <a:prstGeom prst="rect">
            <a:avLst/>
          </a:prstGeom>
          <a:noFill/>
        </p:spPr>
        <p:txBody>
          <a:bodyPr wrap="none" rtlCol="0">
            <a:spAutoFit/>
          </a:bodyPr>
          <a:lstStyle/>
          <a:p>
            <a:r>
              <a:rPr lang="en-US" dirty="0" smtClean="0"/>
              <a:t>2</a:t>
            </a:r>
            <a:endParaRPr lang="en-US" dirty="0"/>
          </a:p>
        </p:txBody>
      </p:sp>
    </p:spTree>
    <p:extLst>
      <p:ext uri="{BB962C8B-B14F-4D97-AF65-F5344CB8AC3E}">
        <p14:creationId xmlns:p14="http://schemas.microsoft.com/office/powerpoint/2010/main" val="25419253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457200" y="381000"/>
            <a:ext cx="8229600" cy="1143000"/>
          </a:xfrm>
        </p:spPr>
        <p:txBody>
          <a:bodyPr/>
          <a:lstStyle/>
          <a:p>
            <a:pPr eaLnBrk="1" hangingPunct="1"/>
            <a:r>
              <a:rPr lang="en-US" dirty="0" smtClean="0"/>
              <a:t>HR 8: the Fiscal Cliff Bill</a:t>
            </a:r>
          </a:p>
        </p:txBody>
      </p:sp>
      <p:sp>
        <p:nvSpPr>
          <p:cNvPr id="35843" name="Rectangle 3"/>
          <p:cNvSpPr>
            <a:spLocks noGrp="1"/>
          </p:cNvSpPr>
          <p:nvPr>
            <p:ph type="body" idx="1"/>
          </p:nvPr>
        </p:nvSpPr>
        <p:spPr>
          <a:xfrm>
            <a:off x="152400" y="1600200"/>
            <a:ext cx="8839200" cy="685800"/>
          </a:xfrm>
        </p:spPr>
        <p:txBody>
          <a:bodyPr>
            <a:normAutofit fontScale="92500"/>
          </a:bodyPr>
          <a:lstStyle/>
          <a:p>
            <a:pPr algn="ctr" eaLnBrk="1" hangingPunct="1">
              <a:buFont typeface="Arial" charset="0"/>
              <a:buNone/>
            </a:pPr>
            <a:r>
              <a:rPr lang="en-US" sz="3600" dirty="0" smtClean="0"/>
              <a:t>Section 179 provisions from 2011 extended</a:t>
            </a:r>
          </a:p>
          <a:p>
            <a:pPr algn="ctr" eaLnBrk="1" hangingPunct="1">
              <a:buFont typeface="Arial" charset="0"/>
              <a:buNone/>
            </a:pPr>
            <a:endParaRPr lang="en-US" dirty="0" smtClean="0"/>
          </a:p>
          <a:p>
            <a:pPr algn="ctr" eaLnBrk="1" hangingPunct="1">
              <a:buFont typeface="Arial" charset="0"/>
              <a:buNone/>
            </a:pPr>
            <a:endParaRPr lang="en-US" dirty="0" smtClean="0"/>
          </a:p>
        </p:txBody>
      </p:sp>
      <p:sp>
        <p:nvSpPr>
          <p:cNvPr id="35844" name="TextBox 6"/>
          <p:cNvSpPr txBox="1">
            <a:spLocks noChangeArrowheads="1"/>
          </p:cNvSpPr>
          <p:nvPr/>
        </p:nvSpPr>
        <p:spPr bwMode="auto">
          <a:xfrm>
            <a:off x="381000" y="2362200"/>
            <a:ext cx="8382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Font typeface="Arial" charset="0"/>
              <a:buChar char="•"/>
            </a:pPr>
            <a:r>
              <a:rPr lang="en-US" sz="2400" dirty="0"/>
              <a:t>Includes treatment of up to $250,000 in “qualified real property” expenses and qualification of computer software for Section 179 treatment.</a:t>
            </a:r>
          </a:p>
          <a:p>
            <a:pPr eaLnBrk="1" hangingPunct="1">
              <a:buFont typeface="Arial" charset="0"/>
              <a:buChar char="•"/>
            </a:pPr>
            <a:r>
              <a:rPr lang="en-US" sz="2400" dirty="0"/>
              <a:t>You can still </a:t>
            </a:r>
            <a:r>
              <a:rPr lang="en-US" sz="2400" i="1" dirty="0"/>
              <a:t>make</a:t>
            </a:r>
            <a:r>
              <a:rPr lang="en-US" sz="2400" dirty="0"/>
              <a:t> or revoke a Section 179 election on an amended return for open tax year </a:t>
            </a:r>
          </a:p>
          <a:p>
            <a:pPr lvl="1" eaLnBrk="1" hangingPunct="1">
              <a:buFont typeface="Arial" charset="0"/>
              <a:buChar char="•"/>
            </a:pPr>
            <a:r>
              <a:rPr lang="en-US" sz="2400" dirty="0"/>
              <a:t>Good through tax years beginning before 2014</a:t>
            </a:r>
          </a:p>
          <a:p>
            <a:pPr lvl="1" eaLnBrk="1" hangingPunct="1">
              <a:buFont typeface="Arial" charset="0"/>
              <a:buChar char="•"/>
            </a:pPr>
            <a:r>
              <a:rPr lang="en-US" sz="2400" dirty="0"/>
              <a:t>Huge planning opportunity</a:t>
            </a:r>
          </a:p>
        </p:txBody>
      </p:sp>
    </p:spTree>
    <p:extLst>
      <p:ext uri="{BB962C8B-B14F-4D97-AF65-F5344CB8AC3E}">
        <p14:creationId xmlns:p14="http://schemas.microsoft.com/office/powerpoint/2010/main" val="2811657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Bonus Depreciation</a:t>
            </a:r>
          </a:p>
        </p:txBody>
      </p:sp>
      <p:sp>
        <p:nvSpPr>
          <p:cNvPr id="36867" name="Content Placeholder 2"/>
          <p:cNvSpPr>
            <a:spLocks noGrp="1"/>
          </p:cNvSpPr>
          <p:nvPr>
            <p:ph idx="1"/>
          </p:nvPr>
        </p:nvSpPr>
        <p:spPr/>
        <p:txBody>
          <a:bodyPr/>
          <a:lstStyle/>
          <a:p>
            <a:r>
              <a:rPr lang="en-US" smtClean="0"/>
              <a:t>50% first-year bonus depreciation extended for 2013</a:t>
            </a:r>
          </a:p>
        </p:txBody>
      </p:sp>
      <p:sp>
        <p:nvSpPr>
          <p:cNvPr id="2" name="TextBox 1"/>
          <p:cNvSpPr txBox="1"/>
          <p:nvPr/>
        </p:nvSpPr>
        <p:spPr>
          <a:xfrm>
            <a:off x="8839200" y="76200"/>
            <a:ext cx="312906" cy="369332"/>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36365211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152400"/>
            <a:ext cx="8229600" cy="1143000"/>
          </a:xfrm>
        </p:spPr>
        <p:txBody>
          <a:bodyPr>
            <a:normAutofit fontScale="90000"/>
          </a:bodyPr>
          <a:lstStyle/>
          <a:p>
            <a:r>
              <a:rPr lang="en-US" dirty="0" smtClean="0"/>
              <a:t>Expense Method and Bonus Depreciation</a:t>
            </a:r>
          </a:p>
        </p:txBody>
      </p:sp>
      <p:sp>
        <p:nvSpPr>
          <p:cNvPr id="37891" name="Content Placeholder 2"/>
          <p:cNvSpPr>
            <a:spLocks noGrp="1"/>
          </p:cNvSpPr>
          <p:nvPr>
            <p:ph idx="1"/>
          </p:nvPr>
        </p:nvSpPr>
        <p:spPr/>
        <p:txBody>
          <a:bodyPr/>
          <a:lstStyle/>
          <a:p>
            <a:r>
              <a:rPr lang="en-US" smtClean="0"/>
              <a:t>Sec. 179</a:t>
            </a:r>
          </a:p>
          <a:p>
            <a:pPr lvl="1"/>
            <a:r>
              <a:rPr lang="en-US" smtClean="0"/>
              <a:t>New or used equipment</a:t>
            </a:r>
          </a:p>
          <a:p>
            <a:pPr lvl="1"/>
            <a:r>
              <a:rPr lang="en-US" smtClean="0"/>
              <a:t>No farm buildings, unless they are single-purpose agricultural/horticultural structures</a:t>
            </a:r>
          </a:p>
          <a:p>
            <a:pPr lvl="1"/>
            <a:r>
              <a:rPr lang="en-US" smtClean="0"/>
              <a:t>Use in trade or business </a:t>
            </a:r>
          </a:p>
          <a:p>
            <a:pPr lvl="1"/>
            <a:r>
              <a:rPr lang="en-US" smtClean="0"/>
              <a:t>Must have income from trade or business</a:t>
            </a:r>
          </a:p>
        </p:txBody>
      </p:sp>
    </p:spTree>
    <p:extLst>
      <p:ext uri="{BB962C8B-B14F-4D97-AF65-F5344CB8AC3E}">
        <p14:creationId xmlns:p14="http://schemas.microsoft.com/office/powerpoint/2010/main" val="33394457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r>
              <a:rPr lang="en-US" smtClean="0"/>
              <a:t>Expense Method and Bonus Depreciation</a:t>
            </a:r>
          </a:p>
        </p:txBody>
      </p:sp>
      <p:sp>
        <p:nvSpPr>
          <p:cNvPr id="38915" name="Content Placeholder 2"/>
          <p:cNvSpPr>
            <a:spLocks noGrp="1"/>
          </p:cNvSpPr>
          <p:nvPr>
            <p:ph idx="1"/>
          </p:nvPr>
        </p:nvSpPr>
        <p:spPr/>
        <p:txBody>
          <a:bodyPr/>
          <a:lstStyle/>
          <a:p>
            <a:r>
              <a:rPr lang="en-US" smtClean="0"/>
              <a:t>Bonus Depreciation</a:t>
            </a:r>
          </a:p>
          <a:p>
            <a:pPr lvl="1"/>
            <a:r>
              <a:rPr lang="en-US" smtClean="0"/>
              <a:t>20-year MACRS property or less</a:t>
            </a:r>
          </a:p>
          <a:p>
            <a:pPr lvl="1"/>
            <a:r>
              <a:rPr lang="en-US" smtClean="0"/>
              <a:t>Must be new</a:t>
            </a:r>
          </a:p>
          <a:p>
            <a:pPr lvl="1"/>
            <a:r>
              <a:rPr lang="en-US" smtClean="0"/>
              <a:t>Farm buildings</a:t>
            </a:r>
          </a:p>
          <a:p>
            <a:r>
              <a:rPr lang="en-US" smtClean="0"/>
              <a:t>Ordering rule</a:t>
            </a:r>
          </a:p>
          <a:p>
            <a:pPr lvl="1"/>
            <a:r>
              <a:rPr lang="en-US" smtClean="0"/>
              <a:t>Sec. 179 first, then bonus, then regular MACRS</a:t>
            </a:r>
          </a:p>
        </p:txBody>
      </p:sp>
    </p:spTree>
    <p:extLst>
      <p:ext uri="{BB962C8B-B14F-4D97-AF65-F5344CB8AC3E}">
        <p14:creationId xmlns:p14="http://schemas.microsoft.com/office/powerpoint/2010/main" val="1417356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pPr eaLnBrk="1" hangingPunct="1"/>
            <a:r>
              <a:rPr lang="en-US" dirty="0" smtClean="0"/>
              <a:t>HR 8: the Fiscal Cliff Bill</a:t>
            </a:r>
          </a:p>
        </p:txBody>
      </p:sp>
      <p:sp>
        <p:nvSpPr>
          <p:cNvPr id="9219" name="Rectangle 3"/>
          <p:cNvSpPr>
            <a:spLocks noGrp="1"/>
          </p:cNvSpPr>
          <p:nvPr>
            <p:ph type="body" idx="1"/>
          </p:nvPr>
        </p:nvSpPr>
        <p:spPr>
          <a:xfrm>
            <a:off x="390525" y="1371600"/>
            <a:ext cx="8229600" cy="685800"/>
          </a:xfrm>
        </p:spPr>
        <p:txBody>
          <a:bodyPr/>
          <a:lstStyle/>
          <a:p>
            <a:pPr algn="ctr" eaLnBrk="1" hangingPunct="1">
              <a:buFont typeface="Arial" charset="0"/>
              <a:buNone/>
            </a:pPr>
            <a:r>
              <a:rPr lang="en-US" dirty="0" smtClean="0"/>
              <a:t>New Brackets</a:t>
            </a:r>
          </a:p>
          <a:p>
            <a:pPr algn="ctr" eaLnBrk="1" hangingPunct="1">
              <a:buFont typeface="Arial" charset="0"/>
              <a:buNone/>
            </a:pPr>
            <a:endParaRPr lang="en-US" dirty="0" smtClean="0"/>
          </a:p>
        </p:txBody>
      </p:sp>
      <p:sp>
        <p:nvSpPr>
          <p:cNvPr id="9220" name="Text Box 4"/>
          <p:cNvSpPr txBox="1">
            <a:spLocks noChangeArrowheads="1"/>
          </p:cNvSpPr>
          <p:nvPr/>
        </p:nvSpPr>
        <p:spPr bwMode="auto">
          <a:xfrm>
            <a:off x="266700" y="1828800"/>
            <a:ext cx="3733800" cy="4503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sz="3200" dirty="0"/>
              <a:t>Single	</a:t>
            </a:r>
          </a:p>
          <a:p>
            <a:pPr eaLnBrk="1" hangingPunct="1">
              <a:spcBef>
                <a:spcPts val="800"/>
              </a:spcBef>
            </a:pPr>
            <a:r>
              <a:rPr lang="en-US" sz="2400" dirty="0"/>
              <a:t>To $8925  	</a:t>
            </a:r>
            <a:r>
              <a:rPr lang="en-US" sz="2400" dirty="0" smtClean="0"/>
              <a:t>10</a:t>
            </a:r>
            <a:r>
              <a:rPr lang="en-US" sz="2400" dirty="0"/>
              <a:t>%</a:t>
            </a:r>
          </a:p>
          <a:p>
            <a:pPr eaLnBrk="1" hangingPunct="1">
              <a:spcBef>
                <a:spcPts val="800"/>
              </a:spcBef>
            </a:pPr>
            <a:r>
              <a:rPr lang="en-US" sz="2400" dirty="0"/>
              <a:t>-to $36,250	15%</a:t>
            </a:r>
          </a:p>
          <a:p>
            <a:pPr eaLnBrk="1" hangingPunct="1">
              <a:spcBef>
                <a:spcPts val="800"/>
              </a:spcBef>
            </a:pPr>
            <a:r>
              <a:rPr lang="en-US" sz="2400" dirty="0"/>
              <a:t>-to $87,850	25%</a:t>
            </a:r>
          </a:p>
          <a:p>
            <a:pPr eaLnBrk="1" hangingPunct="1">
              <a:spcBef>
                <a:spcPts val="800"/>
              </a:spcBef>
            </a:pPr>
            <a:r>
              <a:rPr lang="en-US" sz="2400" dirty="0"/>
              <a:t>-to $183,250	28%</a:t>
            </a:r>
          </a:p>
          <a:p>
            <a:pPr eaLnBrk="1" hangingPunct="1">
              <a:spcBef>
                <a:spcPts val="800"/>
              </a:spcBef>
            </a:pPr>
            <a:r>
              <a:rPr lang="en-US" sz="2400" dirty="0"/>
              <a:t>-to $398,350	33%</a:t>
            </a:r>
          </a:p>
          <a:p>
            <a:pPr eaLnBrk="1" hangingPunct="1">
              <a:spcBef>
                <a:spcPts val="800"/>
              </a:spcBef>
            </a:pPr>
            <a:r>
              <a:rPr lang="en-US" sz="2400" dirty="0"/>
              <a:t>-to $400,000	35%</a:t>
            </a:r>
          </a:p>
          <a:p>
            <a:pPr eaLnBrk="1" hangingPunct="1">
              <a:spcBef>
                <a:spcPts val="800"/>
              </a:spcBef>
            </a:pPr>
            <a:r>
              <a:rPr lang="en-US" sz="2400" dirty="0">
                <a:solidFill>
                  <a:srgbClr val="C00000"/>
                </a:solidFill>
              </a:rPr>
              <a:t>&gt;$400,000       </a:t>
            </a:r>
            <a:r>
              <a:rPr lang="en-US" sz="2400" dirty="0" smtClean="0">
                <a:solidFill>
                  <a:srgbClr val="C00000"/>
                </a:solidFill>
              </a:rPr>
              <a:t>39.6</a:t>
            </a:r>
            <a:r>
              <a:rPr lang="en-US" sz="2400" dirty="0">
                <a:solidFill>
                  <a:srgbClr val="C00000"/>
                </a:solidFill>
              </a:rPr>
              <a:t>%</a:t>
            </a:r>
            <a:r>
              <a:rPr lang="en-US" sz="3200" dirty="0"/>
              <a:t>			  </a:t>
            </a:r>
          </a:p>
        </p:txBody>
      </p:sp>
      <p:sp>
        <p:nvSpPr>
          <p:cNvPr id="9221" name="Text Box 6"/>
          <p:cNvSpPr txBox="1">
            <a:spLocks noChangeArrowheads="1"/>
          </p:cNvSpPr>
          <p:nvPr/>
        </p:nvSpPr>
        <p:spPr bwMode="auto">
          <a:xfrm>
            <a:off x="4953000" y="1905000"/>
            <a:ext cx="3886200" cy="3888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dirty="0"/>
              <a:t>MFJ</a:t>
            </a:r>
            <a:endParaRPr lang="en-US" dirty="0"/>
          </a:p>
          <a:p>
            <a:pPr eaLnBrk="1" hangingPunct="1">
              <a:spcBef>
                <a:spcPts val="800"/>
              </a:spcBef>
            </a:pPr>
            <a:r>
              <a:rPr lang="en-US" sz="2400" dirty="0"/>
              <a:t>To $17,850	</a:t>
            </a:r>
            <a:r>
              <a:rPr lang="en-US" sz="2400" dirty="0" smtClean="0"/>
              <a:t>10</a:t>
            </a:r>
            <a:r>
              <a:rPr lang="en-US" sz="2400" dirty="0"/>
              <a:t>%</a:t>
            </a:r>
          </a:p>
          <a:p>
            <a:pPr eaLnBrk="1" hangingPunct="1">
              <a:spcBef>
                <a:spcPts val="800"/>
              </a:spcBef>
            </a:pPr>
            <a:r>
              <a:rPr lang="en-US" sz="2400" dirty="0"/>
              <a:t>-to $72,500	15%</a:t>
            </a:r>
          </a:p>
          <a:p>
            <a:pPr eaLnBrk="1" hangingPunct="1">
              <a:spcBef>
                <a:spcPts val="800"/>
              </a:spcBef>
            </a:pPr>
            <a:r>
              <a:rPr lang="en-US" sz="2400" dirty="0"/>
              <a:t>-to $146,400	25%</a:t>
            </a:r>
          </a:p>
          <a:p>
            <a:pPr eaLnBrk="1" hangingPunct="1">
              <a:spcBef>
                <a:spcPts val="800"/>
              </a:spcBef>
            </a:pPr>
            <a:r>
              <a:rPr lang="en-US" sz="2400" dirty="0"/>
              <a:t>-to $223,050	28%</a:t>
            </a:r>
          </a:p>
          <a:p>
            <a:pPr eaLnBrk="1" hangingPunct="1">
              <a:spcBef>
                <a:spcPts val="800"/>
              </a:spcBef>
            </a:pPr>
            <a:r>
              <a:rPr lang="en-US" sz="2400" dirty="0"/>
              <a:t>-to $398,350	33%</a:t>
            </a:r>
          </a:p>
          <a:p>
            <a:pPr eaLnBrk="1" hangingPunct="1">
              <a:spcBef>
                <a:spcPts val="800"/>
              </a:spcBef>
            </a:pPr>
            <a:r>
              <a:rPr lang="en-US" sz="2400" dirty="0"/>
              <a:t>-to $450,000	35%</a:t>
            </a:r>
          </a:p>
          <a:p>
            <a:pPr eaLnBrk="1" hangingPunct="1">
              <a:spcBef>
                <a:spcPts val="800"/>
              </a:spcBef>
            </a:pPr>
            <a:r>
              <a:rPr lang="en-US" sz="2400" dirty="0"/>
              <a:t> </a:t>
            </a:r>
            <a:r>
              <a:rPr lang="en-US" sz="2400" dirty="0">
                <a:solidFill>
                  <a:srgbClr val="C00000"/>
                </a:solidFill>
              </a:rPr>
              <a:t>&gt;$450,000       </a:t>
            </a:r>
            <a:r>
              <a:rPr lang="en-US" sz="2400" dirty="0" smtClean="0">
                <a:solidFill>
                  <a:srgbClr val="C00000"/>
                </a:solidFill>
              </a:rPr>
              <a:t>39.6</a:t>
            </a:r>
            <a:r>
              <a:rPr lang="en-US" sz="2400" dirty="0">
                <a:solidFill>
                  <a:srgbClr val="C00000"/>
                </a:solidFill>
              </a:rPr>
              <a:t>% </a:t>
            </a:r>
          </a:p>
        </p:txBody>
      </p:sp>
    </p:spTree>
    <p:extLst>
      <p:ext uri="{BB962C8B-B14F-4D97-AF65-F5344CB8AC3E}">
        <p14:creationId xmlns:p14="http://schemas.microsoft.com/office/powerpoint/2010/main" val="9985329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52400"/>
            <a:ext cx="8229600" cy="1143000"/>
          </a:xfrm>
        </p:spPr>
        <p:txBody>
          <a:bodyPr>
            <a:normAutofit fontScale="90000"/>
          </a:bodyPr>
          <a:lstStyle/>
          <a:p>
            <a:r>
              <a:rPr lang="en-US" dirty="0" smtClean="0"/>
              <a:t>Charitable Donation To Charity From IRA</a:t>
            </a:r>
          </a:p>
        </p:txBody>
      </p:sp>
      <p:sp>
        <p:nvSpPr>
          <p:cNvPr id="48131" name="Content Placeholder 2"/>
          <p:cNvSpPr>
            <a:spLocks noGrp="1"/>
          </p:cNvSpPr>
          <p:nvPr>
            <p:ph idx="1"/>
          </p:nvPr>
        </p:nvSpPr>
        <p:spPr>
          <a:xfrm>
            <a:off x="457200" y="1600200"/>
            <a:ext cx="8229600" cy="4190999"/>
          </a:xfrm>
        </p:spPr>
        <p:txBody>
          <a:bodyPr>
            <a:normAutofit fontScale="70000" lnSpcReduction="20000"/>
          </a:bodyPr>
          <a:lstStyle/>
          <a:p>
            <a:r>
              <a:rPr lang="en-US" sz="2800" dirty="0" smtClean="0"/>
              <a:t>Reinstated for 2012 and extended through 2013</a:t>
            </a:r>
          </a:p>
          <a:p>
            <a:r>
              <a:rPr lang="en-US" sz="2800" dirty="0" smtClean="0"/>
              <a:t>Must be over age 70.5</a:t>
            </a:r>
          </a:p>
          <a:p>
            <a:r>
              <a:rPr lang="en-US" sz="2800" dirty="0" smtClean="0"/>
              <a:t>Limit is $100,000 annually</a:t>
            </a:r>
          </a:p>
          <a:p>
            <a:r>
              <a:rPr lang="en-US" sz="2800" dirty="0" smtClean="0"/>
              <a:t>Donation must be to qualified charity directly (trustee of IRA must draft check in charity’s name)</a:t>
            </a:r>
          </a:p>
          <a:p>
            <a:r>
              <a:rPr lang="en-US" sz="2800" dirty="0" smtClean="0"/>
              <a:t>Any distribution received during 12/12 not included in income if donated during 1/13</a:t>
            </a:r>
          </a:p>
          <a:p>
            <a:r>
              <a:rPr lang="en-US" sz="2800" dirty="0" smtClean="0"/>
              <a:t>Distribution cannot be taken into account for determining the “other” charitable contributions to be allowed as a deduction under I.R.C. Sec. 170</a:t>
            </a:r>
          </a:p>
          <a:p>
            <a:pPr lvl="1"/>
            <a:r>
              <a:rPr lang="en-US" sz="2400" dirty="0" smtClean="0"/>
              <a:t>In other words, the distribution cannot be added to AGI for purposes of the AGI limitation</a:t>
            </a:r>
          </a:p>
          <a:p>
            <a:r>
              <a:rPr lang="en-US" sz="2800" dirty="0" smtClean="0"/>
              <a:t>Can help avoid 3.8% Medicare surtax (if desire is to benefit charity)</a:t>
            </a:r>
          </a:p>
          <a:p>
            <a:pPr lvl="1"/>
            <a:r>
              <a:rPr lang="en-US" sz="2400" dirty="0" smtClean="0"/>
              <a:t>Required distribution is passive and counts toward threshold, but not if donated directly to charity</a:t>
            </a:r>
          </a:p>
          <a:p>
            <a:pPr lvl="1"/>
            <a:endParaRPr lang="en-US" dirty="0" smtClean="0"/>
          </a:p>
        </p:txBody>
      </p:sp>
    </p:spTree>
    <p:extLst>
      <p:ext uri="{BB962C8B-B14F-4D97-AF65-F5344CB8AC3E}">
        <p14:creationId xmlns:p14="http://schemas.microsoft.com/office/powerpoint/2010/main" val="23630673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ACA (</a:t>
            </a:r>
            <a:r>
              <a:rPr lang="en-US" dirty="0" err="1" smtClean="0"/>
              <a:t>Obamacare</a:t>
            </a:r>
            <a:r>
              <a:rPr lang="en-US" dirty="0" smtClean="0"/>
              <a:t>) Provisions Starting in 2013</a:t>
            </a:r>
            <a:endParaRPr lang="en-US" dirty="0"/>
          </a:p>
        </p:txBody>
      </p:sp>
      <p:sp>
        <p:nvSpPr>
          <p:cNvPr id="3" name="Content Placeholder 2"/>
          <p:cNvSpPr>
            <a:spLocks noGrp="1"/>
          </p:cNvSpPr>
          <p:nvPr>
            <p:ph idx="1"/>
          </p:nvPr>
        </p:nvSpPr>
        <p:spPr/>
        <p:txBody>
          <a:bodyPr/>
          <a:lstStyle/>
          <a:p>
            <a:r>
              <a:rPr lang="en-US" dirty="0" smtClean="0"/>
              <a:t>Medical expenses (Schedule A)</a:t>
            </a:r>
          </a:p>
          <a:p>
            <a:pPr lvl="1"/>
            <a:r>
              <a:rPr lang="en-US" dirty="0" smtClean="0"/>
              <a:t>Reduced by 10% of AGI for those under age 65</a:t>
            </a:r>
          </a:p>
          <a:p>
            <a:pPr lvl="2"/>
            <a:r>
              <a:rPr lang="en-US" dirty="0" smtClean="0"/>
              <a:t>Applicable if either spouse under age 65</a:t>
            </a:r>
          </a:p>
          <a:p>
            <a:pPr lvl="1"/>
            <a:r>
              <a:rPr lang="en-US" dirty="0" smtClean="0"/>
              <a:t>If 65 or older, reduced by 7.5%</a:t>
            </a:r>
          </a:p>
          <a:p>
            <a:pPr lvl="2"/>
            <a:r>
              <a:rPr lang="en-US" dirty="0" smtClean="0"/>
              <a:t>Applicable if either spouse 65 or older</a:t>
            </a:r>
          </a:p>
        </p:txBody>
      </p:sp>
      <p:sp>
        <p:nvSpPr>
          <p:cNvPr id="4" name="TextBox 3"/>
          <p:cNvSpPr txBox="1"/>
          <p:nvPr/>
        </p:nvSpPr>
        <p:spPr>
          <a:xfrm>
            <a:off x="8763000" y="76200"/>
            <a:ext cx="312906" cy="369332"/>
          </a:xfrm>
          <a:prstGeom prst="rect">
            <a:avLst/>
          </a:prstGeom>
          <a:noFill/>
        </p:spPr>
        <p:txBody>
          <a:bodyPr wrap="none" rtlCol="0">
            <a:spAutoFit/>
          </a:bodyPr>
          <a:lstStyle/>
          <a:p>
            <a:r>
              <a:rPr lang="en-US" dirty="0" smtClean="0"/>
              <a:t>7</a:t>
            </a:r>
            <a:endParaRPr lang="en-US" dirty="0"/>
          </a:p>
        </p:txBody>
      </p:sp>
    </p:spTree>
    <p:extLst>
      <p:ext uri="{BB962C8B-B14F-4D97-AF65-F5344CB8AC3E}">
        <p14:creationId xmlns:p14="http://schemas.microsoft.com/office/powerpoint/2010/main" val="21698447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New Excise Tax on Medical Reimbursement Plans</a:t>
            </a:r>
            <a:endParaRPr lang="en-US" dirty="0"/>
          </a:p>
        </p:txBody>
      </p:sp>
      <p:sp>
        <p:nvSpPr>
          <p:cNvPr id="3" name="Content Placeholder 2"/>
          <p:cNvSpPr>
            <a:spLocks noGrp="1"/>
          </p:cNvSpPr>
          <p:nvPr>
            <p:ph idx="1"/>
          </p:nvPr>
        </p:nvSpPr>
        <p:spPr>
          <a:xfrm>
            <a:off x="457200" y="1524000"/>
            <a:ext cx="8229600" cy="4800600"/>
          </a:xfrm>
        </p:spPr>
        <p:txBody>
          <a:bodyPr>
            <a:normAutofit fontScale="70000" lnSpcReduction="20000"/>
          </a:bodyPr>
          <a:lstStyle/>
          <a:p>
            <a:r>
              <a:rPr lang="en-US" dirty="0" smtClean="0"/>
              <a:t>I.R.C</a:t>
            </a:r>
            <a:r>
              <a:rPr lang="en-US" dirty="0"/>
              <a:t>. Sec. 4376. </a:t>
            </a:r>
            <a:endParaRPr lang="en-US" dirty="0" smtClean="0"/>
          </a:p>
          <a:p>
            <a:pPr lvl="1"/>
            <a:r>
              <a:rPr lang="en-US" dirty="0"/>
              <a:t>A</a:t>
            </a:r>
            <a:r>
              <a:rPr lang="en-US" dirty="0" smtClean="0"/>
              <a:t>n </a:t>
            </a:r>
            <a:r>
              <a:rPr lang="en-US" dirty="0"/>
              <a:t>amendment to ERISA added by </a:t>
            </a:r>
            <a:r>
              <a:rPr lang="en-US" dirty="0" smtClean="0"/>
              <a:t>ACA. </a:t>
            </a:r>
          </a:p>
          <a:p>
            <a:pPr lvl="1"/>
            <a:r>
              <a:rPr lang="en-US" dirty="0" smtClean="0"/>
              <a:t>Imposes </a:t>
            </a:r>
            <a:r>
              <a:rPr lang="en-US" dirty="0"/>
              <a:t>a "fee" on any </a:t>
            </a:r>
            <a:r>
              <a:rPr lang="en-US" dirty="0" smtClean="0"/>
              <a:t>applicable </a:t>
            </a:r>
            <a:r>
              <a:rPr lang="en-US" dirty="0"/>
              <a:t>self-insured health plan for each plan year ending after 9/30/2012. </a:t>
            </a:r>
            <a:endParaRPr lang="en-US" dirty="0" smtClean="0"/>
          </a:p>
          <a:p>
            <a:pPr lvl="2"/>
            <a:r>
              <a:rPr lang="en-US" dirty="0"/>
              <a:t>F</a:t>
            </a:r>
            <a:r>
              <a:rPr lang="en-US" dirty="0" smtClean="0"/>
              <a:t>ee </a:t>
            </a:r>
            <a:r>
              <a:rPr lang="en-US" dirty="0"/>
              <a:t>is $1 per average number of lives covered under the plan for plans that end during fiscal year 2013, $2 thereafter. </a:t>
            </a:r>
            <a:endParaRPr lang="en-US" dirty="0" smtClean="0"/>
          </a:p>
          <a:p>
            <a:pPr lvl="2"/>
            <a:r>
              <a:rPr lang="en-US" dirty="0" smtClean="0"/>
              <a:t>The </a:t>
            </a:r>
            <a:r>
              <a:rPr lang="en-US" dirty="0"/>
              <a:t>fee is to be paid by the "plan sponsor" defined as the employer for plans established or maintained by a single employer. </a:t>
            </a:r>
            <a:endParaRPr lang="en-US" dirty="0" smtClean="0"/>
          </a:p>
          <a:p>
            <a:pPr lvl="2"/>
            <a:r>
              <a:rPr lang="en-US" dirty="0" smtClean="0"/>
              <a:t>An </a:t>
            </a:r>
            <a:r>
              <a:rPr lang="en-US" dirty="0"/>
              <a:t>"applicable self-insured plan" is any plan for providing accident or health coverage if any portion of the coverage is provided other than through an insurance policy and is established or maintained by 1 or more employers for the benefit of their employees. </a:t>
            </a:r>
            <a:endParaRPr lang="en-US" dirty="0" smtClean="0"/>
          </a:p>
          <a:p>
            <a:pPr lvl="2"/>
            <a:r>
              <a:rPr lang="en-US" dirty="0"/>
              <a:t>A</a:t>
            </a:r>
            <a:r>
              <a:rPr lang="en-US" dirty="0" smtClean="0"/>
              <a:t>n </a:t>
            </a:r>
            <a:r>
              <a:rPr lang="en-US" dirty="0"/>
              <a:t>excise tax remitted via Form 720. </a:t>
            </a:r>
            <a:endParaRPr lang="en-US" dirty="0" smtClean="0"/>
          </a:p>
          <a:p>
            <a:pPr lvl="2"/>
            <a:r>
              <a:rPr lang="en-US" dirty="0"/>
              <a:t>F</a:t>
            </a:r>
            <a:r>
              <a:rPr lang="en-US" dirty="0" smtClean="0"/>
              <a:t>irst </a:t>
            </a:r>
            <a:r>
              <a:rPr lang="en-US" dirty="0"/>
              <a:t>payment is due Jul. 31 for the calendar year 2012. Basically, it's due seven months after the plan year end. It doesn't apply to plan years ending after 9/30/2019.</a:t>
            </a:r>
          </a:p>
        </p:txBody>
      </p:sp>
    </p:spTree>
    <p:extLst>
      <p:ext uri="{BB962C8B-B14F-4D97-AF65-F5344CB8AC3E}">
        <p14:creationId xmlns:p14="http://schemas.microsoft.com/office/powerpoint/2010/main" val="7432307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838200" y="152400"/>
            <a:ext cx="8229600" cy="1143000"/>
          </a:xfrm>
        </p:spPr>
        <p:txBody>
          <a:bodyPr>
            <a:normAutofit fontScale="90000"/>
          </a:bodyPr>
          <a:lstStyle/>
          <a:p>
            <a:pPr eaLnBrk="1" hangingPunct="1"/>
            <a:r>
              <a:rPr lang="en-US" dirty="0" smtClean="0"/>
              <a:t>Proposed regulations on 3.8% tax on “Net Investment Income”</a:t>
            </a:r>
          </a:p>
        </p:txBody>
      </p:sp>
      <p:pic>
        <p:nvPicPr>
          <p:cNvPr id="66563"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04938" y="1828800"/>
            <a:ext cx="5986462" cy="374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53734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eaLnBrk="1" fontAlgn="auto" hangingPunct="1">
              <a:spcAft>
                <a:spcPts val="0"/>
              </a:spcAft>
              <a:defRPr/>
            </a:pPr>
            <a:r>
              <a:rPr lang="en-US" b="1" dirty="0"/>
              <a:t>The ACA imposes </a:t>
            </a:r>
            <a:r>
              <a:rPr lang="en-US" b="1" dirty="0" smtClean="0"/>
              <a:t/>
            </a:r>
            <a:br>
              <a:rPr lang="en-US" b="1" dirty="0" smtClean="0"/>
            </a:br>
            <a:r>
              <a:rPr lang="en-US" b="1" dirty="0" smtClean="0"/>
              <a:t>two </a:t>
            </a:r>
            <a:r>
              <a:rPr lang="en-US" b="1" dirty="0"/>
              <a:t>related taxes</a:t>
            </a:r>
            <a:r>
              <a:rPr lang="en-US" b="1" dirty="0" smtClean="0"/>
              <a:t>:</a:t>
            </a:r>
            <a:endParaRPr lang="en-US" dirty="0"/>
          </a:p>
        </p:txBody>
      </p:sp>
      <p:sp>
        <p:nvSpPr>
          <p:cNvPr id="67587" name="Content Placeholder 2"/>
          <p:cNvSpPr>
            <a:spLocks noGrp="1"/>
          </p:cNvSpPr>
          <p:nvPr>
            <p:ph idx="1"/>
          </p:nvPr>
        </p:nvSpPr>
        <p:spPr/>
        <p:txBody>
          <a:bodyPr/>
          <a:lstStyle/>
          <a:p>
            <a:pPr eaLnBrk="1" hangingPunct="1"/>
            <a:r>
              <a:rPr lang="en-US" sz="3000" dirty="0" smtClean="0"/>
              <a:t>A 0.9% wage tax high-income individuals, paired with a 0.9% self-employment tax at the same income levels. (Sec. 3101(b)(2))</a:t>
            </a:r>
          </a:p>
          <a:p>
            <a:pPr lvl="1"/>
            <a:r>
              <a:rPr lang="en-US" sz="2600" dirty="0" smtClean="0"/>
              <a:t>No employer match on the 0.9% tax</a:t>
            </a:r>
          </a:p>
          <a:p>
            <a:pPr eaLnBrk="1" hangingPunct="1"/>
            <a:endParaRPr lang="en-US" sz="3000" dirty="0" smtClean="0"/>
          </a:p>
          <a:p>
            <a:pPr eaLnBrk="1" hangingPunct="1"/>
            <a:r>
              <a:rPr lang="en-US" sz="3000" dirty="0" smtClean="0"/>
              <a:t>A 3.8% tax on "investment income" at higher AGI levels. (Sec. 1411)</a:t>
            </a:r>
          </a:p>
          <a:p>
            <a:pPr eaLnBrk="1" hangingPunct="1"/>
            <a:endParaRPr lang="en-US" sz="3000" dirty="0" smtClean="0"/>
          </a:p>
        </p:txBody>
      </p:sp>
      <p:sp>
        <p:nvSpPr>
          <p:cNvPr id="3" name="TextBox 2"/>
          <p:cNvSpPr txBox="1"/>
          <p:nvPr/>
        </p:nvSpPr>
        <p:spPr>
          <a:xfrm>
            <a:off x="8534400" y="152400"/>
            <a:ext cx="518091" cy="369332"/>
          </a:xfrm>
          <a:prstGeom prst="rect">
            <a:avLst/>
          </a:prstGeom>
          <a:noFill/>
        </p:spPr>
        <p:txBody>
          <a:bodyPr wrap="none" rtlCol="0">
            <a:spAutoFit/>
          </a:bodyPr>
          <a:lstStyle/>
          <a:p>
            <a:r>
              <a:rPr lang="en-US" dirty="0" smtClean="0"/>
              <a:t>6-7</a:t>
            </a:r>
            <a:endParaRPr lang="en-US" dirty="0"/>
          </a:p>
        </p:txBody>
      </p:sp>
    </p:spTree>
    <p:extLst>
      <p:ext uri="{BB962C8B-B14F-4D97-AF65-F5344CB8AC3E}">
        <p14:creationId xmlns:p14="http://schemas.microsoft.com/office/powerpoint/2010/main" val="29962077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pPr eaLnBrk="1" hangingPunct="1"/>
            <a:r>
              <a:rPr lang="en-US" b="1" smtClean="0"/>
              <a:t>Wage/SE tax applies to:</a:t>
            </a:r>
            <a:endParaRPr lang="en-US" smtClean="0"/>
          </a:p>
        </p:txBody>
      </p:sp>
      <p:sp>
        <p:nvSpPr>
          <p:cNvPr id="68611" name="Content Placeholder 2"/>
          <p:cNvSpPr>
            <a:spLocks noGrp="1"/>
          </p:cNvSpPr>
          <p:nvPr>
            <p:ph idx="1"/>
          </p:nvPr>
        </p:nvSpPr>
        <p:spPr/>
        <p:txBody>
          <a:bodyPr>
            <a:normAutofit lnSpcReduction="10000"/>
          </a:bodyPr>
          <a:lstStyle/>
          <a:p>
            <a:pPr eaLnBrk="1" hangingPunct="1"/>
            <a:r>
              <a:rPr lang="en-US" sz="3000" smtClean="0"/>
              <a:t>Wage/SE income over $200,000 for single filers</a:t>
            </a:r>
          </a:p>
          <a:p>
            <a:pPr eaLnBrk="1" hangingPunct="1"/>
            <a:endParaRPr lang="en-US" sz="3000" smtClean="0"/>
          </a:p>
          <a:p>
            <a:pPr eaLnBrk="1" hangingPunct="1"/>
            <a:r>
              <a:rPr lang="en-US" sz="3000" smtClean="0"/>
              <a:t>Joint wage/SE income over $250,000 for joint filers, or</a:t>
            </a:r>
          </a:p>
          <a:p>
            <a:pPr eaLnBrk="1" hangingPunct="1"/>
            <a:endParaRPr lang="en-US" sz="3000" smtClean="0"/>
          </a:p>
          <a:p>
            <a:pPr eaLnBrk="1" hangingPunct="1"/>
            <a:r>
              <a:rPr lang="en-US" sz="3000" smtClean="0"/>
              <a:t>Wage/SE income over $125,000 for married taxpayers filing separately.</a:t>
            </a:r>
          </a:p>
          <a:p>
            <a:pPr eaLnBrk="1" hangingPunct="1"/>
            <a:endParaRPr lang="en-US" sz="3000" smtClean="0"/>
          </a:p>
        </p:txBody>
      </p:sp>
    </p:spTree>
    <p:extLst>
      <p:ext uri="{BB962C8B-B14F-4D97-AF65-F5344CB8AC3E}">
        <p14:creationId xmlns:p14="http://schemas.microsoft.com/office/powerpoint/2010/main" val="31139935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US" b="1" smtClean="0"/>
              <a:t>Wage/SE tax </a:t>
            </a:r>
            <a:endParaRPr lang="en-US" smtClean="0"/>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US" dirty="0" smtClean="0"/>
              <a:t>Employers </a:t>
            </a:r>
            <a:r>
              <a:rPr lang="en-US" dirty="0"/>
              <a:t>will have to withhold when wages for an individual exceed $200,000.  Any shortfall or overpayment has to be dealt with on the employee 1040.</a:t>
            </a:r>
          </a:p>
          <a:p>
            <a:pPr marL="0" indent="0" eaLnBrk="1" fontAlgn="auto" hangingPunct="1">
              <a:spcAft>
                <a:spcPts val="0"/>
              </a:spcAft>
              <a:buFont typeface="Arial" pitchFamily="34" charset="0"/>
              <a:buNone/>
              <a:defRPr/>
            </a:pPr>
            <a:r>
              <a:rPr lang="en-US" dirty="0"/>
              <a:t> </a:t>
            </a:r>
          </a:p>
          <a:p>
            <a:pPr lvl="1" eaLnBrk="1" fontAlgn="auto" hangingPunct="1">
              <a:spcAft>
                <a:spcPts val="0"/>
              </a:spcAft>
              <a:buFont typeface="Arial" pitchFamily="34" charset="0"/>
              <a:buChar char="–"/>
              <a:defRPr/>
            </a:pPr>
            <a:r>
              <a:rPr lang="en-US" sz="3000" b="1" i="1" dirty="0"/>
              <a:t>Example: </a:t>
            </a:r>
            <a:r>
              <a:rPr lang="en-US" sz="3000" i="1" dirty="0"/>
              <a:t>Jack and Jill each earn $150,000 in 2013 wage income.  Because both are below $200,000, no 0.9% tax will be withheld on their wages.  When they file their </a:t>
            </a:r>
            <a:r>
              <a:rPr lang="en-US" sz="3000" i="1" dirty="0" smtClean="0"/>
              <a:t>2013 </a:t>
            </a:r>
            <a:r>
              <a:rPr lang="en-US" sz="3000" i="1" dirty="0"/>
              <a:t>return, they will owe $450 (($300,000-250,000</a:t>
            </a:r>
            <a:r>
              <a:rPr lang="en-US" sz="3000" i="1" dirty="0" smtClean="0"/>
              <a:t>) x .9%) </a:t>
            </a:r>
            <a:r>
              <a:rPr lang="en-US" sz="3000" i="1" dirty="0"/>
              <a:t>as additional tax on their 1040.</a:t>
            </a:r>
            <a:endParaRPr lang="en-US" sz="3000" dirty="0"/>
          </a:p>
          <a:p>
            <a:pPr eaLnBrk="1" fontAlgn="auto" hangingPunct="1">
              <a:spcAft>
                <a:spcPts val="0"/>
              </a:spcAft>
              <a:buFont typeface="Arial" pitchFamily="34" charset="0"/>
              <a:buChar char="•"/>
              <a:defRPr/>
            </a:pPr>
            <a:endParaRPr lang="en-US" dirty="0"/>
          </a:p>
        </p:txBody>
      </p:sp>
    </p:spTree>
    <p:extLst>
      <p:ext uri="{BB962C8B-B14F-4D97-AF65-F5344CB8AC3E}">
        <p14:creationId xmlns:p14="http://schemas.microsoft.com/office/powerpoint/2010/main" val="29658189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a:t>Implications for partners? </a:t>
            </a:r>
            <a:r>
              <a:rPr lang="en-US" b="1" dirty="0" smtClean="0"/>
              <a:t/>
            </a:r>
            <a:br>
              <a:rPr lang="en-US" b="1" dirty="0" smtClean="0"/>
            </a:br>
            <a:r>
              <a:rPr lang="en-US" sz="3800" dirty="0" smtClean="0"/>
              <a:t>Choose </a:t>
            </a:r>
            <a:r>
              <a:rPr lang="en-US" sz="3800" dirty="0"/>
              <a:t>your poison</a:t>
            </a:r>
            <a:r>
              <a:rPr lang="en-US" sz="3800" dirty="0" smtClean="0"/>
              <a:t>!</a:t>
            </a:r>
            <a:endParaRPr lang="en-US" sz="3800" dirty="0"/>
          </a:p>
        </p:txBody>
      </p:sp>
      <p:sp>
        <p:nvSpPr>
          <p:cNvPr id="3" name="Content Placeholder 2"/>
          <p:cNvSpPr>
            <a:spLocks noGrp="1"/>
          </p:cNvSpPr>
          <p:nvPr>
            <p:ph idx="1"/>
          </p:nvPr>
        </p:nvSpPr>
        <p:spPr>
          <a:xfrm>
            <a:off x="457200" y="1905000"/>
            <a:ext cx="8229600" cy="4525963"/>
          </a:xfrm>
        </p:spPr>
        <p:txBody>
          <a:bodyPr rtlCol="0">
            <a:normAutofit/>
          </a:bodyPr>
          <a:lstStyle/>
          <a:p>
            <a:pPr eaLnBrk="1" fontAlgn="auto" hangingPunct="1">
              <a:spcAft>
                <a:spcPts val="0"/>
              </a:spcAft>
              <a:buFont typeface="Arial" pitchFamily="34" charset="0"/>
              <a:buChar char="•"/>
              <a:defRPr/>
            </a:pPr>
            <a:r>
              <a:rPr lang="en-US" sz="3000" dirty="0" smtClean="0"/>
              <a:t>If </a:t>
            </a:r>
            <a:r>
              <a:rPr lang="en-US" sz="3000" dirty="0"/>
              <a:t>you materially participate in a partnership with trade or business income, you will have self-employment income, potentially subject to the .9% tax – and the old 2.9% Medicare tax</a:t>
            </a:r>
            <a:r>
              <a:rPr lang="en-US" sz="3000" dirty="0" smtClean="0"/>
              <a:t>.</a:t>
            </a:r>
            <a:endParaRPr lang="en-US" sz="3000" dirty="0"/>
          </a:p>
          <a:p>
            <a:pPr eaLnBrk="1" fontAlgn="auto" hangingPunct="1">
              <a:spcAft>
                <a:spcPts val="0"/>
              </a:spcAft>
              <a:buFont typeface="Arial" pitchFamily="34" charset="0"/>
              <a:buChar char="•"/>
              <a:defRPr/>
            </a:pPr>
            <a:r>
              <a:rPr lang="en-US" sz="3000" dirty="0"/>
              <a:t>If not, you will have passive income subject to the 3.8% tax.</a:t>
            </a:r>
          </a:p>
          <a:p>
            <a:pPr eaLnBrk="1" fontAlgn="auto" hangingPunct="1">
              <a:spcAft>
                <a:spcPts val="0"/>
              </a:spcAft>
              <a:buFont typeface="Arial" pitchFamily="34" charset="0"/>
              <a:buChar char="•"/>
              <a:defRPr/>
            </a:pPr>
            <a:endParaRPr lang="en-US" sz="3000" dirty="0"/>
          </a:p>
        </p:txBody>
      </p:sp>
    </p:spTree>
    <p:extLst>
      <p:ext uri="{BB962C8B-B14F-4D97-AF65-F5344CB8AC3E}">
        <p14:creationId xmlns:p14="http://schemas.microsoft.com/office/powerpoint/2010/main" val="6882492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rtlCol="0">
            <a:normAutofit fontScale="90000"/>
          </a:bodyPr>
          <a:lstStyle/>
          <a:p>
            <a:pPr eaLnBrk="1" fontAlgn="auto" hangingPunct="1">
              <a:spcAft>
                <a:spcPts val="0"/>
              </a:spcAft>
              <a:defRPr/>
            </a:pPr>
            <a:r>
              <a:rPr lang="en-US" b="1" dirty="0"/>
              <a:t>Implication for S corporations:</a:t>
            </a:r>
            <a:r>
              <a:rPr lang="en-US" dirty="0"/>
              <a:t> </a:t>
            </a:r>
            <a:r>
              <a:rPr lang="en-US" dirty="0" smtClean="0"/>
              <a:t/>
            </a:r>
            <a:br>
              <a:rPr lang="en-US" dirty="0" smtClean="0"/>
            </a:br>
            <a:r>
              <a:rPr lang="en-US" sz="3800" dirty="0" smtClean="0"/>
              <a:t>more </a:t>
            </a:r>
            <a:r>
              <a:rPr lang="en-US" sz="3800" dirty="0"/>
              <a:t>reason to keep a lid on "compensation."</a:t>
            </a:r>
          </a:p>
        </p:txBody>
      </p:sp>
      <p:sp>
        <p:nvSpPr>
          <p:cNvPr id="3" name="Content Placeholder 2"/>
          <p:cNvSpPr>
            <a:spLocks noGrp="1"/>
          </p:cNvSpPr>
          <p:nvPr>
            <p:ph idx="1"/>
          </p:nvPr>
        </p:nvSpPr>
        <p:spPr>
          <a:xfrm>
            <a:off x="457200" y="2133600"/>
            <a:ext cx="8229600" cy="4525963"/>
          </a:xfrm>
        </p:spPr>
        <p:txBody>
          <a:bodyPr rtlCol="0">
            <a:normAutofit/>
          </a:bodyPr>
          <a:lstStyle/>
          <a:p>
            <a:pPr eaLnBrk="1" fontAlgn="auto" hangingPunct="1">
              <a:spcAft>
                <a:spcPts val="0"/>
              </a:spcAft>
              <a:buFont typeface="Arial" pitchFamily="34" charset="0"/>
              <a:buChar char="•"/>
              <a:defRPr/>
            </a:pPr>
            <a:r>
              <a:rPr lang="en-US" sz="3000" dirty="0" smtClean="0"/>
              <a:t>S </a:t>
            </a:r>
            <a:r>
              <a:rPr lang="en-US" sz="3000" dirty="0"/>
              <a:t>corporation K-1 income is not subject to FICA or SE tax</a:t>
            </a:r>
            <a:r>
              <a:rPr lang="en-US" sz="3000" dirty="0" smtClean="0"/>
              <a:t>.</a:t>
            </a:r>
          </a:p>
          <a:p>
            <a:pPr marL="0" indent="0" eaLnBrk="1" fontAlgn="auto" hangingPunct="1">
              <a:spcAft>
                <a:spcPts val="0"/>
              </a:spcAft>
              <a:buFont typeface="Arial" pitchFamily="34" charset="0"/>
              <a:buNone/>
              <a:defRPr/>
            </a:pPr>
            <a:endParaRPr lang="en-US" sz="3000" dirty="0"/>
          </a:p>
          <a:p>
            <a:pPr eaLnBrk="1" fontAlgn="auto" hangingPunct="1">
              <a:spcAft>
                <a:spcPts val="0"/>
              </a:spcAft>
              <a:buFont typeface="Arial" pitchFamily="34" charset="0"/>
              <a:buChar char="•"/>
              <a:defRPr/>
            </a:pPr>
            <a:r>
              <a:rPr lang="en-US" sz="3000" dirty="0"/>
              <a:t>Reasonable compensation </a:t>
            </a:r>
            <a:r>
              <a:rPr lang="en-US" sz="3000" dirty="0" smtClean="0"/>
              <a:t>required.</a:t>
            </a:r>
            <a:endParaRPr lang="en-US" sz="3000" dirty="0"/>
          </a:p>
          <a:p>
            <a:pPr eaLnBrk="1" fontAlgn="auto" hangingPunct="1">
              <a:spcAft>
                <a:spcPts val="0"/>
              </a:spcAft>
              <a:buFont typeface="Arial" pitchFamily="34" charset="0"/>
              <a:buChar char="•"/>
              <a:defRPr/>
            </a:pPr>
            <a:endParaRPr lang="en-US" sz="3000" dirty="0"/>
          </a:p>
        </p:txBody>
      </p:sp>
    </p:spTree>
    <p:extLst>
      <p:ext uri="{BB962C8B-B14F-4D97-AF65-F5344CB8AC3E}">
        <p14:creationId xmlns:p14="http://schemas.microsoft.com/office/powerpoint/2010/main" val="6796928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a:t>Implication for </a:t>
            </a:r>
            <a:r>
              <a:rPr lang="en-US" b="1" dirty="0" smtClean="0"/>
              <a:t>Entity Planning</a:t>
            </a:r>
            <a:r>
              <a:rPr lang="en-US" dirty="0" smtClean="0"/>
              <a:t/>
            </a:r>
            <a:br>
              <a:rPr lang="en-US" dirty="0" smtClean="0"/>
            </a:br>
            <a:endParaRPr lang="en-US" sz="3300" dirty="0"/>
          </a:p>
        </p:txBody>
      </p:sp>
      <p:sp>
        <p:nvSpPr>
          <p:cNvPr id="72707" name="Content Placeholder 2"/>
          <p:cNvSpPr>
            <a:spLocks noGrp="1"/>
          </p:cNvSpPr>
          <p:nvPr>
            <p:ph idx="1"/>
          </p:nvPr>
        </p:nvSpPr>
        <p:spPr>
          <a:xfrm>
            <a:off x="457200" y="1752600"/>
            <a:ext cx="8229600" cy="4525963"/>
          </a:xfrm>
        </p:spPr>
        <p:txBody>
          <a:bodyPr/>
          <a:lstStyle/>
          <a:p>
            <a:pPr eaLnBrk="1" hangingPunct="1"/>
            <a:r>
              <a:rPr lang="en-US" sz="3000" smtClean="0"/>
              <a:t>S corporation is favored over partnerships because of better ability to avoid both employment tax and investment income tax of active owners.</a:t>
            </a:r>
          </a:p>
        </p:txBody>
      </p:sp>
    </p:spTree>
    <p:extLst>
      <p:ext uri="{BB962C8B-B14F-4D97-AF65-F5344CB8AC3E}">
        <p14:creationId xmlns:p14="http://schemas.microsoft.com/office/powerpoint/2010/main" val="1757489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33400" y="76200"/>
            <a:ext cx="8229600" cy="1143000"/>
          </a:xfrm>
        </p:spPr>
        <p:txBody>
          <a:bodyPr>
            <a:normAutofit fontScale="90000"/>
          </a:bodyPr>
          <a:lstStyle/>
          <a:p>
            <a:r>
              <a:rPr lang="en-US" dirty="0" smtClean="0"/>
              <a:t>Marriage Penalty Returns </a:t>
            </a:r>
            <a:br>
              <a:rPr lang="en-US" dirty="0" smtClean="0"/>
            </a:br>
            <a:r>
              <a:rPr lang="en-US" dirty="0" smtClean="0"/>
              <a:t>(and is worse than before)</a:t>
            </a:r>
          </a:p>
        </p:txBody>
      </p:sp>
      <p:sp>
        <p:nvSpPr>
          <p:cNvPr id="10243" name="Content Placeholder 2"/>
          <p:cNvSpPr>
            <a:spLocks noGrp="1"/>
          </p:cNvSpPr>
          <p:nvPr>
            <p:ph idx="1"/>
          </p:nvPr>
        </p:nvSpPr>
        <p:spPr>
          <a:xfrm>
            <a:off x="457200" y="1905000"/>
            <a:ext cx="8229600" cy="3810000"/>
          </a:xfrm>
        </p:spPr>
        <p:txBody>
          <a:bodyPr>
            <a:normAutofit fontScale="92500" lnSpcReduction="10000"/>
          </a:bodyPr>
          <a:lstStyle/>
          <a:p>
            <a:r>
              <a:rPr lang="en-US" dirty="0" smtClean="0"/>
              <a:t>Example </a:t>
            </a:r>
          </a:p>
          <a:p>
            <a:pPr lvl="1"/>
            <a:r>
              <a:rPr lang="en-US" dirty="0" smtClean="0"/>
              <a:t>Married couple with each earning wages of $400,000</a:t>
            </a:r>
          </a:p>
          <a:p>
            <a:pPr lvl="2"/>
            <a:r>
              <a:rPr lang="en-US" dirty="0" smtClean="0"/>
              <a:t>Income tax owed - $260,000</a:t>
            </a:r>
          </a:p>
          <a:p>
            <a:pPr lvl="2"/>
            <a:r>
              <a:rPr lang="en-US" dirty="0" smtClean="0"/>
              <a:t>Medicare surtax - $4,950</a:t>
            </a:r>
          </a:p>
          <a:p>
            <a:pPr lvl="1"/>
            <a:r>
              <a:rPr lang="en-US" dirty="0" smtClean="0"/>
              <a:t>Two single persons living together each earning wages of $400,000</a:t>
            </a:r>
          </a:p>
          <a:p>
            <a:pPr lvl="2"/>
            <a:r>
              <a:rPr lang="en-US" dirty="0" smtClean="0"/>
              <a:t> Income tax owed - $228,000 (total)</a:t>
            </a:r>
          </a:p>
          <a:p>
            <a:pPr lvl="2"/>
            <a:r>
              <a:rPr lang="en-US" dirty="0" smtClean="0"/>
              <a:t>Medicare surtax - $3,600 (total)</a:t>
            </a:r>
          </a:p>
        </p:txBody>
      </p:sp>
    </p:spTree>
    <p:extLst>
      <p:ext uri="{BB962C8B-B14F-4D97-AF65-F5344CB8AC3E}">
        <p14:creationId xmlns:p14="http://schemas.microsoft.com/office/powerpoint/2010/main" val="42675569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normAutofit fontScale="90000"/>
          </a:bodyPr>
          <a:lstStyle/>
          <a:p>
            <a:pPr eaLnBrk="1" hangingPunct="1"/>
            <a:r>
              <a:rPr lang="en-US" b="1" smtClean="0"/>
              <a:t>Investment income (Sec. 1411)</a:t>
            </a:r>
            <a:r>
              <a:rPr lang="en-US" smtClean="0"/>
              <a:t> </a:t>
            </a:r>
          </a:p>
        </p:txBody>
      </p:sp>
      <p:sp>
        <p:nvSpPr>
          <p:cNvPr id="73731" name="Content Placeholder 2"/>
          <p:cNvSpPr>
            <a:spLocks noGrp="1"/>
          </p:cNvSpPr>
          <p:nvPr>
            <p:ph idx="1"/>
          </p:nvPr>
        </p:nvSpPr>
        <p:spPr/>
        <p:txBody>
          <a:bodyPr>
            <a:normAutofit lnSpcReduction="10000"/>
          </a:bodyPr>
          <a:lstStyle/>
          <a:p>
            <a:pPr eaLnBrk="1" hangingPunct="1"/>
            <a:r>
              <a:rPr lang="en-US" sz="3000" dirty="0" smtClean="0"/>
              <a:t>3.8% tax applies to lesser of  “net investment income" or the excess (if any) of  the taxpayer’s "modified AGI" over:</a:t>
            </a:r>
          </a:p>
          <a:p>
            <a:pPr lvl="1"/>
            <a:r>
              <a:rPr lang="en-US" dirty="0" smtClean="0"/>
              <a:t>$200,000 for single filers</a:t>
            </a:r>
          </a:p>
          <a:p>
            <a:pPr lvl="1" eaLnBrk="1" hangingPunct="1"/>
            <a:r>
              <a:rPr lang="en-US" dirty="0" smtClean="0"/>
              <a:t>$250,000 for joint filers, and </a:t>
            </a:r>
          </a:p>
          <a:p>
            <a:pPr lvl="1" eaLnBrk="1" hangingPunct="1"/>
            <a:r>
              <a:rPr lang="en-US" dirty="0" smtClean="0"/>
              <a:t>$125,000 for married taxpayers filing separately.</a:t>
            </a:r>
          </a:p>
          <a:p>
            <a:pPr lvl="1" eaLnBrk="1" hangingPunct="1"/>
            <a:r>
              <a:rPr lang="en-US" dirty="0" smtClean="0"/>
              <a:t>Top bracket cutoff for trusts ($11,950 in 2013)</a:t>
            </a:r>
          </a:p>
          <a:p>
            <a:pPr eaLnBrk="1" hangingPunct="1"/>
            <a:endParaRPr lang="en-US" dirty="0" smtClean="0"/>
          </a:p>
        </p:txBody>
      </p:sp>
    </p:spTree>
    <p:extLst>
      <p:ext uri="{BB962C8B-B14F-4D97-AF65-F5344CB8AC3E}">
        <p14:creationId xmlns:p14="http://schemas.microsoft.com/office/powerpoint/2010/main" val="13267854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NII</a:t>
            </a:r>
            <a:endParaRPr lang="en-US" dirty="0"/>
          </a:p>
        </p:txBody>
      </p:sp>
      <p:sp>
        <p:nvSpPr>
          <p:cNvPr id="3" name="Content Placeholder 2"/>
          <p:cNvSpPr>
            <a:spLocks noGrp="1"/>
          </p:cNvSpPr>
          <p:nvPr>
            <p:ph idx="1"/>
          </p:nvPr>
        </p:nvSpPr>
        <p:spPr/>
        <p:txBody>
          <a:bodyPr/>
          <a:lstStyle/>
          <a:p>
            <a:r>
              <a:rPr lang="en-US" dirty="0" smtClean="0"/>
              <a:t>The 3.8% surtax is not deductible</a:t>
            </a:r>
          </a:p>
          <a:p>
            <a:r>
              <a:rPr lang="en-US" dirty="0" smtClean="0"/>
              <a:t>Self-employed persons can’t claim the surtax as part of the 50% deductible portion of S.E. taxes under I.R.C. §164(f).</a:t>
            </a:r>
          </a:p>
        </p:txBody>
      </p:sp>
    </p:spTree>
    <p:extLst>
      <p:ext uri="{BB962C8B-B14F-4D97-AF65-F5344CB8AC3E}">
        <p14:creationId xmlns:p14="http://schemas.microsoft.com/office/powerpoint/2010/main" val="19060281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pPr eaLnBrk="1" hangingPunct="1"/>
            <a:r>
              <a:rPr lang="en-US" smtClean="0"/>
              <a:t>Investment income includes:</a:t>
            </a:r>
          </a:p>
        </p:txBody>
      </p:sp>
      <p:sp>
        <p:nvSpPr>
          <p:cNvPr id="3" name="Content Placeholder 2"/>
          <p:cNvSpPr>
            <a:spLocks noGrp="1"/>
          </p:cNvSpPr>
          <p:nvPr>
            <p:ph idx="1"/>
          </p:nvPr>
        </p:nvSpPr>
        <p:spPr>
          <a:xfrm>
            <a:off x="457200" y="1219200"/>
            <a:ext cx="8229600" cy="4648200"/>
          </a:xfrm>
        </p:spPr>
        <p:txBody>
          <a:bodyPr rtlCol="0">
            <a:normAutofit fontScale="92500" lnSpcReduction="10000"/>
          </a:bodyPr>
          <a:lstStyle/>
          <a:p>
            <a:pPr eaLnBrk="1" fontAlgn="auto" hangingPunct="1">
              <a:spcAft>
                <a:spcPts val="0"/>
              </a:spcAft>
              <a:buFont typeface="Arial" pitchFamily="34" charset="0"/>
              <a:buChar char="•"/>
              <a:defRPr/>
            </a:pPr>
            <a:r>
              <a:rPr lang="en-US" sz="2400" dirty="0"/>
              <a:t>Interest not derived in the ordinary course of a trade or business. (Preamble Sec. 5.A) </a:t>
            </a:r>
          </a:p>
          <a:p>
            <a:pPr lvl="1" eaLnBrk="1" fontAlgn="auto" hangingPunct="1">
              <a:spcAft>
                <a:spcPts val="0"/>
              </a:spcAft>
              <a:buFont typeface="Arial" pitchFamily="34" charset="0"/>
              <a:buChar char="–"/>
              <a:defRPr/>
            </a:pPr>
            <a:r>
              <a:rPr lang="en-US" sz="2400" dirty="0"/>
              <a:t>This excludes interest earned in a banking business.  See Preamble Sec. 5.A.vi.</a:t>
            </a:r>
          </a:p>
          <a:p>
            <a:pPr eaLnBrk="1" fontAlgn="auto" hangingPunct="1">
              <a:spcAft>
                <a:spcPts val="0"/>
              </a:spcAft>
              <a:buFont typeface="Arial" pitchFamily="34" charset="0"/>
              <a:buChar char="•"/>
              <a:defRPr/>
            </a:pPr>
            <a:r>
              <a:rPr lang="en-US" sz="2400" dirty="0"/>
              <a:t>Dividends</a:t>
            </a:r>
          </a:p>
          <a:p>
            <a:pPr eaLnBrk="1" fontAlgn="auto" hangingPunct="1">
              <a:spcAft>
                <a:spcPts val="0"/>
              </a:spcAft>
              <a:buFont typeface="Arial" pitchFamily="34" charset="0"/>
              <a:buChar char="•"/>
              <a:defRPr/>
            </a:pPr>
            <a:r>
              <a:rPr lang="en-US" sz="2400" dirty="0"/>
              <a:t>Rents</a:t>
            </a:r>
          </a:p>
          <a:p>
            <a:pPr eaLnBrk="1" fontAlgn="auto" hangingPunct="1">
              <a:spcAft>
                <a:spcPts val="0"/>
              </a:spcAft>
              <a:buFont typeface="Arial" pitchFamily="34" charset="0"/>
              <a:buChar char="•"/>
              <a:defRPr/>
            </a:pPr>
            <a:r>
              <a:rPr lang="en-US" sz="2400" dirty="0"/>
              <a:t>Non-qualified annuities to extent </a:t>
            </a:r>
            <a:r>
              <a:rPr lang="en-US" sz="2400" dirty="0" smtClean="0"/>
              <a:t>taxable and required minimum distributions</a:t>
            </a:r>
            <a:endParaRPr lang="en-US" sz="2400" dirty="0"/>
          </a:p>
          <a:p>
            <a:pPr eaLnBrk="1" fontAlgn="auto" hangingPunct="1">
              <a:spcAft>
                <a:spcPts val="0"/>
              </a:spcAft>
              <a:buFont typeface="Arial" pitchFamily="34" charset="0"/>
              <a:buChar char="•"/>
              <a:defRPr/>
            </a:pPr>
            <a:r>
              <a:rPr lang="en-US" sz="2400" dirty="0"/>
              <a:t>Royalties</a:t>
            </a:r>
          </a:p>
          <a:p>
            <a:pPr eaLnBrk="1" fontAlgn="auto" hangingPunct="1">
              <a:spcAft>
                <a:spcPts val="0"/>
              </a:spcAft>
              <a:buFont typeface="Arial" pitchFamily="34" charset="0"/>
              <a:buChar char="•"/>
              <a:defRPr/>
            </a:pPr>
            <a:r>
              <a:rPr lang="en-US" sz="2400" dirty="0"/>
              <a:t>Capital gains, except from sales of active </a:t>
            </a:r>
            <a:r>
              <a:rPr lang="en-US" sz="2400" dirty="0" smtClean="0"/>
              <a:t>businesses</a:t>
            </a:r>
          </a:p>
          <a:p>
            <a:pPr lvl="1">
              <a:buFont typeface="Arial" pitchFamily="34" charset="0"/>
              <a:buChar char="•"/>
              <a:defRPr/>
            </a:pPr>
            <a:r>
              <a:rPr lang="en-US" sz="2000" dirty="0" smtClean="0"/>
              <a:t>But, include capital gain from sale or liquidation of closely-held C corporation, even though taxpayer materially participated</a:t>
            </a:r>
            <a:endParaRPr lang="en-US" sz="2000" dirty="0"/>
          </a:p>
          <a:p>
            <a:pPr eaLnBrk="1" fontAlgn="auto" hangingPunct="1">
              <a:spcAft>
                <a:spcPts val="0"/>
              </a:spcAft>
              <a:buFont typeface="Arial" pitchFamily="34" charset="0"/>
              <a:buChar char="•"/>
              <a:defRPr/>
            </a:pPr>
            <a:r>
              <a:rPr lang="en-US" sz="2400" dirty="0"/>
              <a:t>Passive trade or business </a:t>
            </a:r>
            <a:r>
              <a:rPr lang="en-US" sz="2400" dirty="0" smtClean="0"/>
              <a:t>income</a:t>
            </a:r>
            <a:endParaRPr lang="en-US" sz="2400" dirty="0"/>
          </a:p>
        </p:txBody>
      </p:sp>
    </p:spTree>
    <p:extLst>
      <p:ext uri="{BB962C8B-B14F-4D97-AF65-F5344CB8AC3E}">
        <p14:creationId xmlns:p14="http://schemas.microsoft.com/office/powerpoint/2010/main" val="1458962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“Net Investment Income” Does Not Include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Salary, wages or bonuses</a:t>
            </a:r>
          </a:p>
          <a:p>
            <a:r>
              <a:rPr lang="en-US" dirty="0" smtClean="0"/>
              <a:t>Distributions from IRAs or qualified plans</a:t>
            </a:r>
          </a:p>
          <a:p>
            <a:r>
              <a:rPr lang="en-US" dirty="0" smtClean="0"/>
              <a:t>Pension income</a:t>
            </a:r>
          </a:p>
          <a:p>
            <a:r>
              <a:rPr lang="en-US" dirty="0" smtClean="0"/>
              <a:t>Any income taken into account for self-employment tax purposes</a:t>
            </a:r>
          </a:p>
          <a:p>
            <a:r>
              <a:rPr lang="en-US" dirty="0" smtClean="0"/>
              <a:t>Gain on the sale of an active interest in a partnership or S corporation</a:t>
            </a:r>
          </a:p>
          <a:p>
            <a:r>
              <a:rPr lang="en-US" dirty="0" smtClean="0"/>
              <a:t>Items which are otherwise excluded or exempt from income under the income tax law</a:t>
            </a:r>
            <a:endParaRPr lang="en-US" dirty="0"/>
          </a:p>
        </p:txBody>
      </p:sp>
    </p:spTree>
    <p:extLst>
      <p:ext uri="{BB962C8B-B14F-4D97-AF65-F5344CB8AC3E}">
        <p14:creationId xmlns:p14="http://schemas.microsoft.com/office/powerpoint/2010/main" val="357450782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rtlCol="0">
            <a:normAutofit fontScale="90000"/>
          </a:bodyPr>
          <a:lstStyle/>
          <a:p>
            <a:pPr eaLnBrk="1" fontAlgn="auto" hangingPunct="1">
              <a:spcAft>
                <a:spcPts val="0"/>
              </a:spcAft>
              <a:defRPr/>
            </a:pPr>
            <a:r>
              <a:rPr lang="en-US" sz="3900" b="1" dirty="0" smtClean="0"/>
              <a:t/>
            </a:r>
            <a:br>
              <a:rPr lang="en-US" sz="3900" b="1" dirty="0" smtClean="0"/>
            </a:br>
            <a:r>
              <a:rPr lang="en-US" sz="3600" b="1" dirty="0" smtClean="0"/>
              <a:t>Capital </a:t>
            </a:r>
            <a:r>
              <a:rPr lang="en-US" sz="3600" b="1" dirty="0"/>
              <a:t>gain from the sale of interests in partnerships and S corporations (1.1411-7)</a:t>
            </a:r>
            <a:r>
              <a:rPr lang="en-US" dirty="0"/>
              <a:t/>
            </a:r>
            <a:br>
              <a:rPr lang="en-US" dirty="0"/>
            </a:br>
            <a:endParaRPr lang="en-US" dirty="0"/>
          </a:p>
        </p:txBody>
      </p:sp>
      <p:sp>
        <p:nvSpPr>
          <p:cNvPr id="23555" name="Content Placeholder 2"/>
          <p:cNvSpPr>
            <a:spLocks noGrp="1"/>
          </p:cNvSpPr>
          <p:nvPr>
            <p:ph idx="1"/>
          </p:nvPr>
        </p:nvSpPr>
        <p:spPr>
          <a:xfrm>
            <a:off x="457200" y="1676400"/>
            <a:ext cx="8229600" cy="4800600"/>
          </a:xfrm>
        </p:spPr>
        <p:txBody>
          <a:bodyPr>
            <a:normAutofit/>
          </a:bodyPr>
          <a:lstStyle/>
          <a:p>
            <a:pPr marL="514350" indent="-514350" eaLnBrk="1" hangingPunct="1">
              <a:buFont typeface="Arial" charset="0"/>
              <a:buAutoNum type="arabicPeriod"/>
            </a:pPr>
            <a:r>
              <a:rPr lang="en-US" sz="2800" dirty="0" smtClean="0"/>
              <a:t>The partnership or S corporation is deemed to dispose of all of the entity's properties in a fully taxable transaction for cash equal to the fair market value of the entity's properties immediately before the disposition of the partnership or S corporation interest. </a:t>
            </a:r>
          </a:p>
          <a:p>
            <a:pPr marL="514350" indent="-514350" eaLnBrk="1" hangingPunct="1">
              <a:buFont typeface="Arial" charset="0"/>
              <a:buAutoNum type="arabicPeriod"/>
            </a:pPr>
            <a:r>
              <a:rPr lang="en-US" sz="2800" dirty="0" smtClean="0"/>
              <a:t>Determine the amount of gain or loss for each property.</a:t>
            </a:r>
          </a:p>
        </p:txBody>
      </p:sp>
    </p:spTree>
    <p:extLst>
      <p:ext uri="{BB962C8B-B14F-4D97-AF65-F5344CB8AC3E}">
        <p14:creationId xmlns:p14="http://schemas.microsoft.com/office/powerpoint/2010/main" val="19399134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rtlCol="0">
            <a:normAutofit fontScale="90000"/>
          </a:bodyPr>
          <a:lstStyle/>
          <a:p>
            <a:pPr eaLnBrk="1" fontAlgn="auto" hangingPunct="1">
              <a:spcAft>
                <a:spcPts val="0"/>
              </a:spcAft>
              <a:defRPr/>
            </a:pPr>
            <a:r>
              <a:rPr lang="en-US" sz="3900" b="1" dirty="0" smtClean="0"/>
              <a:t/>
            </a:r>
            <a:br>
              <a:rPr lang="en-US" sz="3900" b="1" dirty="0" smtClean="0"/>
            </a:br>
            <a:r>
              <a:rPr lang="en-US" sz="3600" b="1" dirty="0" smtClean="0"/>
              <a:t>Capital </a:t>
            </a:r>
            <a:r>
              <a:rPr lang="en-US" sz="3600" b="1" dirty="0"/>
              <a:t>gain from the sale of interests in partnerships and S corporations (1.1411-7)</a:t>
            </a:r>
            <a:r>
              <a:rPr lang="en-US" dirty="0"/>
              <a:t/>
            </a:r>
            <a:br>
              <a:rPr lang="en-US" dirty="0"/>
            </a:br>
            <a:endParaRPr lang="en-US" dirty="0"/>
          </a:p>
        </p:txBody>
      </p:sp>
      <p:sp>
        <p:nvSpPr>
          <p:cNvPr id="24579" name="Content Placeholder 2"/>
          <p:cNvSpPr>
            <a:spLocks noGrp="1"/>
          </p:cNvSpPr>
          <p:nvPr>
            <p:ph idx="1"/>
          </p:nvPr>
        </p:nvSpPr>
        <p:spPr>
          <a:xfrm>
            <a:off x="457200" y="1600200"/>
            <a:ext cx="8229600" cy="4800600"/>
          </a:xfrm>
        </p:spPr>
        <p:txBody>
          <a:bodyPr/>
          <a:lstStyle/>
          <a:p>
            <a:pPr marL="0" indent="0" eaLnBrk="1" hangingPunct="1">
              <a:buFont typeface="Arial" charset="0"/>
              <a:buNone/>
            </a:pPr>
            <a:r>
              <a:rPr lang="en-US" smtClean="0"/>
              <a:t>3. “Applying the rules of chapter 1, the partnership or S corporation determines the amount of gain or loss for each property that is allocable to the interest disposed of by the transferor.”</a:t>
            </a:r>
          </a:p>
          <a:p>
            <a:pPr marL="0" indent="0" eaLnBrk="1" hangingPunct="1">
              <a:buFont typeface="Arial" charset="0"/>
              <a:buNone/>
            </a:pPr>
            <a:endParaRPr lang="en-US" smtClean="0"/>
          </a:p>
          <a:p>
            <a:pPr marL="0" indent="0" eaLnBrk="1" hangingPunct="1">
              <a:buFont typeface="Arial" charset="0"/>
              <a:buNone/>
            </a:pPr>
            <a:r>
              <a:rPr lang="en-US" smtClean="0"/>
              <a:t>4.  Adjust out the gain attributable to non-passive property items from the total gain.</a:t>
            </a:r>
          </a:p>
        </p:txBody>
      </p:sp>
    </p:spTree>
    <p:extLst>
      <p:ext uri="{BB962C8B-B14F-4D97-AF65-F5344CB8AC3E}">
        <p14:creationId xmlns:p14="http://schemas.microsoft.com/office/powerpoint/2010/main" val="5341318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pPr eaLnBrk="1" hangingPunct="1"/>
            <a:r>
              <a:rPr lang="en-US" smtClean="0"/>
              <a:t>Sec. 1411 tax</a:t>
            </a:r>
          </a:p>
        </p:txBody>
      </p:sp>
      <p:sp>
        <p:nvSpPr>
          <p:cNvPr id="77827" name="Content Placeholder 2"/>
          <p:cNvSpPr>
            <a:spLocks noGrp="1"/>
          </p:cNvSpPr>
          <p:nvPr>
            <p:ph idx="1"/>
          </p:nvPr>
        </p:nvSpPr>
        <p:spPr/>
        <p:txBody>
          <a:bodyPr/>
          <a:lstStyle/>
          <a:p>
            <a:pPr eaLnBrk="1" hangingPunct="1"/>
            <a:endParaRPr lang="en-US" b="1" smtClean="0"/>
          </a:p>
          <a:p>
            <a:pPr eaLnBrk="1" hangingPunct="1"/>
            <a:r>
              <a:rPr lang="en-US" b="1" smtClean="0"/>
              <a:t>Running investment income through a pass-through that otherwise has trade or business income does not avoid the tax.  </a:t>
            </a:r>
            <a:endParaRPr lang="en-US" smtClean="0"/>
          </a:p>
          <a:p>
            <a:pPr eaLnBrk="1" hangingPunct="1"/>
            <a:endParaRPr lang="en-US" smtClean="0"/>
          </a:p>
        </p:txBody>
      </p:sp>
    </p:spTree>
    <p:extLst>
      <p:ext uri="{BB962C8B-B14F-4D97-AF65-F5344CB8AC3E}">
        <p14:creationId xmlns:p14="http://schemas.microsoft.com/office/powerpoint/2010/main" val="369162915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rtlCol="0">
            <a:normAutofit fontScale="90000"/>
          </a:bodyPr>
          <a:lstStyle/>
          <a:p>
            <a:pPr eaLnBrk="1" fontAlgn="auto" hangingPunct="1">
              <a:spcAft>
                <a:spcPts val="0"/>
              </a:spcAft>
              <a:defRPr/>
            </a:pPr>
            <a:r>
              <a:rPr lang="en-US" b="1" dirty="0"/>
              <a:t>Net Investment Income: </a:t>
            </a:r>
            <a:r>
              <a:rPr lang="en-US" b="1" dirty="0" smtClean="0"/>
              <a:t/>
            </a:r>
            <a:br>
              <a:rPr lang="en-US" b="1" dirty="0" smtClean="0"/>
            </a:br>
            <a:r>
              <a:rPr lang="en-US" b="1" dirty="0" smtClean="0"/>
              <a:t>Itemized Deductions</a:t>
            </a:r>
            <a:endParaRPr lang="en-US" dirty="0"/>
          </a:p>
        </p:txBody>
      </p:sp>
      <p:sp>
        <p:nvSpPr>
          <p:cNvPr id="3" name="Content Placeholder 2"/>
          <p:cNvSpPr>
            <a:spLocks noGrp="1"/>
          </p:cNvSpPr>
          <p:nvPr>
            <p:ph idx="1"/>
          </p:nvPr>
        </p:nvSpPr>
        <p:spPr>
          <a:xfrm>
            <a:off x="457200" y="1676400"/>
            <a:ext cx="8229600" cy="4800600"/>
          </a:xfrm>
        </p:spPr>
        <p:txBody>
          <a:bodyPr rtlCol="0">
            <a:normAutofit/>
          </a:bodyPr>
          <a:lstStyle/>
          <a:p>
            <a:pPr eaLnBrk="1" fontAlgn="auto" hangingPunct="1">
              <a:spcAft>
                <a:spcPts val="0"/>
              </a:spcAft>
              <a:buFont typeface="Arial" pitchFamily="34" charset="0"/>
              <a:buChar char="•"/>
              <a:defRPr/>
            </a:pPr>
            <a:r>
              <a:rPr lang="en-US" sz="2400" dirty="0"/>
              <a:t>Taken into account to extent allowed as a deduction.  Examples include</a:t>
            </a:r>
            <a:r>
              <a:rPr lang="en-US" sz="2400" dirty="0" smtClean="0"/>
              <a:t>:</a:t>
            </a:r>
            <a:endParaRPr lang="en-US" sz="2400" dirty="0"/>
          </a:p>
          <a:p>
            <a:pPr lvl="1" eaLnBrk="1" fontAlgn="auto" hangingPunct="1">
              <a:spcAft>
                <a:spcPts val="0"/>
              </a:spcAft>
              <a:buFont typeface="Arial" pitchFamily="34" charset="0"/>
              <a:buChar char="–"/>
              <a:defRPr/>
            </a:pPr>
            <a:r>
              <a:rPr lang="en-US" sz="2400" dirty="0"/>
              <a:t>Investment interest</a:t>
            </a:r>
          </a:p>
          <a:p>
            <a:pPr lvl="1" eaLnBrk="1" fontAlgn="auto" hangingPunct="1">
              <a:spcAft>
                <a:spcPts val="0"/>
              </a:spcAft>
              <a:buFont typeface="Arial" pitchFamily="34" charset="0"/>
              <a:buChar char="–"/>
              <a:defRPr/>
            </a:pPr>
            <a:r>
              <a:rPr lang="en-US" sz="2400" dirty="0"/>
              <a:t>Investment expenses (e.g., &gt;2% AGI)</a:t>
            </a:r>
          </a:p>
          <a:p>
            <a:pPr lvl="1" eaLnBrk="1" fontAlgn="auto" hangingPunct="1">
              <a:spcAft>
                <a:spcPts val="0"/>
              </a:spcAft>
              <a:buFont typeface="Arial" pitchFamily="34" charset="0"/>
              <a:buChar char="–"/>
              <a:defRPr/>
            </a:pPr>
            <a:r>
              <a:rPr lang="en-US" sz="2400" dirty="0"/>
              <a:t>Income taxes “properly allocable” to gross income.  Allocation based on gross income is proper (1.1411-4(f)(3)(C</a:t>
            </a:r>
            <a:r>
              <a:rPr lang="en-US" sz="2400" dirty="0" smtClean="0"/>
              <a:t>)</a:t>
            </a:r>
            <a:endParaRPr lang="en-US" sz="2400" dirty="0"/>
          </a:p>
          <a:p>
            <a:pPr eaLnBrk="1" fontAlgn="auto" hangingPunct="1">
              <a:spcAft>
                <a:spcPts val="0"/>
              </a:spcAft>
              <a:buFont typeface="Arial" pitchFamily="34" charset="0"/>
              <a:buChar char="•"/>
              <a:defRPr/>
            </a:pPr>
            <a:r>
              <a:rPr lang="en-US" sz="2400" dirty="0"/>
              <a:t>Pass-through entity disclosure isn’t addressed.  Query state taxes on pass-through income </a:t>
            </a:r>
            <a:r>
              <a:rPr lang="en-US" sz="2400" dirty="0" smtClean="0"/>
              <a:t>(e.g. </a:t>
            </a:r>
            <a:r>
              <a:rPr lang="en-US" sz="2400" dirty="0"/>
              <a:t>Illinois, California, Kentucky) and composite state taxes.</a:t>
            </a:r>
          </a:p>
        </p:txBody>
      </p:sp>
    </p:spTree>
    <p:extLst>
      <p:ext uri="{BB962C8B-B14F-4D97-AF65-F5344CB8AC3E}">
        <p14:creationId xmlns:p14="http://schemas.microsoft.com/office/powerpoint/2010/main" val="1076644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3.8% Surtax – Application to Trusts and Estates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3.8% of lesser of undistributed NII for the tax year, or the excess (if any) of AGI for tax year, over the dollar amount at which highest tax bracket begins ($11,950 for 2013).</a:t>
            </a:r>
          </a:p>
          <a:p>
            <a:pPr lvl="1"/>
            <a:r>
              <a:rPr lang="en-US" b="1" dirty="0" smtClean="0"/>
              <a:t>Note:  </a:t>
            </a:r>
            <a:r>
              <a:rPr lang="en-US" dirty="0" smtClean="0"/>
              <a:t>If beneficiaries do not have sufficiently high MAGI and passive income such that they would not be subject to the 3.8% surtax, and are not otherwise in the highest marginal tax bracket, fiduciary should distribute the amount of AGI for trust or estate that exceeds the threshold for the top rate</a:t>
            </a:r>
            <a:endParaRPr lang="en-US" dirty="0"/>
          </a:p>
        </p:txBody>
      </p:sp>
    </p:spTree>
    <p:extLst>
      <p:ext uri="{BB962C8B-B14F-4D97-AF65-F5344CB8AC3E}">
        <p14:creationId xmlns:p14="http://schemas.microsoft.com/office/powerpoint/2010/main" val="18129368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Trusts and Passive Income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IRS view is that only the trustee, acting in its capacity as trustee, can satisfy the material participation test for a trust</a:t>
            </a:r>
          </a:p>
          <a:p>
            <a:pPr lvl="1"/>
            <a:r>
              <a:rPr lang="en-US" dirty="0" smtClean="0"/>
              <a:t>No regulations</a:t>
            </a:r>
          </a:p>
          <a:p>
            <a:pPr lvl="1"/>
            <a:r>
              <a:rPr lang="en-US" dirty="0" smtClean="0"/>
              <a:t>The one court that has decided the issue said the IRS position is “arbitrary, subverts common sense, and attempts to create ambiguity where there is none”</a:t>
            </a:r>
          </a:p>
          <a:p>
            <a:pPr lvl="1"/>
            <a:r>
              <a:rPr lang="en-US" dirty="0" smtClean="0"/>
              <a:t>Tax Court case pending.</a:t>
            </a:r>
            <a:endParaRPr lang="en-US" dirty="0"/>
          </a:p>
        </p:txBody>
      </p:sp>
    </p:spTree>
    <p:extLst>
      <p:ext uri="{BB962C8B-B14F-4D97-AF65-F5344CB8AC3E}">
        <p14:creationId xmlns:p14="http://schemas.microsoft.com/office/powerpoint/2010/main" val="3809623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pPr eaLnBrk="1" hangingPunct="1"/>
            <a:r>
              <a:rPr lang="en-US" smtClean="0"/>
              <a:t>HR 8: the Fiscal Cliff Bill</a:t>
            </a:r>
          </a:p>
        </p:txBody>
      </p:sp>
      <p:sp>
        <p:nvSpPr>
          <p:cNvPr id="11267" name="Rectangle 3"/>
          <p:cNvSpPr>
            <a:spLocks noGrp="1"/>
          </p:cNvSpPr>
          <p:nvPr>
            <p:ph type="body" idx="1"/>
          </p:nvPr>
        </p:nvSpPr>
        <p:spPr>
          <a:xfrm>
            <a:off x="381000" y="1676400"/>
            <a:ext cx="8229600" cy="685800"/>
          </a:xfrm>
        </p:spPr>
        <p:txBody>
          <a:bodyPr/>
          <a:lstStyle/>
          <a:p>
            <a:pPr algn="ctr" eaLnBrk="1" hangingPunct="1">
              <a:buFont typeface="Arial" charset="0"/>
              <a:buNone/>
            </a:pPr>
            <a:r>
              <a:rPr lang="en-US" dirty="0" smtClean="0"/>
              <a:t>New Brackets</a:t>
            </a:r>
          </a:p>
          <a:p>
            <a:pPr algn="ctr" eaLnBrk="1" hangingPunct="1">
              <a:buFont typeface="Arial" charset="0"/>
              <a:buNone/>
            </a:pPr>
            <a:endParaRPr lang="en-US" dirty="0" smtClean="0"/>
          </a:p>
        </p:txBody>
      </p:sp>
      <p:sp>
        <p:nvSpPr>
          <p:cNvPr id="11268" name="TextBox 1"/>
          <p:cNvSpPr txBox="1">
            <a:spLocks noChangeArrowheads="1"/>
          </p:cNvSpPr>
          <p:nvPr/>
        </p:nvSpPr>
        <p:spPr bwMode="auto">
          <a:xfrm>
            <a:off x="1066800" y="2627313"/>
            <a:ext cx="7391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dirty="0"/>
              <a:t>39.6% bracket for trusts begins at $</a:t>
            </a:r>
            <a:r>
              <a:rPr lang="en-US" sz="3200" dirty="0" smtClean="0"/>
              <a:t>11,950 for 2013(replaces </a:t>
            </a:r>
            <a:r>
              <a:rPr lang="en-US" sz="3200" dirty="0"/>
              <a:t>old 35% bracket</a:t>
            </a:r>
            <a:r>
              <a:rPr lang="en-US" sz="3200" dirty="0" smtClean="0"/>
              <a:t>)</a:t>
            </a:r>
          </a:p>
          <a:p>
            <a:pPr eaLnBrk="1" hangingPunct="1"/>
            <a:endParaRPr lang="en-US" sz="3200" dirty="0"/>
          </a:p>
          <a:p>
            <a:pPr eaLnBrk="1" hangingPunct="1"/>
            <a:r>
              <a:rPr lang="en-US" sz="3200" dirty="0" smtClean="0"/>
              <a:t>Note:  This is the IRS position, but it may not be correct – rate may only be 35%</a:t>
            </a:r>
            <a:endParaRPr lang="en-US" sz="3200" dirty="0"/>
          </a:p>
        </p:txBody>
      </p:sp>
    </p:spTree>
    <p:extLst>
      <p:ext uri="{BB962C8B-B14F-4D97-AF65-F5344CB8AC3E}">
        <p14:creationId xmlns:p14="http://schemas.microsoft.com/office/powerpoint/2010/main" val="29244425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3.8% Surtax</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Critical terms:</a:t>
            </a:r>
          </a:p>
          <a:p>
            <a:pPr lvl="1"/>
            <a:r>
              <a:rPr lang="en-US" dirty="0" smtClean="0"/>
              <a:t>Net investment income</a:t>
            </a:r>
          </a:p>
          <a:p>
            <a:pPr lvl="1"/>
            <a:r>
              <a:rPr lang="en-US" dirty="0" smtClean="0"/>
              <a:t>Threshold amount</a:t>
            </a:r>
          </a:p>
          <a:p>
            <a:pPr lvl="2"/>
            <a:r>
              <a:rPr lang="en-US" dirty="0" smtClean="0"/>
              <a:t>$200,000 (single)</a:t>
            </a:r>
          </a:p>
          <a:p>
            <a:pPr lvl="2"/>
            <a:r>
              <a:rPr lang="en-US" dirty="0" smtClean="0"/>
              <a:t>$250,000 (MFJ)</a:t>
            </a:r>
          </a:p>
          <a:p>
            <a:pPr lvl="2"/>
            <a:r>
              <a:rPr lang="en-US" dirty="0" smtClean="0"/>
              <a:t>$11,950 (trusts and estates)</a:t>
            </a:r>
          </a:p>
          <a:p>
            <a:pPr lvl="1"/>
            <a:r>
              <a:rPr lang="en-US" dirty="0" smtClean="0"/>
              <a:t>Modified adjusted gross income</a:t>
            </a:r>
          </a:p>
          <a:p>
            <a:pPr lvl="2"/>
            <a:r>
              <a:rPr lang="en-US" dirty="0" smtClean="0"/>
              <a:t>AGI (line 37 of 1040) plus net foreign earned income exclusion</a:t>
            </a:r>
            <a:endParaRPr lang="en-US" dirty="0"/>
          </a:p>
        </p:txBody>
      </p:sp>
    </p:spTree>
    <p:extLst>
      <p:ext uri="{BB962C8B-B14F-4D97-AF65-F5344CB8AC3E}">
        <p14:creationId xmlns:p14="http://schemas.microsoft.com/office/powerpoint/2010/main" val="25328854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normAutofit fontScale="90000"/>
          </a:bodyPr>
          <a:lstStyle/>
          <a:p>
            <a:pPr eaLnBrk="1" hangingPunct="1"/>
            <a:r>
              <a:rPr lang="en-US" smtClean="0"/>
              <a:t>Illustration of investment income:</a:t>
            </a:r>
          </a:p>
        </p:txBody>
      </p:sp>
      <p:graphicFrame>
        <p:nvGraphicFramePr>
          <p:cNvPr id="4" name="Table 3"/>
          <p:cNvGraphicFramePr>
            <a:graphicFrameLocks noGrp="1"/>
          </p:cNvGraphicFramePr>
          <p:nvPr>
            <p:extLst>
              <p:ext uri="{D42A27DB-BD31-4B8C-83A1-F6EECF244321}">
                <p14:modId xmlns:p14="http://schemas.microsoft.com/office/powerpoint/2010/main" val="1637683146"/>
              </p:ext>
            </p:extLst>
          </p:nvPr>
        </p:nvGraphicFramePr>
        <p:xfrm>
          <a:off x="685800" y="1447800"/>
          <a:ext cx="7772400" cy="4190999"/>
        </p:xfrm>
        <a:graphic>
          <a:graphicData uri="http://schemas.openxmlformats.org/drawingml/2006/table">
            <a:tbl>
              <a:tblPr firstRow="1" bandRow="1">
                <a:tableStyleId>{5C22544A-7EE6-4342-B048-85BDC9FD1C3A}</a:tableStyleId>
              </a:tblPr>
              <a:tblGrid>
                <a:gridCol w="3124200"/>
                <a:gridCol w="2286000"/>
                <a:gridCol w="2362200"/>
              </a:tblGrid>
              <a:tr h="396240">
                <a:tc>
                  <a:txBody>
                    <a:bodyPr/>
                    <a:lstStyle/>
                    <a:p>
                      <a:endParaRPr lang="en-US" sz="2000" dirty="0"/>
                    </a:p>
                  </a:txBody>
                  <a:tcPr/>
                </a:tc>
                <a:tc>
                  <a:txBody>
                    <a:bodyPr/>
                    <a:lstStyle/>
                    <a:p>
                      <a:r>
                        <a:rPr lang="en-US" sz="2000" dirty="0" smtClean="0">
                          <a:solidFill>
                            <a:schemeClr val="tx1"/>
                          </a:solidFill>
                        </a:rPr>
                        <a:t>MAGI</a:t>
                      </a:r>
                      <a:endParaRPr lang="en-US" sz="2000" dirty="0">
                        <a:solidFill>
                          <a:schemeClr val="tx1"/>
                        </a:solidFill>
                      </a:endParaRPr>
                    </a:p>
                  </a:txBody>
                  <a:tcPr/>
                </a:tc>
                <a:tc>
                  <a:txBody>
                    <a:bodyPr/>
                    <a:lstStyle/>
                    <a:p>
                      <a:r>
                        <a:rPr lang="en-US" sz="2000" dirty="0" smtClean="0">
                          <a:solidFill>
                            <a:schemeClr val="tx1"/>
                          </a:solidFill>
                        </a:rPr>
                        <a:t>Investment Income</a:t>
                      </a:r>
                    </a:p>
                  </a:txBody>
                  <a:tcPr/>
                </a:tc>
              </a:tr>
              <a:tr h="396240">
                <a:tc>
                  <a:txBody>
                    <a:bodyPr/>
                    <a:lstStyle/>
                    <a:p>
                      <a:r>
                        <a:rPr lang="en-US" sz="2000" dirty="0" smtClean="0"/>
                        <a:t>Wages</a:t>
                      </a:r>
                      <a:endParaRPr lang="en-US" sz="2000" dirty="0"/>
                    </a:p>
                  </a:txBody>
                  <a:tcPr/>
                </a:tc>
                <a:tc>
                  <a:txBody>
                    <a:bodyPr/>
                    <a:lstStyle/>
                    <a:p>
                      <a:r>
                        <a:rPr lang="en-US" sz="2000" dirty="0" smtClean="0"/>
                        <a:t>300,000</a:t>
                      </a:r>
                    </a:p>
                  </a:txBody>
                  <a:tcPr/>
                </a:tc>
                <a:tc>
                  <a:txBody>
                    <a:bodyPr/>
                    <a:lstStyle/>
                    <a:p>
                      <a:endParaRPr lang="en-US" sz="2000" dirty="0"/>
                    </a:p>
                  </a:txBody>
                  <a:tcPr/>
                </a:tc>
              </a:tr>
              <a:tr h="396240">
                <a:tc>
                  <a:txBody>
                    <a:bodyPr/>
                    <a:lstStyle/>
                    <a:p>
                      <a:r>
                        <a:rPr lang="en-US" sz="2000" dirty="0" smtClean="0"/>
                        <a:t>Interest</a:t>
                      </a:r>
                    </a:p>
                  </a:txBody>
                  <a:tcPr/>
                </a:tc>
                <a:tc>
                  <a:txBody>
                    <a:bodyPr/>
                    <a:lstStyle/>
                    <a:p>
                      <a:r>
                        <a:rPr lang="en-US" sz="2000" dirty="0" smtClean="0"/>
                        <a:t>10,000</a:t>
                      </a:r>
                      <a:endParaRPr lang="en-US" sz="2000" dirty="0"/>
                    </a:p>
                  </a:txBody>
                  <a:tcPr/>
                </a:tc>
                <a:tc>
                  <a:txBody>
                    <a:bodyPr/>
                    <a:lstStyle/>
                    <a:p>
                      <a:r>
                        <a:rPr lang="en-US" sz="2000" dirty="0" smtClean="0"/>
                        <a:t>10,000</a:t>
                      </a:r>
                      <a:endParaRPr lang="en-US" sz="2000" dirty="0"/>
                    </a:p>
                  </a:txBody>
                  <a:tcPr/>
                </a:tc>
              </a:tr>
              <a:tr h="411479">
                <a:tc>
                  <a:txBody>
                    <a:bodyPr/>
                    <a:lstStyle/>
                    <a:p>
                      <a:r>
                        <a:rPr lang="en-US" sz="2000" dirty="0" smtClean="0"/>
                        <a:t>Non-qualified</a:t>
                      </a:r>
                      <a:r>
                        <a:rPr lang="en-US" sz="2000" baseline="0" dirty="0" smtClean="0"/>
                        <a:t> Annuity</a:t>
                      </a:r>
                      <a:endParaRPr lang="en-US" sz="2000" dirty="0"/>
                    </a:p>
                  </a:txBody>
                  <a:tcPr/>
                </a:tc>
                <a:tc>
                  <a:txBody>
                    <a:bodyPr/>
                    <a:lstStyle/>
                    <a:p>
                      <a:r>
                        <a:rPr lang="en-US" sz="2000" dirty="0" smtClean="0"/>
                        <a:t>20,000</a:t>
                      </a:r>
                      <a:endParaRPr lang="en-US" sz="2000" dirty="0"/>
                    </a:p>
                  </a:txBody>
                  <a:tcPr/>
                </a:tc>
                <a:tc>
                  <a:txBody>
                    <a:bodyPr/>
                    <a:lstStyle/>
                    <a:p>
                      <a:r>
                        <a:rPr lang="en-US" sz="2000" dirty="0" smtClean="0"/>
                        <a:t>20,000</a:t>
                      </a:r>
                      <a:endParaRPr lang="en-US" sz="2000" dirty="0"/>
                    </a:p>
                  </a:txBody>
                  <a:tcPr/>
                </a:tc>
              </a:tr>
              <a:tr h="396240">
                <a:tc>
                  <a:txBody>
                    <a:bodyPr/>
                    <a:lstStyle/>
                    <a:p>
                      <a:r>
                        <a:rPr lang="en-US" sz="2000" dirty="0" smtClean="0"/>
                        <a:t>403(b)</a:t>
                      </a:r>
                      <a:r>
                        <a:rPr lang="en-US" sz="2000" baseline="0" dirty="0" smtClean="0"/>
                        <a:t> annuity</a:t>
                      </a:r>
                      <a:endParaRPr lang="en-US" sz="2000" dirty="0"/>
                    </a:p>
                  </a:txBody>
                  <a:tcPr/>
                </a:tc>
                <a:tc>
                  <a:txBody>
                    <a:bodyPr/>
                    <a:lstStyle/>
                    <a:p>
                      <a:r>
                        <a:rPr lang="en-US" sz="2000" dirty="0" smtClean="0"/>
                        <a:t>30,000</a:t>
                      </a:r>
                      <a:endParaRPr lang="en-US" sz="2000" dirty="0"/>
                    </a:p>
                  </a:txBody>
                  <a:tcPr/>
                </a:tc>
                <a:tc>
                  <a:txBody>
                    <a:bodyPr/>
                    <a:lstStyle/>
                    <a:p>
                      <a:endParaRPr lang="en-US" sz="2000" dirty="0"/>
                    </a:p>
                  </a:txBody>
                  <a:tcPr/>
                </a:tc>
              </a:tr>
              <a:tr h="396240">
                <a:tc>
                  <a:txBody>
                    <a:bodyPr/>
                    <a:lstStyle/>
                    <a:p>
                      <a:r>
                        <a:rPr lang="en-US" sz="2000" dirty="0" smtClean="0"/>
                        <a:t>Gain on stock sale</a:t>
                      </a:r>
                      <a:endParaRPr lang="en-US" sz="2000" dirty="0"/>
                    </a:p>
                  </a:txBody>
                  <a:tcPr/>
                </a:tc>
                <a:tc>
                  <a:txBody>
                    <a:bodyPr/>
                    <a:lstStyle/>
                    <a:p>
                      <a:r>
                        <a:rPr lang="en-US" sz="2000" dirty="0" smtClean="0"/>
                        <a:t>40,000</a:t>
                      </a:r>
                      <a:endParaRPr lang="en-US" sz="2000" dirty="0"/>
                    </a:p>
                  </a:txBody>
                  <a:tcPr/>
                </a:tc>
                <a:tc>
                  <a:txBody>
                    <a:bodyPr/>
                    <a:lstStyle/>
                    <a:p>
                      <a:r>
                        <a:rPr lang="en-US" sz="2000" dirty="0" smtClean="0"/>
                        <a:t>40,000</a:t>
                      </a:r>
                      <a:endParaRPr lang="en-US" sz="2000" dirty="0"/>
                    </a:p>
                  </a:txBody>
                  <a:tcPr/>
                </a:tc>
              </a:tr>
              <a:tr h="396240">
                <a:tc>
                  <a:txBody>
                    <a:bodyPr/>
                    <a:lstStyle/>
                    <a:p>
                      <a:r>
                        <a:rPr lang="en-US" sz="2000" dirty="0" smtClean="0"/>
                        <a:t>Gain on principal</a:t>
                      </a:r>
                      <a:r>
                        <a:rPr lang="en-US" sz="2000" baseline="0" dirty="0" smtClean="0"/>
                        <a:t> residence</a:t>
                      </a:r>
                      <a:endParaRPr lang="en-US" sz="2000" dirty="0"/>
                    </a:p>
                  </a:txBody>
                  <a:tcPr/>
                </a:tc>
                <a:tc>
                  <a:txBody>
                    <a:bodyPr/>
                    <a:lstStyle/>
                    <a:p>
                      <a:r>
                        <a:rPr lang="en-US" sz="2000" dirty="0" smtClean="0"/>
                        <a:t>800,000</a:t>
                      </a:r>
                      <a:endParaRPr lang="en-US" sz="2000" dirty="0"/>
                    </a:p>
                  </a:txBody>
                  <a:tcPr/>
                </a:tc>
                <a:tc>
                  <a:txBody>
                    <a:bodyPr/>
                    <a:lstStyle/>
                    <a:p>
                      <a:r>
                        <a:rPr lang="en-US" sz="2000" dirty="0" smtClean="0"/>
                        <a:t>800,000</a:t>
                      </a:r>
                      <a:endParaRPr lang="en-US" sz="2000" dirty="0"/>
                    </a:p>
                  </a:txBody>
                  <a:tcPr/>
                </a:tc>
              </a:tr>
              <a:tr h="396240">
                <a:tc>
                  <a:txBody>
                    <a:bodyPr/>
                    <a:lstStyle/>
                    <a:p>
                      <a:r>
                        <a:rPr lang="en-US" sz="2000" dirty="0" smtClean="0"/>
                        <a:t>Residence</a:t>
                      </a:r>
                      <a:r>
                        <a:rPr lang="en-US" sz="2000" baseline="0" dirty="0" smtClean="0"/>
                        <a:t> gain exclusion</a:t>
                      </a:r>
                      <a:endParaRPr lang="en-US" sz="2000" dirty="0"/>
                    </a:p>
                  </a:txBody>
                  <a:tcPr/>
                </a:tc>
                <a:tc>
                  <a:txBody>
                    <a:bodyPr/>
                    <a:lstStyle/>
                    <a:p>
                      <a:r>
                        <a:rPr lang="en-US" sz="2000" u="sng" dirty="0" smtClean="0"/>
                        <a:t>(500,000)</a:t>
                      </a:r>
                      <a:endParaRPr lang="en-US" sz="2000" u="sng" dirty="0"/>
                    </a:p>
                  </a:txBody>
                  <a:tcPr/>
                </a:tc>
                <a:tc>
                  <a:txBody>
                    <a:bodyPr/>
                    <a:lstStyle/>
                    <a:p>
                      <a:r>
                        <a:rPr lang="en-US" sz="2000" u="sng" dirty="0" smtClean="0"/>
                        <a:t>(500,000)</a:t>
                      </a:r>
                      <a:endParaRPr lang="en-US" sz="2000" u="sng" dirty="0"/>
                    </a:p>
                  </a:txBody>
                  <a:tcPr/>
                </a:tc>
              </a:tr>
              <a:tr h="396240">
                <a:tc>
                  <a:txBody>
                    <a:bodyPr/>
                    <a:lstStyle/>
                    <a:p>
                      <a:r>
                        <a:rPr lang="en-US" sz="2000" b="1" dirty="0" smtClean="0"/>
                        <a:t>Total</a:t>
                      </a:r>
                      <a:endParaRPr lang="en-US" sz="2000" b="1" dirty="0"/>
                    </a:p>
                  </a:txBody>
                  <a:tcPr/>
                </a:tc>
                <a:tc>
                  <a:txBody>
                    <a:bodyPr/>
                    <a:lstStyle/>
                    <a:p>
                      <a:r>
                        <a:rPr lang="en-US" sz="2000" dirty="0" smtClean="0"/>
                        <a:t>700,000</a:t>
                      </a:r>
                      <a:endParaRPr lang="en-US" sz="2000" dirty="0"/>
                    </a:p>
                  </a:txBody>
                  <a:tcPr/>
                </a:tc>
                <a:tc>
                  <a:txBody>
                    <a:bodyPr/>
                    <a:lstStyle/>
                    <a:p>
                      <a:r>
                        <a:rPr lang="en-US" sz="2000" dirty="0" smtClean="0"/>
                        <a:t>370,000</a:t>
                      </a:r>
                      <a:endParaRPr lang="en-US" sz="2000" dirty="0"/>
                    </a:p>
                  </a:txBody>
                  <a:tcPr/>
                </a:tc>
              </a:tr>
            </a:tbl>
          </a:graphicData>
        </a:graphic>
      </p:graphicFrame>
    </p:spTree>
    <p:extLst>
      <p:ext uri="{BB962C8B-B14F-4D97-AF65-F5344CB8AC3E}">
        <p14:creationId xmlns:p14="http://schemas.microsoft.com/office/powerpoint/2010/main" val="268703990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rtlCol="0">
            <a:noAutofit/>
          </a:bodyPr>
          <a:lstStyle/>
          <a:p>
            <a:pPr eaLnBrk="1" fontAlgn="auto" hangingPunct="1">
              <a:spcAft>
                <a:spcPts val="0"/>
              </a:spcAft>
              <a:defRPr/>
            </a:pPr>
            <a:r>
              <a:rPr lang="en-US" sz="3600" dirty="0"/>
              <a:t>Illustration of function of income </a:t>
            </a:r>
            <a:r>
              <a:rPr lang="en-US" sz="3600" dirty="0" smtClean="0"/>
              <a:t>threshold:</a:t>
            </a:r>
            <a:endParaRPr lang="en-US" sz="3600" dirty="0"/>
          </a:p>
        </p:txBody>
      </p:sp>
      <p:graphicFrame>
        <p:nvGraphicFramePr>
          <p:cNvPr id="4" name="Table 3"/>
          <p:cNvGraphicFramePr>
            <a:graphicFrameLocks noGrp="1"/>
          </p:cNvGraphicFramePr>
          <p:nvPr>
            <p:extLst>
              <p:ext uri="{D42A27DB-BD31-4B8C-83A1-F6EECF244321}">
                <p14:modId xmlns:p14="http://schemas.microsoft.com/office/powerpoint/2010/main" val="323392215"/>
              </p:ext>
            </p:extLst>
          </p:nvPr>
        </p:nvGraphicFramePr>
        <p:xfrm>
          <a:off x="609600" y="1295400"/>
          <a:ext cx="8077200" cy="4465637"/>
        </p:xfrm>
        <a:graphic>
          <a:graphicData uri="http://schemas.openxmlformats.org/drawingml/2006/table">
            <a:tbl>
              <a:tblPr firstRow="1" bandRow="1">
                <a:tableStyleId>{5C22544A-7EE6-4342-B048-85BDC9FD1C3A}</a:tableStyleId>
              </a:tblPr>
              <a:tblGrid>
                <a:gridCol w="2819400"/>
                <a:gridCol w="2565400"/>
                <a:gridCol w="2692400"/>
              </a:tblGrid>
              <a:tr h="407063">
                <a:tc>
                  <a:txBody>
                    <a:bodyPr/>
                    <a:lstStyle/>
                    <a:p>
                      <a:endParaRPr lang="en-US" sz="2000" dirty="0"/>
                    </a:p>
                  </a:txBody>
                  <a:tcPr marT="45723" marB="45723"/>
                </a:tc>
                <a:tc>
                  <a:txBody>
                    <a:bodyPr/>
                    <a:lstStyle/>
                    <a:p>
                      <a:r>
                        <a:rPr lang="en-US" sz="2000" dirty="0" smtClean="0">
                          <a:solidFill>
                            <a:schemeClr val="tx1"/>
                          </a:solidFill>
                        </a:rPr>
                        <a:t>MAGI</a:t>
                      </a:r>
                      <a:endParaRPr lang="en-US" sz="2000" dirty="0">
                        <a:solidFill>
                          <a:schemeClr val="tx1"/>
                        </a:solidFill>
                      </a:endParaRPr>
                    </a:p>
                  </a:txBody>
                  <a:tcPr marT="45723" marB="45723"/>
                </a:tc>
                <a:tc>
                  <a:txBody>
                    <a:bodyPr/>
                    <a:lstStyle/>
                    <a:p>
                      <a:r>
                        <a:rPr lang="en-US" sz="2000" dirty="0" smtClean="0">
                          <a:solidFill>
                            <a:schemeClr val="tx1"/>
                          </a:solidFill>
                        </a:rPr>
                        <a:t>Investment Income</a:t>
                      </a:r>
                    </a:p>
                  </a:txBody>
                  <a:tcPr marT="45723" marB="45723"/>
                </a:tc>
              </a:tr>
              <a:tr h="407063">
                <a:tc>
                  <a:txBody>
                    <a:bodyPr/>
                    <a:lstStyle/>
                    <a:p>
                      <a:r>
                        <a:rPr lang="en-US" sz="2000" dirty="0" smtClean="0"/>
                        <a:t>Wages</a:t>
                      </a:r>
                      <a:endParaRPr lang="en-US" sz="2000" dirty="0"/>
                    </a:p>
                  </a:txBody>
                  <a:tcPr marT="45723" marB="45723"/>
                </a:tc>
                <a:tc>
                  <a:txBody>
                    <a:bodyPr/>
                    <a:lstStyle/>
                    <a:p>
                      <a:r>
                        <a:rPr lang="en-US" sz="2000" dirty="0" smtClean="0"/>
                        <a:t>150,000</a:t>
                      </a:r>
                    </a:p>
                  </a:txBody>
                  <a:tcPr marT="45723" marB="45723"/>
                </a:tc>
                <a:tc>
                  <a:txBody>
                    <a:bodyPr/>
                    <a:lstStyle/>
                    <a:p>
                      <a:endParaRPr lang="en-US" sz="2000" dirty="0"/>
                    </a:p>
                  </a:txBody>
                  <a:tcPr marT="45723" marB="45723"/>
                </a:tc>
              </a:tr>
              <a:tr h="407063">
                <a:tc>
                  <a:txBody>
                    <a:bodyPr/>
                    <a:lstStyle/>
                    <a:p>
                      <a:r>
                        <a:rPr lang="en-US" sz="2000" dirty="0" smtClean="0"/>
                        <a:t>Dividends</a:t>
                      </a:r>
                    </a:p>
                  </a:txBody>
                  <a:tcPr marT="45723" marB="45723"/>
                </a:tc>
                <a:tc>
                  <a:txBody>
                    <a:bodyPr/>
                    <a:lstStyle/>
                    <a:p>
                      <a:r>
                        <a:rPr lang="en-US" sz="2000" dirty="0" smtClean="0"/>
                        <a:t>5,000</a:t>
                      </a:r>
                      <a:endParaRPr lang="en-US" sz="2000" dirty="0"/>
                    </a:p>
                  </a:txBody>
                  <a:tcPr marT="45723" marB="45723"/>
                </a:tc>
                <a:tc>
                  <a:txBody>
                    <a:bodyPr/>
                    <a:lstStyle/>
                    <a:p>
                      <a:r>
                        <a:rPr lang="en-US" sz="2000" dirty="0" smtClean="0"/>
                        <a:t>5,000</a:t>
                      </a:r>
                      <a:endParaRPr lang="en-US" sz="2000" dirty="0"/>
                    </a:p>
                  </a:txBody>
                  <a:tcPr marT="45723" marB="45723"/>
                </a:tc>
              </a:tr>
              <a:tr h="396268">
                <a:tc>
                  <a:txBody>
                    <a:bodyPr/>
                    <a:lstStyle/>
                    <a:p>
                      <a:r>
                        <a:rPr lang="en-US" sz="2000" dirty="0" smtClean="0"/>
                        <a:t>Interest</a:t>
                      </a:r>
                      <a:endParaRPr lang="en-US" sz="2000" dirty="0"/>
                    </a:p>
                  </a:txBody>
                  <a:tcPr marT="45723" marB="45723"/>
                </a:tc>
                <a:tc>
                  <a:txBody>
                    <a:bodyPr/>
                    <a:lstStyle/>
                    <a:p>
                      <a:r>
                        <a:rPr lang="en-US" sz="2000" dirty="0" smtClean="0"/>
                        <a:t>15,000</a:t>
                      </a:r>
                      <a:endParaRPr lang="en-US" sz="2000" dirty="0"/>
                    </a:p>
                  </a:txBody>
                  <a:tcPr marT="45723" marB="45723"/>
                </a:tc>
                <a:tc>
                  <a:txBody>
                    <a:bodyPr/>
                    <a:lstStyle/>
                    <a:p>
                      <a:r>
                        <a:rPr lang="en-US" sz="2000" dirty="0" smtClean="0"/>
                        <a:t>15,000</a:t>
                      </a:r>
                      <a:endParaRPr lang="en-US" sz="2000" dirty="0"/>
                    </a:p>
                  </a:txBody>
                  <a:tcPr marT="45723" marB="45723"/>
                </a:tc>
              </a:tr>
              <a:tr h="407063">
                <a:tc>
                  <a:txBody>
                    <a:bodyPr/>
                    <a:lstStyle/>
                    <a:p>
                      <a:r>
                        <a:rPr lang="en-US" sz="2000" dirty="0" smtClean="0"/>
                        <a:t>403(b)</a:t>
                      </a:r>
                      <a:r>
                        <a:rPr lang="en-US" sz="2000" baseline="0" dirty="0" smtClean="0"/>
                        <a:t> annuity</a:t>
                      </a:r>
                      <a:endParaRPr lang="en-US" sz="2000" dirty="0"/>
                    </a:p>
                  </a:txBody>
                  <a:tcPr marT="45723" marB="45723"/>
                </a:tc>
                <a:tc>
                  <a:txBody>
                    <a:bodyPr/>
                    <a:lstStyle/>
                    <a:p>
                      <a:r>
                        <a:rPr lang="en-US" sz="2000" dirty="0" smtClean="0"/>
                        <a:t>30,000</a:t>
                      </a:r>
                      <a:endParaRPr lang="en-US" sz="2000" dirty="0"/>
                    </a:p>
                  </a:txBody>
                  <a:tcPr marT="45723" marB="45723"/>
                </a:tc>
                <a:tc>
                  <a:txBody>
                    <a:bodyPr/>
                    <a:lstStyle/>
                    <a:p>
                      <a:endParaRPr lang="en-US" sz="2000" dirty="0"/>
                    </a:p>
                  </a:txBody>
                  <a:tcPr marT="45723" marB="45723"/>
                </a:tc>
              </a:tr>
              <a:tr h="407063">
                <a:tc>
                  <a:txBody>
                    <a:bodyPr/>
                    <a:lstStyle/>
                    <a:p>
                      <a:r>
                        <a:rPr lang="en-US" sz="2000" dirty="0" smtClean="0"/>
                        <a:t>Gain on stock sale</a:t>
                      </a:r>
                      <a:endParaRPr lang="en-US" sz="2000" dirty="0"/>
                    </a:p>
                  </a:txBody>
                  <a:tcPr marT="45723" marB="45723"/>
                </a:tc>
                <a:tc>
                  <a:txBody>
                    <a:bodyPr/>
                    <a:lstStyle/>
                    <a:p>
                      <a:r>
                        <a:rPr lang="en-US" sz="2000" dirty="0" smtClean="0"/>
                        <a:t>40,000</a:t>
                      </a:r>
                      <a:endParaRPr lang="en-US" sz="2000" dirty="0"/>
                    </a:p>
                  </a:txBody>
                  <a:tcPr marT="45723" marB="45723"/>
                </a:tc>
                <a:tc>
                  <a:txBody>
                    <a:bodyPr/>
                    <a:lstStyle/>
                    <a:p>
                      <a:r>
                        <a:rPr lang="en-US" sz="2000" dirty="0" smtClean="0"/>
                        <a:t>40,000</a:t>
                      </a:r>
                      <a:endParaRPr lang="en-US" sz="2000" dirty="0"/>
                    </a:p>
                  </a:txBody>
                  <a:tcPr marT="45723" marB="45723"/>
                </a:tc>
              </a:tr>
              <a:tr h="396268">
                <a:tc>
                  <a:txBody>
                    <a:bodyPr/>
                    <a:lstStyle/>
                    <a:p>
                      <a:r>
                        <a:rPr lang="en-US" sz="2000" dirty="0" smtClean="0"/>
                        <a:t>Passive Income</a:t>
                      </a:r>
                      <a:endParaRPr lang="en-US" sz="2000" dirty="0"/>
                    </a:p>
                  </a:txBody>
                  <a:tcPr marT="45723" marB="45723"/>
                </a:tc>
                <a:tc>
                  <a:txBody>
                    <a:bodyPr/>
                    <a:lstStyle/>
                    <a:p>
                      <a:r>
                        <a:rPr lang="en-US" sz="2000" dirty="0" smtClean="0"/>
                        <a:t>15,000</a:t>
                      </a:r>
                      <a:endParaRPr lang="en-US" sz="2000" dirty="0"/>
                    </a:p>
                  </a:txBody>
                  <a:tcPr marT="45723" marB="45723"/>
                </a:tc>
                <a:tc>
                  <a:txBody>
                    <a:bodyPr/>
                    <a:lstStyle/>
                    <a:p>
                      <a:r>
                        <a:rPr lang="en-US" sz="2000" dirty="0" smtClean="0"/>
                        <a:t>15,000</a:t>
                      </a:r>
                      <a:endParaRPr lang="en-US" sz="2000" dirty="0"/>
                    </a:p>
                  </a:txBody>
                  <a:tcPr marT="45723" marB="45723"/>
                </a:tc>
              </a:tr>
              <a:tr h="448982">
                <a:tc>
                  <a:txBody>
                    <a:bodyPr/>
                    <a:lstStyle/>
                    <a:p>
                      <a:r>
                        <a:rPr lang="en-US" sz="2000" dirty="0" smtClean="0"/>
                        <a:t>Non-passive income</a:t>
                      </a:r>
                      <a:endParaRPr lang="en-US" sz="2000" dirty="0"/>
                    </a:p>
                  </a:txBody>
                  <a:tcPr marT="45723" marB="45723"/>
                </a:tc>
                <a:tc>
                  <a:txBody>
                    <a:bodyPr/>
                    <a:lstStyle/>
                    <a:p>
                      <a:r>
                        <a:rPr lang="en-US" sz="2000" dirty="0" smtClean="0"/>
                        <a:t>5,000</a:t>
                      </a:r>
                      <a:endParaRPr lang="en-US" sz="2000" dirty="0"/>
                    </a:p>
                  </a:txBody>
                  <a:tcPr marT="45723" marB="45723">
                    <a:lnB w="12700" cap="flat" cmpd="sng" algn="ctr">
                      <a:solidFill>
                        <a:schemeClr val="tx1"/>
                      </a:solidFill>
                      <a:prstDash val="solid"/>
                      <a:round/>
                      <a:headEnd type="none" w="med" len="med"/>
                      <a:tailEnd type="none" w="med" len="med"/>
                    </a:lnB>
                  </a:tcPr>
                </a:tc>
                <a:tc>
                  <a:txBody>
                    <a:bodyPr/>
                    <a:lstStyle/>
                    <a:p>
                      <a:endParaRPr lang="en-US" sz="2000" dirty="0"/>
                    </a:p>
                  </a:txBody>
                  <a:tcPr marT="45723" marB="45723">
                    <a:lnB w="12700" cap="flat" cmpd="sng" algn="ctr">
                      <a:solidFill>
                        <a:schemeClr val="tx1"/>
                      </a:solidFill>
                      <a:prstDash val="solid"/>
                      <a:round/>
                      <a:headEnd type="none" w="med" len="med"/>
                      <a:tailEnd type="none" w="med" len="med"/>
                    </a:lnB>
                  </a:tcPr>
                </a:tc>
              </a:tr>
              <a:tr h="396268">
                <a:tc>
                  <a:txBody>
                    <a:bodyPr/>
                    <a:lstStyle/>
                    <a:p>
                      <a:r>
                        <a:rPr lang="en-US" sz="2000" b="1" dirty="0" smtClean="0"/>
                        <a:t>Total</a:t>
                      </a:r>
                      <a:endParaRPr lang="en-US" sz="2000" b="1" dirty="0"/>
                    </a:p>
                  </a:txBody>
                  <a:tcPr marT="45723" marB="45723"/>
                </a:tc>
                <a:tc>
                  <a:txBody>
                    <a:bodyPr/>
                    <a:lstStyle/>
                    <a:p>
                      <a:r>
                        <a:rPr lang="en-US" sz="2000" b="1" dirty="0" smtClean="0">
                          <a:solidFill>
                            <a:srgbClr val="FF0000"/>
                          </a:solidFill>
                        </a:rPr>
                        <a:t>260,000</a:t>
                      </a:r>
                      <a:endParaRPr lang="en-US" sz="2000" b="1" dirty="0">
                        <a:solidFill>
                          <a:srgbClr val="FF0000"/>
                        </a:solidFill>
                      </a:endParaRPr>
                    </a:p>
                  </a:txBody>
                  <a:tcPr marT="45723" marB="45723">
                    <a:lnT w="12700" cap="flat" cmpd="sng" algn="ctr">
                      <a:solidFill>
                        <a:schemeClr val="tx1"/>
                      </a:solidFill>
                      <a:prstDash val="solid"/>
                      <a:round/>
                      <a:headEnd type="none" w="med" len="med"/>
                      <a:tailEnd type="none" w="med" len="med"/>
                    </a:lnT>
                  </a:tcPr>
                </a:tc>
                <a:tc>
                  <a:txBody>
                    <a:bodyPr/>
                    <a:lstStyle/>
                    <a:p>
                      <a:r>
                        <a:rPr lang="en-US" sz="2000" b="1" dirty="0" smtClean="0">
                          <a:solidFill>
                            <a:srgbClr val="FF0000"/>
                          </a:solidFill>
                        </a:rPr>
                        <a:t>75,000</a:t>
                      </a:r>
                      <a:endParaRPr lang="en-US" sz="2000" b="1" dirty="0">
                        <a:solidFill>
                          <a:srgbClr val="FF0000"/>
                        </a:solidFill>
                      </a:endParaRPr>
                    </a:p>
                  </a:txBody>
                  <a:tcPr marT="45723" marB="45723">
                    <a:lnT w="12700" cap="flat" cmpd="sng" algn="ctr">
                      <a:solidFill>
                        <a:schemeClr val="tx1"/>
                      </a:solidFill>
                      <a:prstDash val="solid"/>
                      <a:round/>
                      <a:headEnd type="none" w="med" len="med"/>
                      <a:tailEnd type="none" w="med" len="med"/>
                    </a:lnT>
                  </a:tcPr>
                </a:tc>
              </a:tr>
              <a:tr h="396268">
                <a:tc>
                  <a:txBody>
                    <a:bodyPr/>
                    <a:lstStyle/>
                    <a:p>
                      <a:r>
                        <a:rPr lang="en-US" sz="2000" b="0" dirty="0" smtClean="0"/>
                        <a:t>Tax</a:t>
                      </a:r>
                      <a:r>
                        <a:rPr lang="en-US" sz="2000" b="0" baseline="0" dirty="0" smtClean="0"/>
                        <a:t> Base</a:t>
                      </a:r>
                      <a:endParaRPr lang="en-US" sz="2000" b="0" dirty="0"/>
                    </a:p>
                  </a:txBody>
                  <a:tcPr marT="45723" marB="45723"/>
                </a:tc>
                <a:tc>
                  <a:txBody>
                    <a:bodyPr/>
                    <a:lstStyle/>
                    <a:p>
                      <a:r>
                        <a:rPr lang="en-US" sz="2000" dirty="0" smtClean="0"/>
                        <a:t>10,000</a:t>
                      </a:r>
                      <a:endParaRPr lang="en-US" sz="2000" dirty="0"/>
                    </a:p>
                  </a:txBody>
                  <a:tcPr marT="45723" marB="45723"/>
                </a:tc>
                <a:tc>
                  <a:txBody>
                    <a:bodyPr/>
                    <a:lstStyle/>
                    <a:p>
                      <a:r>
                        <a:rPr lang="en-US" sz="2000" dirty="0" smtClean="0"/>
                        <a:t>75,000</a:t>
                      </a:r>
                      <a:endParaRPr lang="en-US" sz="2000" dirty="0"/>
                    </a:p>
                  </a:txBody>
                  <a:tcPr marT="45723" marB="45723"/>
                </a:tc>
              </a:tr>
              <a:tr h="396268">
                <a:tc>
                  <a:txBody>
                    <a:bodyPr/>
                    <a:lstStyle/>
                    <a:p>
                      <a:r>
                        <a:rPr lang="en-US" sz="2000" b="1" dirty="0" smtClean="0"/>
                        <a:t>Tax</a:t>
                      </a:r>
                      <a:endParaRPr lang="en-US" sz="2000" b="1" dirty="0"/>
                    </a:p>
                  </a:txBody>
                  <a:tcPr marT="45723" marB="45723"/>
                </a:tc>
                <a:tc>
                  <a:txBody>
                    <a:bodyPr/>
                    <a:lstStyle/>
                    <a:p>
                      <a:r>
                        <a:rPr lang="en-US" sz="2000" dirty="0" smtClean="0">
                          <a:solidFill>
                            <a:srgbClr val="FF0000"/>
                          </a:solidFill>
                        </a:rPr>
                        <a:t>380</a:t>
                      </a:r>
                      <a:endParaRPr lang="en-US" sz="2000" dirty="0">
                        <a:solidFill>
                          <a:srgbClr val="FF0000"/>
                        </a:solidFill>
                      </a:endParaRPr>
                    </a:p>
                  </a:txBody>
                  <a:tcPr marT="45723" marB="45723"/>
                </a:tc>
                <a:tc>
                  <a:txBody>
                    <a:bodyPr/>
                    <a:lstStyle/>
                    <a:p>
                      <a:endParaRPr lang="en-US" sz="2000" dirty="0"/>
                    </a:p>
                  </a:txBody>
                  <a:tcPr marT="45723" marB="45723"/>
                </a:tc>
              </a:tr>
            </a:tbl>
          </a:graphicData>
        </a:graphic>
      </p:graphicFrame>
    </p:spTree>
    <p:extLst>
      <p:ext uri="{BB962C8B-B14F-4D97-AF65-F5344CB8AC3E}">
        <p14:creationId xmlns:p14="http://schemas.microsoft.com/office/powerpoint/2010/main" val="4051093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Single taxpayer</a:t>
            </a:r>
          </a:p>
          <a:p>
            <a:pPr lvl="1"/>
            <a:r>
              <a:rPr lang="en-US" dirty="0" smtClean="0"/>
              <a:t>$100,000 of salary</a:t>
            </a:r>
          </a:p>
          <a:p>
            <a:pPr lvl="1"/>
            <a:r>
              <a:rPr lang="en-US" dirty="0" smtClean="0"/>
              <a:t>$50,000 of net investment income</a:t>
            </a:r>
          </a:p>
          <a:p>
            <a:pPr lvl="1"/>
            <a:r>
              <a:rPr lang="en-US" dirty="0" smtClean="0"/>
              <a:t>MAGI is $150,000</a:t>
            </a:r>
          </a:p>
          <a:p>
            <a:pPr lvl="1"/>
            <a:r>
              <a:rPr lang="en-US" dirty="0" smtClean="0"/>
              <a:t>MAGI is less than threshold – no 3.8% tax</a:t>
            </a:r>
            <a:endParaRPr lang="en-US" dirty="0"/>
          </a:p>
        </p:txBody>
      </p:sp>
    </p:spTree>
    <p:extLst>
      <p:ext uri="{BB962C8B-B14F-4D97-AF65-F5344CB8AC3E}">
        <p14:creationId xmlns:p14="http://schemas.microsoft.com/office/powerpoint/2010/main" val="8100624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Single taxpayer</a:t>
            </a:r>
          </a:p>
          <a:p>
            <a:pPr lvl="1"/>
            <a:r>
              <a:rPr lang="en-US" dirty="0" smtClean="0"/>
              <a:t>$0 employment income</a:t>
            </a:r>
          </a:p>
          <a:p>
            <a:pPr lvl="1"/>
            <a:r>
              <a:rPr lang="en-US" dirty="0" smtClean="0"/>
              <a:t>$225,000 net investment income</a:t>
            </a:r>
          </a:p>
          <a:p>
            <a:pPr lvl="1"/>
            <a:r>
              <a:rPr lang="en-US" dirty="0" smtClean="0"/>
              <a:t>MAGI is $225,000</a:t>
            </a:r>
          </a:p>
          <a:p>
            <a:pPr lvl="1"/>
            <a:r>
              <a:rPr lang="en-US" dirty="0" smtClean="0"/>
              <a:t>MAGI exceeds threshold by $25,000</a:t>
            </a:r>
          </a:p>
          <a:p>
            <a:pPr lvl="1"/>
            <a:r>
              <a:rPr lang="en-US" dirty="0" smtClean="0"/>
              <a:t>Surtax is .038 x $25,000 = $950</a:t>
            </a:r>
            <a:endParaRPr lang="en-US" dirty="0"/>
          </a:p>
        </p:txBody>
      </p:sp>
    </p:spTree>
    <p:extLst>
      <p:ext uri="{BB962C8B-B14F-4D97-AF65-F5344CB8AC3E}">
        <p14:creationId xmlns:p14="http://schemas.microsoft.com/office/powerpoint/2010/main" val="30754387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Married filing jointly</a:t>
            </a:r>
          </a:p>
          <a:p>
            <a:pPr lvl="1"/>
            <a:r>
              <a:rPr lang="en-US" dirty="0" smtClean="0"/>
              <a:t>$300,000 combined salary</a:t>
            </a:r>
          </a:p>
          <a:p>
            <a:pPr lvl="1"/>
            <a:r>
              <a:rPr lang="en-US" dirty="0" smtClean="0"/>
              <a:t>$0 net investment income</a:t>
            </a:r>
          </a:p>
          <a:p>
            <a:pPr lvl="1"/>
            <a:r>
              <a:rPr lang="en-US" dirty="0" smtClean="0"/>
              <a:t>No surtax (wages exempt)</a:t>
            </a:r>
            <a:endParaRPr lang="en-US" dirty="0"/>
          </a:p>
        </p:txBody>
      </p:sp>
    </p:spTree>
    <p:extLst>
      <p:ext uri="{BB962C8B-B14F-4D97-AF65-F5344CB8AC3E}">
        <p14:creationId xmlns:p14="http://schemas.microsoft.com/office/powerpoint/2010/main" val="32503390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MFJ</a:t>
            </a:r>
          </a:p>
          <a:p>
            <a:pPr lvl="1"/>
            <a:r>
              <a:rPr lang="en-US" dirty="0" smtClean="0"/>
              <a:t>$400,000 salary income</a:t>
            </a:r>
          </a:p>
          <a:p>
            <a:pPr lvl="1"/>
            <a:r>
              <a:rPr lang="en-US" dirty="0" smtClean="0"/>
              <a:t>$50,000 net investment income</a:t>
            </a:r>
          </a:p>
          <a:p>
            <a:pPr lvl="1"/>
            <a:r>
              <a:rPr lang="en-US" dirty="0" smtClean="0"/>
              <a:t>Surtax applicable to $50,000 of net investment income</a:t>
            </a:r>
          </a:p>
          <a:p>
            <a:pPr lvl="2"/>
            <a:r>
              <a:rPr lang="en-US" dirty="0" smtClean="0"/>
              <a:t>.038 x $50,000 = $1,900</a:t>
            </a:r>
            <a:endParaRPr lang="en-US" dirty="0"/>
          </a:p>
        </p:txBody>
      </p:sp>
    </p:spTree>
    <p:extLst>
      <p:ext uri="{BB962C8B-B14F-4D97-AF65-F5344CB8AC3E}">
        <p14:creationId xmlns:p14="http://schemas.microsoft.com/office/powerpoint/2010/main" val="42206532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MFJ</a:t>
            </a:r>
          </a:p>
          <a:p>
            <a:pPr lvl="1"/>
            <a:r>
              <a:rPr lang="en-US" dirty="0" smtClean="0"/>
              <a:t>$200,000 salary income</a:t>
            </a:r>
          </a:p>
          <a:p>
            <a:pPr lvl="1"/>
            <a:r>
              <a:rPr lang="en-US" dirty="0" smtClean="0"/>
              <a:t>$150,000 net investment income</a:t>
            </a:r>
          </a:p>
          <a:p>
            <a:pPr lvl="1"/>
            <a:r>
              <a:rPr lang="en-US" dirty="0" smtClean="0"/>
              <a:t>Excess of MAGI over threshold is $100,000</a:t>
            </a:r>
          </a:p>
          <a:p>
            <a:pPr lvl="1"/>
            <a:r>
              <a:rPr lang="en-US" dirty="0" smtClean="0"/>
              <a:t>Surtax is .038 x $100,000 = $3,800</a:t>
            </a:r>
            <a:endParaRPr lang="en-US" dirty="0"/>
          </a:p>
        </p:txBody>
      </p:sp>
    </p:spTree>
    <p:extLst>
      <p:ext uri="{BB962C8B-B14F-4D97-AF65-F5344CB8AC3E}">
        <p14:creationId xmlns:p14="http://schemas.microsoft.com/office/powerpoint/2010/main" val="4254225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Single</a:t>
            </a:r>
          </a:p>
          <a:p>
            <a:pPr lvl="1"/>
            <a:r>
              <a:rPr lang="en-US" dirty="0" smtClean="0"/>
              <a:t>$200,000 investment income</a:t>
            </a:r>
          </a:p>
          <a:p>
            <a:pPr lvl="1"/>
            <a:r>
              <a:rPr lang="en-US" dirty="0" smtClean="0"/>
              <a:t>$125,000 RMD from IRA</a:t>
            </a:r>
          </a:p>
          <a:p>
            <a:pPr lvl="1"/>
            <a:r>
              <a:rPr lang="en-US" dirty="0" smtClean="0"/>
              <a:t>MAGI is $325,000</a:t>
            </a:r>
          </a:p>
          <a:p>
            <a:pPr lvl="1"/>
            <a:r>
              <a:rPr lang="en-US" dirty="0" smtClean="0"/>
              <a:t>Excess of MAGI over threshold is $125,000</a:t>
            </a:r>
          </a:p>
          <a:p>
            <a:pPr lvl="1"/>
            <a:r>
              <a:rPr lang="en-US" dirty="0" smtClean="0"/>
              <a:t>Surtax is .038 x. $125,000 = $4,750</a:t>
            </a:r>
            <a:endParaRPr lang="en-US" dirty="0"/>
          </a:p>
        </p:txBody>
      </p:sp>
    </p:spTree>
    <p:extLst>
      <p:ext uri="{BB962C8B-B14F-4D97-AF65-F5344CB8AC3E}">
        <p14:creationId xmlns:p14="http://schemas.microsoft.com/office/powerpoint/2010/main" val="40573267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MFJ</a:t>
            </a:r>
          </a:p>
          <a:p>
            <a:pPr lvl="1"/>
            <a:r>
              <a:rPr lang="en-US" dirty="0" smtClean="0"/>
              <a:t>$100,000 pension income</a:t>
            </a:r>
          </a:p>
          <a:p>
            <a:pPr lvl="1"/>
            <a:r>
              <a:rPr lang="en-US" dirty="0" smtClean="0"/>
              <a:t>$150,000 IRA income</a:t>
            </a:r>
          </a:p>
          <a:p>
            <a:pPr lvl="1"/>
            <a:r>
              <a:rPr lang="en-US" dirty="0" smtClean="0"/>
              <a:t>$25,000 tax-exempt interest</a:t>
            </a:r>
          </a:p>
          <a:p>
            <a:pPr lvl="1"/>
            <a:r>
              <a:rPr lang="en-US" dirty="0" smtClean="0"/>
              <a:t>There is no net investment income, so no surtax</a:t>
            </a:r>
            <a:endParaRPr lang="en-US" dirty="0"/>
          </a:p>
        </p:txBody>
      </p:sp>
    </p:spTree>
    <p:extLst>
      <p:ext uri="{BB962C8B-B14F-4D97-AF65-F5344CB8AC3E}">
        <p14:creationId xmlns:p14="http://schemas.microsoft.com/office/powerpoint/2010/main" val="324664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 Tax Rates</a:t>
            </a:r>
            <a:endParaRPr lang="en-US" dirty="0"/>
          </a:p>
        </p:txBody>
      </p:sp>
      <p:sp>
        <p:nvSpPr>
          <p:cNvPr id="3" name="Content Placeholder 2"/>
          <p:cNvSpPr>
            <a:spLocks noGrp="1"/>
          </p:cNvSpPr>
          <p:nvPr>
            <p:ph idx="1"/>
          </p:nvPr>
        </p:nvSpPr>
        <p:spPr>
          <a:xfrm>
            <a:off x="457200" y="1447800"/>
            <a:ext cx="8229600" cy="4114799"/>
          </a:xfrm>
        </p:spPr>
        <p:txBody>
          <a:bodyPr>
            <a:normAutofit fontScale="92500" lnSpcReduction="20000"/>
          </a:bodyPr>
          <a:lstStyle/>
          <a:p>
            <a:r>
              <a:rPr lang="en-US" dirty="0" smtClean="0"/>
              <a:t>Sec. 101(b)(1)(B) of ATRA adds I.R.C. Sec. 1(</a:t>
            </a:r>
            <a:r>
              <a:rPr lang="en-US" dirty="0" err="1" smtClean="0"/>
              <a:t>i</a:t>
            </a:r>
            <a:r>
              <a:rPr lang="en-US" dirty="0" smtClean="0"/>
              <a:t>)(3), which says that rate of tax under subsections (a),(b), (c) and (d) rises from 35% to 39.6% for income above the “applicable threshold”</a:t>
            </a:r>
          </a:p>
          <a:p>
            <a:pPr lvl="1"/>
            <a:r>
              <a:rPr lang="en-US" dirty="0" smtClean="0"/>
              <a:t>Trusts and estates are not taxed under any of these subsections</a:t>
            </a:r>
          </a:p>
          <a:p>
            <a:pPr lvl="1"/>
            <a:r>
              <a:rPr lang="en-US" dirty="0" smtClean="0"/>
              <a:t>ATRA provides no threshold amounts at which the 39.6% bracket would start</a:t>
            </a:r>
          </a:p>
          <a:p>
            <a:pPr lvl="1"/>
            <a:r>
              <a:rPr lang="en-US" dirty="0" smtClean="0"/>
              <a:t>Thus, 39.6% bracket should not apply to trusts and estates</a:t>
            </a:r>
            <a:endParaRPr lang="en-US" dirty="0"/>
          </a:p>
        </p:txBody>
      </p:sp>
    </p:spTree>
    <p:extLst>
      <p:ext uri="{BB962C8B-B14F-4D97-AF65-F5344CB8AC3E}">
        <p14:creationId xmlns:p14="http://schemas.microsoft.com/office/powerpoint/2010/main" val="2704488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pPr eaLnBrk="1" hangingPunct="1"/>
            <a:r>
              <a:rPr lang="en-US" b="1" smtClean="0"/>
              <a:t>Passive income tests</a:t>
            </a:r>
            <a:endParaRPr lang="en-US" smtClean="0"/>
          </a:p>
        </p:txBody>
      </p:sp>
      <p:sp>
        <p:nvSpPr>
          <p:cNvPr id="3" name="Content Placeholder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en-US" sz="3300" dirty="0"/>
              <a:t>500 hours in an </a:t>
            </a:r>
            <a:r>
              <a:rPr lang="en-US" sz="3300" dirty="0" smtClean="0"/>
              <a:t>activity</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r>
              <a:rPr lang="en-US" sz="3300" dirty="0"/>
              <a:t>Significant participation - 100-to-500 hour activities that add to 500 hours in a </a:t>
            </a:r>
            <a:r>
              <a:rPr lang="en-US" sz="3300" dirty="0" smtClean="0"/>
              <a:t>year</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r>
              <a:rPr lang="en-US" sz="3300" dirty="0"/>
              <a:t>Substantially-all participation in the </a:t>
            </a:r>
            <a:r>
              <a:rPr lang="en-US" sz="3300" dirty="0" smtClean="0"/>
              <a:t>activity</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r>
              <a:rPr lang="en-US" sz="3300" dirty="0"/>
              <a:t>100 hours, and as much as anyone </a:t>
            </a:r>
            <a:r>
              <a:rPr lang="en-US" sz="3300" dirty="0" smtClean="0"/>
              <a:t>else</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r>
              <a:rPr lang="en-US" sz="3300" dirty="0"/>
              <a:t>Materially-participated in 5 of last 10 years (or any three years for personal service businesses</a:t>
            </a:r>
            <a:r>
              <a:rPr lang="en-US" sz="3300" dirty="0" smtClean="0"/>
              <a:t>)</a:t>
            </a:r>
            <a:endParaRPr lang="en-US" sz="3300" dirty="0"/>
          </a:p>
        </p:txBody>
      </p:sp>
    </p:spTree>
    <p:extLst>
      <p:ext uri="{BB962C8B-B14F-4D97-AF65-F5344CB8AC3E}">
        <p14:creationId xmlns:p14="http://schemas.microsoft.com/office/powerpoint/2010/main" val="344108010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57200" y="152400"/>
            <a:ext cx="8229600" cy="1143000"/>
          </a:xfrm>
        </p:spPr>
        <p:txBody>
          <a:bodyPr>
            <a:normAutofit fontScale="90000"/>
          </a:bodyPr>
          <a:lstStyle/>
          <a:p>
            <a:pPr eaLnBrk="1" hangingPunct="1"/>
            <a:r>
              <a:rPr lang="en-US" b="1" dirty="0" smtClean="0"/>
              <a:t>Special Rule </a:t>
            </a:r>
            <a:r>
              <a:rPr lang="en-US" b="1" dirty="0"/>
              <a:t>F</a:t>
            </a:r>
            <a:r>
              <a:rPr lang="en-US" b="1" dirty="0" smtClean="0"/>
              <a:t>or “Retired" Farmers</a:t>
            </a:r>
            <a:endParaRPr lang="en-US" dirty="0" smtClean="0"/>
          </a:p>
        </p:txBody>
      </p:sp>
      <p:sp>
        <p:nvSpPr>
          <p:cNvPr id="80899" name="Content Placeholder 2"/>
          <p:cNvSpPr>
            <a:spLocks noGrp="1"/>
          </p:cNvSpPr>
          <p:nvPr>
            <p:ph idx="1"/>
          </p:nvPr>
        </p:nvSpPr>
        <p:spPr/>
        <p:txBody>
          <a:bodyPr/>
          <a:lstStyle/>
          <a:p>
            <a:pPr eaLnBrk="1" hangingPunct="1"/>
            <a:endParaRPr lang="en-US" sz="3000" dirty="0" smtClean="0"/>
          </a:p>
          <a:p>
            <a:pPr eaLnBrk="1" hangingPunct="1"/>
            <a:r>
              <a:rPr lang="en-US" sz="3000" dirty="0"/>
              <a:t>M</a:t>
            </a:r>
            <a:r>
              <a:rPr lang="en-US" sz="3000" dirty="0" smtClean="0"/>
              <a:t>aterial participation in 5 years in the eight year period before you start drawing social security is evergreen.</a:t>
            </a:r>
          </a:p>
        </p:txBody>
      </p:sp>
    </p:spTree>
    <p:extLst>
      <p:ext uri="{BB962C8B-B14F-4D97-AF65-F5344CB8AC3E}">
        <p14:creationId xmlns:p14="http://schemas.microsoft.com/office/powerpoint/2010/main" val="337922538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rtlCol="0">
            <a:normAutofit fontScale="90000"/>
          </a:bodyPr>
          <a:lstStyle/>
          <a:p>
            <a:pPr eaLnBrk="1" fontAlgn="auto" hangingPunct="1">
              <a:spcAft>
                <a:spcPts val="0"/>
              </a:spcAft>
              <a:defRPr/>
            </a:pPr>
            <a:r>
              <a:rPr lang="en-US" sz="3900" b="1" dirty="0" smtClean="0"/>
              <a:t/>
            </a:r>
            <a:br>
              <a:rPr lang="en-US" sz="3900" b="1" dirty="0" smtClean="0"/>
            </a:br>
            <a:r>
              <a:rPr lang="en-US" sz="3900" b="1" dirty="0" smtClean="0"/>
              <a:t>Special </a:t>
            </a:r>
            <a:r>
              <a:rPr lang="en-US" sz="3900" b="1" dirty="0"/>
              <a:t>rule for real estate professionals</a:t>
            </a:r>
            <a:r>
              <a:rPr lang="en-US" sz="3900" dirty="0"/>
              <a:t> </a:t>
            </a:r>
            <a:r>
              <a:rPr lang="en-US" sz="3900" dirty="0" smtClean="0"/>
              <a:t/>
            </a:r>
            <a:br>
              <a:rPr lang="en-US" sz="3900" dirty="0" smtClean="0"/>
            </a:br>
            <a:r>
              <a:rPr lang="en-US" sz="3900" b="1" dirty="0"/>
              <a:t>to avoid "per-se passive" treatment: threshold test</a:t>
            </a:r>
            <a:r>
              <a:rPr lang="en-US" sz="4200" b="1" dirty="0"/>
              <a:t/>
            </a:r>
            <a:br>
              <a:rPr lang="en-US" sz="4200" b="1" dirty="0"/>
            </a:br>
            <a:endParaRPr lang="en-US" sz="4200" b="1" dirty="0"/>
          </a:p>
        </p:txBody>
      </p:sp>
      <p:sp>
        <p:nvSpPr>
          <p:cNvPr id="17411" name="Content Placeholder 2"/>
          <p:cNvSpPr>
            <a:spLocks noGrp="1"/>
          </p:cNvSpPr>
          <p:nvPr>
            <p:ph idx="1"/>
          </p:nvPr>
        </p:nvSpPr>
        <p:spPr>
          <a:xfrm>
            <a:off x="381000" y="2743200"/>
            <a:ext cx="8229600" cy="4525963"/>
          </a:xfrm>
        </p:spPr>
        <p:txBody>
          <a:bodyPr/>
          <a:lstStyle/>
          <a:p>
            <a:pPr eaLnBrk="1" hangingPunct="1"/>
            <a:r>
              <a:rPr lang="en-US" sz="3000" dirty="0" smtClean="0"/>
              <a:t>750 hours of participation in real estate trades or businesses owned, and </a:t>
            </a:r>
          </a:p>
          <a:p>
            <a:pPr eaLnBrk="1" hangingPunct="1"/>
            <a:endParaRPr lang="en-US" sz="3000" dirty="0" smtClean="0"/>
          </a:p>
          <a:p>
            <a:pPr eaLnBrk="1" hangingPunct="1"/>
            <a:r>
              <a:rPr lang="en-US" sz="3000" dirty="0" smtClean="0"/>
              <a:t>More real estate hours than anything else.</a:t>
            </a:r>
          </a:p>
          <a:p>
            <a:pPr eaLnBrk="1" hangingPunct="1"/>
            <a:endParaRPr lang="en-US" sz="3000" dirty="0" smtClean="0"/>
          </a:p>
        </p:txBody>
      </p:sp>
    </p:spTree>
    <p:extLst>
      <p:ext uri="{BB962C8B-B14F-4D97-AF65-F5344CB8AC3E}">
        <p14:creationId xmlns:p14="http://schemas.microsoft.com/office/powerpoint/2010/main" val="350793250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b="1" smtClean="0"/>
              <a:t>Recharacterization </a:t>
            </a:r>
            <a:endParaRPr lang="en-US" smtClean="0"/>
          </a:p>
        </p:txBody>
      </p:sp>
      <p:sp>
        <p:nvSpPr>
          <p:cNvPr id="18435" name="Content Placeholder 2"/>
          <p:cNvSpPr>
            <a:spLocks noGrp="1"/>
          </p:cNvSpPr>
          <p:nvPr>
            <p:ph idx="1"/>
          </p:nvPr>
        </p:nvSpPr>
        <p:spPr>
          <a:xfrm>
            <a:off x="457200" y="1828800"/>
            <a:ext cx="8229600" cy="4525963"/>
          </a:xfrm>
        </p:spPr>
        <p:txBody>
          <a:bodyPr/>
          <a:lstStyle/>
          <a:p>
            <a:pPr eaLnBrk="1" hangingPunct="1"/>
            <a:r>
              <a:rPr lang="en-US" b="1" smtClean="0"/>
              <a:t>Tax rules treat some otherwise passive income as non-passive, including</a:t>
            </a:r>
            <a:endParaRPr lang="en-US" smtClean="0"/>
          </a:p>
          <a:p>
            <a:pPr lvl="1" eaLnBrk="1" hangingPunct="1"/>
            <a:r>
              <a:rPr lang="en-US" smtClean="0"/>
              <a:t>Land rent (under 30% of unadjusted basis depreciable)</a:t>
            </a:r>
          </a:p>
          <a:p>
            <a:pPr lvl="1" eaLnBrk="1" hangingPunct="1"/>
            <a:r>
              <a:rPr lang="en-US" smtClean="0"/>
              <a:t>“Self-rental” to a material participation activity</a:t>
            </a:r>
          </a:p>
          <a:p>
            <a:pPr eaLnBrk="1" hangingPunct="1"/>
            <a:endParaRPr lang="en-US" smtClean="0"/>
          </a:p>
        </p:txBody>
      </p:sp>
    </p:spTree>
    <p:extLst>
      <p:ext uri="{BB962C8B-B14F-4D97-AF65-F5344CB8AC3E}">
        <p14:creationId xmlns:p14="http://schemas.microsoft.com/office/powerpoint/2010/main" val="4240532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eaLnBrk="1" fontAlgn="auto" hangingPunct="1">
              <a:spcAft>
                <a:spcPts val="0"/>
              </a:spcAft>
              <a:defRPr/>
            </a:pPr>
            <a:r>
              <a:rPr lang="en-US" b="1" dirty="0"/>
              <a:t>Grouping: real estate and other items.</a:t>
            </a:r>
            <a:r>
              <a:rPr lang="en-US" dirty="0"/>
              <a:t>  What is an "activity?"</a:t>
            </a:r>
          </a:p>
        </p:txBody>
      </p:sp>
      <p:sp>
        <p:nvSpPr>
          <p:cNvPr id="3" name="Content Placeholder 2"/>
          <p:cNvSpPr>
            <a:spLocks noGrp="1"/>
          </p:cNvSpPr>
          <p:nvPr>
            <p:ph idx="1"/>
          </p:nvPr>
        </p:nvSpPr>
        <p:spPr>
          <a:xfrm>
            <a:off x="457200" y="1828800"/>
            <a:ext cx="8229600" cy="4525963"/>
          </a:xfrm>
        </p:spPr>
        <p:txBody>
          <a:bodyPr rtlCol="0">
            <a:normAutofit/>
          </a:bodyPr>
          <a:lstStyle/>
          <a:p>
            <a:pPr eaLnBrk="1" fontAlgn="auto" hangingPunct="1">
              <a:spcAft>
                <a:spcPts val="0"/>
              </a:spcAft>
              <a:buFont typeface="Arial" pitchFamily="34" charset="0"/>
              <a:buChar char="•"/>
              <a:defRPr/>
            </a:pPr>
            <a:r>
              <a:rPr lang="en-US" sz="3000" dirty="0"/>
              <a:t>Sec. 469(c)(7) grouping election for real estate </a:t>
            </a:r>
            <a:r>
              <a:rPr lang="en-US" sz="3000" dirty="0" smtClean="0"/>
              <a:t>pros</a:t>
            </a:r>
          </a:p>
          <a:p>
            <a:pPr eaLnBrk="1" fontAlgn="auto" hangingPunct="1">
              <a:spcAft>
                <a:spcPts val="0"/>
              </a:spcAft>
              <a:buFont typeface="Arial" pitchFamily="34" charset="0"/>
              <a:buChar char="•"/>
              <a:defRPr/>
            </a:pPr>
            <a:endParaRPr lang="en-US" sz="3000" dirty="0"/>
          </a:p>
          <a:p>
            <a:pPr eaLnBrk="1" fontAlgn="auto" hangingPunct="1">
              <a:spcAft>
                <a:spcPts val="0"/>
              </a:spcAft>
              <a:buFont typeface="Arial" pitchFamily="34" charset="0"/>
              <a:buChar char="•"/>
              <a:defRPr/>
            </a:pPr>
            <a:r>
              <a:rPr lang="en-US" sz="3000" dirty="0"/>
              <a:t>Other taxpayers can group appropriate units, but must disclose groupings and cannot change absent material change in circumstances.</a:t>
            </a:r>
          </a:p>
          <a:p>
            <a:pPr marL="0" indent="0" eaLnBrk="1" fontAlgn="auto" hangingPunct="1">
              <a:spcAft>
                <a:spcPts val="0"/>
              </a:spcAft>
              <a:buFont typeface="Arial" pitchFamily="34" charset="0"/>
              <a:buNone/>
              <a:defRPr/>
            </a:pPr>
            <a:endParaRPr lang="en-US" sz="3000" dirty="0"/>
          </a:p>
        </p:txBody>
      </p:sp>
    </p:spTree>
    <p:extLst>
      <p:ext uri="{BB962C8B-B14F-4D97-AF65-F5344CB8AC3E}">
        <p14:creationId xmlns:p14="http://schemas.microsoft.com/office/powerpoint/2010/main" val="135915515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b="1" smtClean="0"/>
              <a:t>Grouping basics (1.469-4(d))</a:t>
            </a:r>
            <a:endParaRPr lang="en-US" smtClean="0"/>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US" dirty="0"/>
              <a:t>Rental and trade or business activities may not be grouped unless one is “insubstantial” with respect to the other</a:t>
            </a:r>
            <a:r>
              <a:rPr lang="en-US" dirty="0" smtClean="0"/>
              <a:t>.</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r>
              <a:rPr lang="en-US" dirty="0"/>
              <a:t>Real property rental activity cannot normally be grouped with personal property rental</a:t>
            </a:r>
            <a:r>
              <a:rPr lang="en-US" dirty="0" smtClean="0"/>
              <a:t>.</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r>
              <a:rPr lang="en-US" dirty="0"/>
              <a:t>You can group activities of renting from one activity to another if both activities have identical ownership.</a:t>
            </a:r>
          </a:p>
          <a:p>
            <a:pPr marL="0" indent="0" eaLnBrk="1" fontAlgn="auto" hangingPunct="1">
              <a:spcAft>
                <a:spcPts val="0"/>
              </a:spcAft>
              <a:buFont typeface="Arial" pitchFamily="34" charset="0"/>
              <a:buNone/>
              <a:defRPr/>
            </a:pPr>
            <a:endParaRPr lang="en-US" dirty="0"/>
          </a:p>
        </p:txBody>
      </p:sp>
    </p:spTree>
    <p:extLst>
      <p:ext uri="{BB962C8B-B14F-4D97-AF65-F5344CB8AC3E}">
        <p14:creationId xmlns:p14="http://schemas.microsoft.com/office/powerpoint/2010/main" val="170906517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eaLnBrk="1" fontAlgn="auto" hangingPunct="1">
              <a:spcAft>
                <a:spcPts val="0"/>
              </a:spcAft>
              <a:defRPr/>
            </a:pPr>
            <a:r>
              <a:rPr lang="en-US" b="1" dirty="0"/>
              <a:t>Disclosure of groupings (Rev. Proc. 2010-13)</a:t>
            </a:r>
            <a:endParaRPr lang="en-US" dirty="0"/>
          </a:p>
        </p:txBody>
      </p:sp>
      <p:sp>
        <p:nvSpPr>
          <p:cNvPr id="21507" name="Content Placeholder 2"/>
          <p:cNvSpPr>
            <a:spLocks noGrp="1"/>
          </p:cNvSpPr>
          <p:nvPr>
            <p:ph idx="1"/>
          </p:nvPr>
        </p:nvSpPr>
        <p:spPr>
          <a:xfrm>
            <a:off x="457200" y="1676400"/>
            <a:ext cx="8229600" cy="4525963"/>
          </a:xfrm>
        </p:spPr>
        <p:txBody>
          <a:bodyPr>
            <a:normAutofit lnSpcReduction="10000"/>
          </a:bodyPr>
          <a:lstStyle/>
          <a:p>
            <a:pPr eaLnBrk="1" hangingPunct="1"/>
            <a:r>
              <a:rPr lang="en-US" sz="3000" smtClean="0"/>
              <a:t>Grouping changes must be disclosed on returns.</a:t>
            </a:r>
          </a:p>
          <a:p>
            <a:pPr eaLnBrk="1" hangingPunct="1"/>
            <a:endParaRPr lang="en-US" sz="3000" smtClean="0"/>
          </a:p>
          <a:p>
            <a:pPr eaLnBrk="1" hangingPunct="1"/>
            <a:r>
              <a:rPr lang="en-US" sz="3000" smtClean="0"/>
              <a:t>Once made, groupings can’t be changed by taxpayer unless initial grouping was “clearly inappropriate” or there was a “material change in circumstances”.</a:t>
            </a:r>
          </a:p>
          <a:p>
            <a:pPr eaLnBrk="1" hangingPunct="1"/>
            <a:endParaRPr lang="en-US" sz="3000" smtClean="0"/>
          </a:p>
          <a:p>
            <a:pPr eaLnBrk="1" hangingPunct="1"/>
            <a:r>
              <a:rPr lang="en-US" sz="3000" smtClean="0"/>
              <a:t>New activity groupings must be disclosed.</a:t>
            </a:r>
          </a:p>
        </p:txBody>
      </p:sp>
    </p:spTree>
    <p:extLst>
      <p:ext uri="{BB962C8B-B14F-4D97-AF65-F5344CB8AC3E}">
        <p14:creationId xmlns:p14="http://schemas.microsoft.com/office/powerpoint/2010/main" val="180158895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76200"/>
            <a:ext cx="8229600" cy="1143000"/>
          </a:xfrm>
        </p:spPr>
        <p:txBody>
          <a:bodyPr>
            <a:normAutofit fontScale="90000"/>
          </a:bodyPr>
          <a:lstStyle/>
          <a:p>
            <a:pPr eaLnBrk="1" hangingPunct="1"/>
            <a:r>
              <a:rPr lang="en-US" sz="3200" b="1" dirty="0" smtClean="0"/>
              <a:t>Special grouping election in proposed regulations (Proposed Reg. Sec. 1.469-11(b)(3)(iv)).</a:t>
            </a:r>
            <a:endParaRPr lang="en-US" sz="3200" dirty="0" smtClean="0"/>
          </a:p>
        </p:txBody>
      </p:sp>
      <p:sp>
        <p:nvSpPr>
          <p:cNvPr id="3" name="Content Placeholder 2"/>
          <p:cNvSpPr>
            <a:spLocks noGrp="1"/>
          </p:cNvSpPr>
          <p:nvPr>
            <p:ph idx="1"/>
          </p:nvPr>
        </p:nvSpPr>
        <p:spPr>
          <a:xfrm>
            <a:off x="533400" y="1371600"/>
            <a:ext cx="8229600" cy="4525963"/>
          </a:xfrm>
        </p:spPr>
        <p:txBody>
          <a:bodyPr rtlCol="0">
            <a:normAutofit fontScale="92500" lnSpcReduction="10000"/>
          </a:bodyPr>
          <a:lstStyle/>
          <a:p>
            <a:pPr eaLnBrk="1" fontAlgn="auto" hangingPunct="1">
              <a:spcAft>
                <a:spcPts val="0"/>
              </a:spcAft>
              <a:buFont typeface="Arial" pitchFamily="34" charset="0"/>
              <a:buChar char="•"/>
              <a:defRPr/>
            </a:pPr>
            <a:r>
              <a:rPr lang="en-US" sz="2850" dirty="0"/>
              <a:t>May regroup activities in first taxable year beginning after December 31, 2013 that they are over the income threshold and have net investment income</a:t>
            </a:r>
            <a:r>
              <a:rPr lang="en-US" sz="2850" dirty="0" smtClean="0"/>
              <a:t>.</a:t>
            </a:r>
          </a:p>
          <a:p>
            <a:pPr eaLnBrk="1" fontAlgn="auto" hangingPunct="1">
              <a:spcAft>
                <a:spcPts val="0"/>
              </a:spcAft>
              <a:buFont typeface="Arial" pitchFamily="34" charset="0"/>
              <a:buChar char="•"/>
              <a:defRPr/>
            </a:pPr>
            <a:endParaRPr lang="en-US" sz="2850" dirty="0"/>
          </a:p>
          <a:p>
            <a:pPr eaLnBrk="1" fontAlgn="auto" hangingPunct="1">
              <a:spcAft>
                <a:spcPts val="0"/>
              </a:spcAft>
              <a:buFont typeface="Arial" pitchFamily="34" charset="0"/>
              <a:buChar char="•"/>
              <a:defRPr/>
            </a:pPr>
            <a:r>
              <a:rPr lang="en-US" sz="2850" dirty="0"/>
              <a:t>Taxpayers over the threshold may regroup for 2013</a:t>
            </a:r>
            <a:r>
              <a:rPr lang="en-US" sz="2850" dirty="0" smtClean="0"/>
              <a:t>.</a:t>
            </a:r>
          </a:p>
          <a:p>
            <a:pPr eaLnBrk="1" fontAlgn="auto" hangingPunct="1">
              <a:spcAft>
                <a:spcPts val="0"/>
              </a:spcAft>
              <a:buFont typeface="Arial" pitchFamily="34" charset="0"/>
              <a:buChar char="•"/>
              <a:defRPr/>
            </a:pPr>
            <a:endParaRPr lang="en-US" sz="2850" dirty="0"/>
          </a:p>
          <a:p>
            <a:pPr eaLnBrk="1" fontAlgn="auto" hangingPunct="1">
              <a:spcAft>
                <a:spcPts val="0"/>
              </a:spcAft>
              <a:buFont typeface="Arial" pitchFamily="34" charset="0"/>
              <a:buChar char="•"/>
              <a:defRPr/>
            </a:pPr>
            <a:r>
              <a:rPr lang="en-US" sz="2850" dirty="0"/>
              <a:t>Taxpayers may only regroup once under this provision</a:t>
            </a:r>
            <a:r>
              <a:rPr lang="en-US" sz="2850" dirty="0" smtClean="0"/>
              <a:t>.</a:t>
            </a:r>
          </a:p>
          <a:p>
            <a:pPr eaLnBrk="1" fontAlgn="auto" hangingPunct="1">
              <a:spcAft>
                <a:spcPts val="0"/>
              </a:spcAft>
              <a:buFont typeface="Arial" pitchFamily="34" charset="0"/>
              <a:buChar char="•"/>
              <a:defRPr/>
            </a:pPr>
            <a:endParaRPr lang="en-US" sz="2850" dirty="0"/>
          </a:p>
          <a:p>
            <a:pPr eaLnBrk="1" fontAlgn="auto" hangingPunct="1">
              <a:spcAft>
                <a:spcPts val="0"/>
              </a:spcAft>
              <a:buFont typeface="Arial" pitchFamily="34" charset="0"/>
              <a:buChar char="•"/>
              <a:defRPr/>
            </a:pPr>
            <a:r>
              <a:rPr lang="en-US" sz="2850" dirty="0"/>
              <a:t>Regrouping must be disclosed pursuant to 1.469-4(e) and other regrouping rules</a:t>
            </a:r>
            <a:r>
              <a:rPr lang="en-US" sz="2850" dirty="0" smtClean="0"/>
              <a:t>.</a:t>
            </a:r>
            <a:endParaRPr lang="en-US" sz="2850" dirty="0"/>
          </a:p>
        </p:txBody>
      </p:sp>
    </p:spTree>
    <p:extLst>
      <p:ext uri="{BB962C8B-B14F-4D97-AF65-F5344CB8AC3E}">
        <p14:creationId xmlns:p14="http://schemas.microsoft.com/office/powerpoint/2010/main" val="16935676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pPr eaLnBrk="1" hangingPunct="1"/>
            <a:r>
              <a:rPr lang="en-US" b="1" smtClean="0"/>
              <a:t>Required disclosure (1.1411-7(d))</a:t>
            </a:r>
            <a:endParaRPr lang="en-US" smtClean="0"/>
          </a:p>
        </p:txBody>
      </p:sp>
      <p:sp>
        <p:nvSpPr>
          <p:cNvPr id="3" name="Content Placeholder 2"/>
          <p:cNvSpPr>
            <a:spLocks noGrp="1"/>
          </p:cNvSpPr>
          <p:nvPr>
            <p:ph idx="1"/>
          </p:nvPr>
        </p:nvSpPr>
        <p:spPr>
          <a:xfrm>
            <a:off x="457200" y="1371600"/>
            <a:ext cx="8229600" cy="4906963"/>
          </a:xfrm>
        </p:spPr>
        <p:txBody>
          <a:bodyPr rtlCol="0">
            <a:normAutofit/>
          </a:bodyPr>
          <a:lstStyle/>
          <a:p>
            <a:pPr marL="514350" indent="-514350" eaLnBrk="1" fontAlgn="auto" hangingPunct="1">
              <a:spcAft>
                <a:spcPts val="0"/>
              </a:spcAft>
              <a:buFont typeface="Arial" pitchFamily="34" charset="0"/>
              <a:buAutoNum type="arabicPeriod"/>
              <a:defRPr/>
            </a:pPr>
            <a:r>
              <a:rPr lang="en-US" sz="2800" dirty="0" smtClean="0"/>
              <a:t>A </a:t>
            </a:r>
            <a:r>
              <a:rPr lang="en-US" sz="2800" dirty="0"/>
              <a:t>description of the disposed-of </a:t>
            </a:r>
            <a:r>
              <a:rPr lang="en-US" sz="2800" dirty="0" smtClean="0"/>
              <a:t>interest;</a:t>
            </a:r>
          </a:p>
          <a:p>
            <a:pPr marL="514350" indent="-514350" eaLnBrk="1" fontAlgn="auto" hangingPunct="1">
              <a:spcAft>
                <a:spcPts val="0"/>
              </a:spcAft>
              <a:buFont typeface="Arial" pitchFamily="34" charset="0"/>
              <a:buAutoNum type="arabicPeriod"/>
              <a:defRPr/>
            </a:pPr>
            <a:endParaRPr lang="en-US" sz="2800" dirty="0" smtClean="0"/>
          </a:p>
          <a:p>
            <a:pPr marL="514350" indent="-514350" eaLnBrk="1" fontAlgn="auto" hangingPunct="1">
              <a:spcAft>
                <a:spcPts val="0"/>
              </a:spcAft>
              <a:buFont typeface="Arial" pitchFamily="34" charset="0"/>
              <a:buAutoNum type="arabicPeriod"/>
              <a:defRPr/>
            </a:pPr>
            <a:r>
              <a:rPr lang="en-US" sz="2800" dirty="0" smtClean="0"/>
              <a:t>The </a:t>
            </a:r>
            <a:r>
              <a:rPr lang="en-US" sz="2800" dirty="0"/>
              <a:t>name and taxpayer identification number of the entity disposed of; </a:t>
            </a:r>
            <a:endParaRPr lang="en-US" sz="2800" dirty="0" smtClean="0"/>
          </a:p>
          <a:p>
            <a:pPr marL="514350" indent="-514350" eaLnBrk="1" fontAlgn="auto" hangingPunct="1">
              <a:spcAft>
                <a:spcPts val="0"/>
              </a:spcAft>
              <a:buFont typeface="Arial" pitchFamily="34" charset="0"/>
              <a:buAutoNum type="arabicPeriod"/>
              <a:defRPr/>
            </a:pPr>
            <a:endParaRPr lang="en-US" sz="2800" dirty="0"/>
          </a:p>
          <a:p>
            <a:pPr marL="514350" indent="-514350" eaLnBrk="1" fontAlgn="auto" hangingPunct="1">
              <a:spcAft>
                <a:spcPts val="0"/>
              </a:spcAft>
              <a:buFont typeface="Arial" pitchFamily="34" charset="0"/>
              <a:buAutoNum type="arabicPeriod"/>
              <a:defRPr/>
            </a:pPr>
            <a:r>
              <a:rPr lang="en-US" sz="2800" dirty="0" smtClean="0"/>
              <a:t>The </a:t>
            </a:r>
            <a:r>
              <a:rPr lang="en-US" sz="2800" dirty="0"/>
              <a:t>fair market value of each property of the entity; </a:t>
            </a:r>
            <a:endParaRPr lang="en-US" sz="2800" dirty="0" smtClean="0"/>
          </a:p>
          <a:p>
            <a:pPr marL="514350" indent="-514350" eaLnBrk="1" fontAlgn="auto" hangingPunct="1">
              <a:spcAft>
                <a:spcPts val="0"/>
              </a:spcAft>
              <a:buFont typeface="Arial" pitchFamily="34" charset="0"/>
              <a:buAutoNum type="arabicPeriod"/>
              <a:defRPr/>
            </a:pPr>
            <a:endParaRPr lang="en-US" sz="2800" dirty="0"/>
          </a:p>
          <a:p>
            <a:pPr marL="514350" indent="-514350" eaLnBrk="1" fontAlgn="auto" hangingPunct="1">
              <a:spcAft>
                <a:spcPts val="0"/>
              </a:spcAft>
              <a:buFont typeface="Arial" pitchFamily="34" charset="0"/>
              <a:buAutoNum type="arabicPeriod"/>
              <a:defRPr/>
            </a:pPr>
            <a:r>
              <a:rPr lang="en-US" sz="2800" dirty="0" smtClean="0"/>
              <a:t>The </a:t>
            </a:r>
            <a:r>
              <a:rPr lang="en-US" sz="2800" dirty="0"/>
              <a:t>entity's adjusted basis in each property; </a:t>
            </a:r>
          </a:p>
          <a:p>
            <a:pPr eaLnBrk="1" fontAlgn="auto" hangingPunct="1">
              <a:spcAft>
                <a:spcPts val="0"/>
              </a:spcAft>
              <a:buFont typeface="Arial" pitchFamily="34" charset="0"/>
              <a:buChar char="•"/>
              <a:defRPr/>
            </a:pPr>
            <a:endParaRPr lang="en-US" sz="3000" dirty="0"/>
          </a:p>
        </p:txBody>
      </p:sp>
    </p:spTree>
    <p:extLst>
      <p:ext uri="{BB962C8B-B14F-4D97-AF65-F5344CB8AC3E}">
        <p14:creationId xmlns:p14="http://schemas.microsoft.com/office/powerpoint/2010/main" val="175640281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pPr eaLnBrk="1" hangingPunct="1"/>
            <a:r>
              <a:rPr lang="en-US" b="1" smtClean="0"/>
              <a:t>Required disclosure (1.1411-7(d))</a:t>
            </a:r>
            <a:endParaRPr lang="en-US" smtClean="0"/>
          </a:p>
        </p:txBody>
      </p:sp>
      <p:sp>
        <p:nvSpPr>
          <p:cNvPr id="3" name="Content Placeholder 2"/>
          <p:cNvSpPr>
            <a:spLocks noGrp="1"/>
          </p:cNvSpPr>
          <p:nvPr>
            <p:ph idx="1"/>
          </p:nvPr>
        </p:nvSpPr>
        <p:spPr/>
        <p:txBody>
          <a:bodyPr rtlCol="0">
            <a:normAutofit fontScale="77500" lnSpcReduction="20000"/>
          </a:bodyPr>
          <a:lstStyle/>
          <a:p>
            <a:pPr marL="514350" indent="-514350" eaLnBrk="1" fontAlgn="auto" hangingPunct="1">
              <a:spcAft>
                <a:spcPts val="0"/>
              </a:spcAft>
              <a:buFont typeface="+mj-lt"/>
              <a:buAutoNum type="arabicPeriod" startAt="5"/>
              <a:defRPr/>
            </a:pPr>
            <a:r>
              <a:rPr lang="en-US" dirty="0" smtClean="0"/>
              <a:t>The </a:t>
            </a:r>
            <a:r>
              <a:rPr lang="en-US" dirty="0"/>
              <a:t>transferor's allocable share of gain or loss with respect to each property of the </a:t>
            </a:r>
            <a:r>
              <a:rPr lang="en-US" dirty="0" smtClean="0"/>
              <a:t>entity</a:t>
            </a:r>
          </a:p>
          <a:p>
            <a:pPr marL="514350" indent="-514350" eaLnBrk="1" fontAlgn="auto" hangingPunct="1">
              <a:spcAft>
                <a:spcPts val="0"/>
              </a:spcAft>
              <a:buFont typeface="Arial" pitchFamily="34" charset="0"/>
              <a:buAutoNum type="arabicPeriod" startAt="5"/>
              <a:defRPr/>
            </a:pPr>
            <a:endParaRPr lang="en-US" dirty="0" smtClean="0"/>
          </a:p>
          <a:p>
            <a:pPr marL="514350" indent="-514350" eaLnBrk="1" fontAlgn="auto" hangingPunct="1">
              <a:spcAft>
                <a:spcPts val="0"/>
              </a:spcAft>
              <a:buFont typeface="Arial" pitchFamily="34" charset="0"/>
              <a:buAutoNum type="arabicPeriod" startAt="5"/>
              <a:defRPr/>
            </a:pPr>
            <a:r>
              <a:rPr lang="en-US" dirty="0" smtClean="0"/>
              <a:t>Information </a:t>
            </a:r>
            <a:r>
              <a:rPr lang="en-US" dirty="0"/>
              <a:t>on whether property was subject to the </a:t>
            </a:r>
            <a:r>
              <a:rPr lang="en-US" dirty="0" smtClean="0"/>
              <a:t>tax</a:t>
            </a:r>
          </a:p>
          <a:p>
            <a:pPr marL="514350" indent="-514350" eaLnBrk="1" fontAlgn="auto" hangingPunct="1">
              <a:spcAft>
                <a:spcPts val="0"/>
              </a:spcAft>
              <a:buFont typeface="Arial" pitchFamily="34" charset="0"/>
              <a:buAutoNum type="arabicPeriod" startAt="5"/>
              <a:defRPr/>
            </a:pPr>
            <a:endParaRPr lang="en-US" dirty="0" smtClean="0"/>
          </a:p>
          <a:p>
            <a:pPr marL="514350" indent="-514350" eaLnBrk="1" fontAlgn="auto" hangingPunct="1">
              <a:spcAft>
                <a:spcPts val="0"/>
              </a:spcAft>
              <a:buFont typeface="Arial" pitchFamily="34" charset="0"/>
              <a:buAutoNum type="arabicPeriod" startAt="5"/>
              <a:defRPr/>
            </a:pPr>
            <a:r>
              <a:rPr lang="en-US" dirty="0" smtClean="0"/>
              <a:t>The </a:t>
            </a:r>
            <a:r>
              <a:rPr lang="en-US" dirty="0"/>
              <a:t>net amount of gain, </a:t>
            </a:r>
            <a:r>
              <a:rPr lang="en-US" dirty="0" smtClean="0"/>
              <a:t>and</a:t>
            </a:r>
          </a:p>
          <a:p>
            <a:pPr marL="514350" indent="-514350" eaLnBrk="1" fontAlgn="auto" hangingPunct="1">
              <a:spcAft>
                <a:spcPts val="0"/>
              </a:spcAft>
              <a:buFont typeface="Arial" pitchFamily="34" charset="0"/>
              <a:buAutoNum type="arabicPeriod" startAt="5"/>
              <a:defRPr/>
            </a:pPr>
            <a:endParaRPr lang="en-US" dirty="0" smtClean="0"/>
          </a:p>
          <a:p>
            <a:pPr marL="514350" indent="-514350" eaLnBrk="1" fontAlgn="auto" hangingPunct="1">
              <a:spcAft>
                <a:spcPts val="0"/>
              </a:spcAft>
              <a:buFont typeface="Arial" pitchFamily="34" charset="0"/>
              <a:buAutoNum type="arabicPeriod" startAt="5"/>
              <a:defRPr/>
            </a:pPr>
            <a:r>
              <a:rPr lang="en-US" dirty="0" smtClean="0"/>
              <a:t>The </a:t>
            </a:r>
            <a:r>
              <a:rPr lang="en-US" dirty="0"/>
              <a:t>computation of the gain subject to the Sec. 1411 tax.   </a:t>
            </a:r>
          </a:p>
          <a:p>
            <a:pPr eaLnBrk="1" fontAlgn="auto" hangingPunct="1">
              <a:spcAft>
                <a:spcPts val="0"/>
              </a:spcAft>
              <a:buFont typeface="Arial" pitchFamily="34" charset="0"/>
              <a:buChar char="•"/>
              <a:defRPr/>
            </a:pPr>
            <a:endParaRPr lang="en-US" dirty="0"/>
          </a:p>
        </p:txBody>
      </p:sp>
    </p:spTree>
    <p:extLst>
      <p:ext uri="{BB962C8B-B14F-4D97-AF65-F5344CB8AC3E}">
        <p14:creationId xmlns:p14="http://schemas.microsoft.com/office/powerpoint/2010/main" val="385533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a:xfrm>
            <a:off x="371475" y="-228600"/>
            <a:ext cx="8229600" cy="1143000"/>
          </a:xfrm>
        </p:spPr>
        <p:txBody>
          <a:bodyPr/>
          <a:lstStyle/>
          <a:p>
            <a:pPr eaLnBrk="1" hangingPunct="1"/>
            <a:r>
              <a:rPr lang="en-US" smtClean="0"/>
              <a:t>HR 8: the Fiscal Cliff Bill</a:t>
            </a:r>
          </a:p>
        </p:txBody>
      </p:sp>
      <p:sp>
        <p:nvSpPr>
          <p:cNvPr id="12291" name="Rectangle 3"/>
          <p:cNvSpPr>
            <a:spLocks noGrp="1"/>
          </p:cNvSpPr>
          <p:nvPr>
            <p:ph type="body" idx="1"/>
          </p:nvPr>
        </p:nvSpPr>
        <p:spPr>
          <a:xfrm>
            <a:off x="390350" y="685800"/>
            <a:ext cx="8229600" cy="762000"/>
          </a:xfrm>
        </p:spPr>
        <p:txBody>
          <a:bodyPr>
            <a:normAutofit fontScale="70000" lnSpcReduction="20000"/>
          </a:bodyPr>
          <a:lstStyle/>
          <a:p>
            <a:pPr algn="ctr" eaLnBrk="1" hangingPunct="1">
              <a:buFont typeface="Arial" charset="0"/>
              <a:buNone/>
            </a:pPr>
            <a:r>
              <a:rPr lang="en-US" dirty="0" smtClean="0"/>
              <a:t>Phase-out of itemized deductions</a:t>
            </a:r>
          </a:p>
          <a:p>
            <a:pPr algn="ctr" eaLnBrk="1" hangingPunct="1">
              <a:buFont typeface="Arial" charset="0"/>
              <a:buNone/>
            </a:pPr>
            <a:r>
              <a:rPr lang="en-US" dirty="0" smtClean="0"/>
              <a:t>(The “Stealth Tax”)</a:t>
            </a:r>
          </a:p>
          <a:p>
            <a:pPr algn="ctr" eaLnBrk="1" hangingPunct="1">
              <a:buFont typeface="Arial" charset="0"/>
              <a:buNone/>
            </a:pPr>
            <a:endParaRPr lang="en-US" dirty="0" smtClean="0"/>
          </a:p>
        </p:txBody>
      </p:sp>
      <p:sp>
        <p:nvSpPr>
          <p:cNvPr id="35844" name="Text Box 4"/>
          <p:cNvSpPr txBox="1">
            <a:spLocks noChangeArrowheads="1"/>
          </p:cNvSpPr>
          <p:nvPr/>
        </p:nvSpPr>
        <p:spPr bwMode="auto">
          <a:xfrm>
            <a:off x="423144" y="1524000"/>
            <a:ext cx="8153400" cy="404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000" dirty="0"/>
              <a:t>Itemized deductions phase out for each dollar of AGI over:</a:t>
            </a:r>
          </a:p>
          <a:p>
            <a:pPr marL="914400" lvl="1" indent="-457200">
              <a:spcBef>
                <a:spcPct val="50000"/>
              </a:spcBef>
              <a:buFont typeface="Arial" pitchFamily="34" charset="0"/>
              <a:buChar char="•"/>
              <a:defRPr/>
            </a:pPr>
            <a:r>
              <a:rPr lang="en-US" dirty="0"/>
              <a:t>$300,000 (MFJ) $275,000 (HOH)</a:t>
            </a:r>
          </a:p>
          <a:p>
            <a:pPr marL="914400" lvl="1" indent="-457200">
              <a:spcBef>
                <a:spcPct val="50000"/>
              </a:spcBef>
              <a:buFont typeface="Arial" pitchFamily="34" charset="0"/>
              <a:buChar char="•"/>
              <a:defRPr/>
            </a:pPr>
            <a:r>
              <a:rPr lang="en-US" dirty="0"/>
              <a:t>$250,000 (Single filers</a:t>
            </a:r>
            <a:r>
              <a:rPr lang="en-US" dirty="0" smtClean="0"/>
              <a:t>)</a:t>
            </a:r>
          </a:p>
          <a:p>
            <a:pPr marL="914400" lvl="1" indent="-457200">
              <a:spcBef>
                <a:spcPct val="50000"/>
              </a:spcBef>
              <a:buFont typeface="Arial" pitchFamily="34" charset="0"/>
              <a:buChar char="•"/>
              <a:defRPr/>
            </a:pPr>
            <a:r>
              <a:rPr lang="en-US" dirty="0" smtClean="0"/>
              <a:t>$150,000 (MFS)</a:t>
            </a:r>
            <a:endParaRPr lang="en-US" dirty="0"/>
          </a:p>
          <a:p>
            <a:pPr marL="457200" indent="-457200">
              <a:spcBef>
                <a:spcPct val="50000"/>
              </a:spcBef>
              <a:buFont typeface="Arial" pitchFamily="34" charset="0"/>
              <a:buChar char="•"/>
              <a:defRPr/>
            </a:pPr>
            <a:r>
              <a:rPr lang="en-US" sz="2000" dirty="0"/>
              <a:t>So, what’s the impact of reinstating PEP and PEASE</a:t>
            </a:r>
            <a:r>
              <a:rPr lang="en-US" sz="2000" dirty="0" smtClean="0"/>
              <a:t>?</a:t>
            </a:r>
          </a:p>
          <a:p>
            <a:pPr marL="914400" lvl="1" indent="-457200">
              <a:spcBef>
                <a:spcPct val="50000"/>
              </a:spcBef>
              <a:buFont typeface="Arial" pitchFamily="34" charset="0"/>
              <a:buChar char="•"/>
              <a:defRPr/>
            </a:pPr>
            <a:r>
              <a:rPr lang="en-US" dirty="0" smtClean="0"/>
              <a:t>PEP reduces personal exemption by 2% for every $2,500 of income above  the threshold amount for single taxpayers and every $1,250 of income above threshold amount for MFJ</a:t>
            </a:r>
            <a:endParaRPr lang="en-US" dirty="0"/>
          </a:p>
          <a:p>
            <a:pPr marL="914400" lvl="1" indent="-457200">
              <a:spcBef>
                <a:spcPct val="50000"/>
              </a:spcBef>
              <a:buFont typeface="Arial" pitchFamily="34" charset="0"/>
              <a:buChar char="•"/>
              <a:defRPr/>
            </a:pPr>
            <a:r>
              <a:rPr lang="en-US" dirty="0"/>
              <a:t>Personal exemption is $3,800/person, so a married couple with 2 kids with incomes above $300,000 (up to about $425,000) will have about a 4% increase in marginal tax </a:t>
            </a:r>
            <a:r>
              <a:rPr lang="en-US" dirty="0" smtClean="0"/>
              <a:t>rate</a:t>
            </a:r>
            <a:endParaRPr lang="en-US" dirty="0"/>
          </a:p>
        </p:txBody>
      </p:sp>
    </p:spTree>
    <p:extLst>
      <p:ext uri="{BB962C8B-B14F-4D97-AF65-F5344CB8AC3E}">
        <p14:creationId xmlns:p14="http://schemas.microsoft.com/office/powerpoint/2010/main" val="20829387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b="1" smtClean="0"/>
              <a:t>Self-rental</a:t>
            </a:r>
            <a:endParaRPr lang="en-US" smtClean="0"/>
          </a:p>
        </p:txBody>
      </p:sp>
      <p:sp>
        <p:nvSpPr>
          <p:cNvPr id="27651" name="Content Placeholder 2"/>
          <p:cNvSpPr>
            <a:spLocks noGrp="1"/>
          </p:cNvSpPr>
          <p:nvPr>
            <p:ph idx="1"/>
          </p:nvPr>
        </p:nvSpPr>
        <p:spPr/>
        <p:txBody>
          <a:bodyPr/>
          <a:lstStyle/>
          <a:p>
            <a:pPr eaLnBrk="1" hangingPunct="1"/>
            <a:r>
              <a:rPr lang="en-US" sz="3000" smtClean="0"/>
              <a:t>Are "self-rentals" that are non-passive subject to the 3.8% tax as rentals?</a:t>
            </a:r>
          </a:p>
          <a:p>
            <a:pPr eaLnBrk="1" hangingPunct="1"/>
            <a:endParaRPr lang="en-US" smtClean="0"/>
          </a:p>
          <a:p>
            <a:pPr lvl="1" eaLnBrk="1" hangingPunct="1"/>
            <a:r>
              <a:rPr lang="en-US" smtClean="0"/>
              <a:t>“Self-rental” income that is not passive under the passive loss “recharacterization” rules will still be subject to the Sec. 1411 tax.  Preamble Sec. 6.B(i)(b)(3)</a:t>
            </a:r>
          </a:p>
        </p:txBody>
      </p:sp>
    </p:spTree>
    <p:extLst>
      <p:ext uri="{BB962C8B-B14F-4D97-AF65-F5344CB8AC3E}">
        <p14:creationId xmlns:p14="http://schemas.microsoft.com/office/powerpoint/2010/main" val="242455536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b="1" smtClean="0"/>
              <a:t>Real estate professionals</a:t>
            </a:r>
            <a:endParaRPr lang="en-US" smtClean="0"/>
          </a:p>
        </p:txBody>
      </p:sp>
      <p:sp>
        <p:nvSpPr>
          <p:cNvPr id="3" name="Content Placeholder 2"/>
          <p:cNvSpPr>
            <a:spLocks noGrp="1"/>
          </p:cNvSpPr>
          <p:nvPr>
            <p:ph idx="1"/>
          </p:nvPr>
        </p:nvSpPr>
        <p:spPr>
          <a:xfrm>
            <a:off x="457200" y="1295400"/>
            <a:ext cx="8686800" cy="4876800"/>
          </a:xfrm>
        </p:spPr>
        <p:txBody>
          <a:bodyPr rtlCol="0">
            <a:normAutofit lnSpcReduction="10000"/>
          </a:bodyPr>
          <a:lstStyle/>
          <a:p>
            <a:pPr eaLnBrk="1" fontAlgn="auto" hangingPunct="1">
              <a:spcAft>
                <a:spcPts val="0"/>
              </a:spcAft>
              <a:buFont typeface="Arial" pitchFamily="34" charset="0"/>
              <a:buChar char="•"/>
              <a:defRPr/>
            </a:pPr>
            <a:r>
              <a:rPr lang="en-US" sz="3000" dirty="0" smtClean="0"/>
              <a:t>Real </a:t>
            </a:r>
            <a:r>
              <a:rPr lang="en-US" sz="3000" dirty="0"/>
              <a:t>estate professionals get lame </a:t>
            </a:r>
            <a:r>
              <a:rPr lang="en-US" sz="3000" dirty="0" smtClean="0"/>
              <a:t>guidance:</a:t>
            </a:r>
            <a:endParaRPr lang="en-US" sz="3000" dirty="0"/>
          </a:p>
          <a:p>
            <a:pPr lvl="1" eaLnBrk="1" fontAlgn="auto" hangingPunct="1">
              <a:spcAft>
                <a:spcPts val="0"/>
              </a:spcAft>
              <a:buFont typeface="Arial" pitchFamily="34" charset="0"/>
              <a:buChar char="–"/>
              <a:defRPr/>
            </a:pPr>
            <a:r>
              <a:rPr lang="en-US" sz="2600" i="1" dirty="0" smtClean="0"/>
              <a:t>If a taxpayer meets the requirements to be a real estate professional in section 469(c)(7)(B), the taxpayer's interests in rental real estate are no longer subject to section 469(c)(2), and the rental real estate activities of the taxpayer will not be passive activities if the taxpayer materially participates in each of those activities. However, a taxpayer who qualifies as a real estate professional is not necessarily engaged in a trade or business (within the meaning of section 162) with respect to the rental real estate activities.</a:t>
            </a:r>
            <a:endParaRPr lang="en-US" sz="2600" dirty="0"/>
          </a:p>
        </p:txBody>
      </p:sp>
    </p:spTree>
    <p:extLst>
      <p:ext uri="{BB962C8B-B14F-4D97-AF65-F5344CB8AC3E}">
        <p14:creationId xmlns:p14="http://schemas.microsoft.com/office/powerpoint/2010/main" val="415657389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b="1" smtClean="0"/>
              <a:t>Planning issues</a:t>
            </a:r>
            <a:endParaRPr lang="en-US" smtClean="0"/>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n-US" dirty="0"/>
              <a:t>Affects gifting, grouping decisions</a:t>
            </a:r>
            <a:r>
              <a:rPr lang="en-US" dirty="0" smtClean="0"/>
              <a:t>.</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r>
              <a:rPr lang="en-US" dirty="0"/>
              <a:t>Compensation issues.  If you are going to claim material participation in an S corporation or LLC, you should expect to pay wages or SE tax</a:t>
            </a:r>
            <a:r>
              <a:rPr lang="en-US" dirty="0" smtClean="0"/>
              <a:t>.</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r>
              <a:rPr lang="en-US" dirty="0"/>
              <a:t>Monitoring participation: if participation is even potentially iffy, the taxpayer should keep a current time diary.</a:t>
            </a:r>
          </a:p>
          <a:p>
            <a:pPr eaLnBrk="1" fontAlgn="auto" hangingPunct="1">
              <a:spcAft>
                <a:spcPts val="0"/>
              </a:spcAft>
              <a:buFont typeface="Arial" pitchFamily="34" charset="0"/>
              <a:buChar char="•"/>
              <a:defRPr/>
            </a:pPr>
            <a:endParaRPr lang="en-US" dirty="0"/>
          </a:p>
        </p:txBody>
      </p:sp>
    </p:spTree>
    <p:extLst>
      <p:ext uri="{BB962C8B-B14F-4D97-AF65-F5344CB8AC3E}">
        <p14:creationId xmlns:p14="http://schemas.microsoft.com/office/powerpoint/2010/main" val="182477070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b="1" smtClean="0"/>
              <a:t>Implications for Trusts</a:t>
            </a:r>
            <a:endParaRPr lang="en-US" smtClean="0"/>
          </a:p>
        </p:txBody>
      </p:sp>
      <p:sp>
        <p:nvSpPr>
          <p:cNvPr id="3" name="Content Placeholder 2"/>
          <p:cNvSpPr>
            <a:spLocks noGrp="1"/>
          </p:cNvSpPr>
          <p:nvPr>
            <p:ph idx="1"/>
          </p:nvPr>
        </p:nvSpPr>
        <p:spPr/>
        <p:txBody>
          <a:bodyPr>
            <a:normAutofit fontScale="70000" lnSpcReduction="20000"/>
          </a:bodyPr>
          <a:lstStyle/>
          <a:p>
            <a:pPr>
              <a:defRPr/>
            </a:pPr>
            <a:r>
              <a:rPr lang="en-US" dirty="0"/>
              <a:t>Trusts threshold is the top tax rate </a:t>
            </a:r>
            <a:r>
              <a:rPr lang="en-US" dirty="0" smtClean="0"/>
              <a:t>bracket </a:t>
            </a:r>
            <a:r>
              <a:rPr lang="en-US" dirty="0"/>
              <a:t>under the proposed regulations (1411(a)(2</a:t>
            </a:r>
            <a:r>
              <a:rPr lang="en-US" dirty="0" smtClean="0"/>
              <a:t>)).</a:t>
            </a:r>
          </a:p>
          <a:p>
            <a:pPr lvl="1">
              <a:defRPr/>
            </a:pPr>
            <a:r>
              <a:rPr lang="en-US" dirty="0" smtClean="0"/>
              <a:t>Surtax applies to lesser of undistributed NII or the excess of an estate/trust’s AGI over $11,650</a:t>
            </a:r>
          </a:p>
          <a:p>
            <a:pPr>
              <a:defRPr/>
            </a:pPr>
            <a:endParaRPr lang="en-US" dirty="0"/>
          </a:p>
          <a:p>
            <a:pPr>
              <a:defRPr/>
            </a:pPr>
            <a:r>
              <a:rPr lang="en-US" dirty="0"/>
              <a:t>Regulations allocate investment income between distributed and undistributed income under usual trust allocation rules</a:t>
            </a:r>
            <a:r>
              <a:rPr lang="en-US" dirty="0" smtClean="0"/>
              <a:t>.</a:t>
            </a:r>
          </a:p>
          <a:p>
            <a:pPr>
              <a:defRPr/>
            </a:pPr>
            <a:endParaRPr lang="en-US" dirty="0"/>
          </a:p>
          <a:p>
            <a:pPr>
              <a:defRPr/>
            </a:pPr>
            <a:r>
              <a:rPr lang="en-US" dirty="0"/>
              <a:t>Electing small business trusts will have to </a:t>
            </a:r>
            <a:r>
              <a:rPr lang="en-US" dirty="0" smtClean="0"/>
              <a:t>combine </a:t>
            </a:r>
            <a:r>
              <a:rPr lang="en-US" dirty="0"/>
              <a:t>their S corporation and non-S corporation portions for computing the tax (Proposed § 1.1411-3(c)(1)(ii</a:t>
            </a:r>
            <a:r>
              <a:rPr lang="en-US" dirty="0" smtClean="0"/>
              <a:t>)).</a:t>
            </a:r>
          </a:p>
          <a:p>
            <a:pPr marL="0" indent="0">
              <a:buFont typeface="Arial" charset="0"/>
              <a:buNone/>
              <a:defRPr/>
            </a:pPr>
            <a:endParaRPr lang="en-US" dirty="0"/>
          </a:p>
        </p:txBody>
      </p:sp>
    </p:spTree>
    <p:extLst>
      <p:ext uri="{BB962C8B-B14F-4D97-AF65-F5344CB8AC3E}">
        <p14:creationId xmlns:p14="http://schemas.microsoft.com/office/powerpoint/2010/main" val="308454216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3.8% Surtax – Planning Strategies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Anything that reduces NII or MAGI will reduce or eliminate the 3.8% surtax</a:t>
            </a:r>
          </a:p>
          <a:p>
            <a:r>
              <a:rPr lang="en-US" dirty="0" smtClean="0"/>
              <a:t>Increase municipal bond investments</a:t>
            </a:r>
          </a:p>
          <a:p>
            <a:r>
              <a:rPr lang="en-US" dirty="0" smtClean="0"/>
              <a:t>Maximize qualified plan contributions</a:t>
            </a:r>
          </a:p>
          <a:p>
            <a:r>
              <a:rPr lang="en-US" dirty="0" smtClean="0"/>
              <a:t>Avoid spikes in income</a:t>
            </a:r>
          </a:p>
          <a:p>
            <a:r>
              <a:rPr lang="en-US" dirty="0" smtClean="0"/>
              <a:t>Structure farm business as a member-managed LLC</a:t>
            </a:r>
          </a:p>
          <a:p>
            <a:pPr lvl="1"/>
            <a:r>
              <a:rPr lang="en-US" dirty="0" smtClean="0"/>
              <a:t>While non-manager’s interest is passive, spouse can take into account </a:t>
            </a:r>
            <a:r>
              <a:rPr lang="en-US" dirty="0" err="1" smtClean="0"/>
              <a:t>m.p</a:t>
            </a:r>
            <a:r>
              <a:rPr lang="en-US" dirty="0" smtClean="0"/>
              <a:t>. </a:t>
            </a:r>
            <a:r>
              <a:rPr lang="en-US" smtClean="0"/>
              <a:t>of manager-spouse</a:t>
            </a:r>
            <a:endParaRPr lang="en-US"/>
          </a:p>
        </p:txBody>
      </p:sp>
    </p:spTree>
    <p:extLst>
      <p:ext uri="{BB962C8B-B14F-4D97-AF65-F5344CB8AC3E}">
        <p14:creationId xmlns:p14="http://schemas.microsoft.com/office/powerpoint/2010/main" val="143859958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ctrTitle"/>
          </p:nvPr>
        </p:nvSpPr>
        <p:spPr>
          <a:xfrm>
            <a:off x="685800" y="609600"/>
            <a:ext cx="7772400" cy="2743200"/>
          </a:xfrm>
        </p:spPr>
        <p:txBody>
          <a:bodyPr/>
          <a:lstStyle/>
          <a:p>
            <a:pPr eaLnBrk="1" hangingPunct="1"/>
            <a:r>
              <a:rPr lang="en-US" smtClean="0">
                <a:latin typeface="Adobe Garamond Pro Bold" pitchFamily="18" charset="0"/>
              </a:rPr>
              <a:t>SUCCESSION </a:t>
            </a:r>
            <a:r>
              <a:rPr lang="en-US" dirty="0" smtClean="0">
                <a:latin typeface="Adobe Garamond Pro Bold" pitchFamily="18" charset="0"/>
              </a:rPr>
              <a:t>PLANNING </a:t>
            </a:r>
          </a:p>
        </p:txBody>
      </p:sp>
      <p:sp>
        <p:nvSpPr>
          <p:cNvPr id="3" name="Subtitle 2"/>
          <p:cNvSpPr>
            <a:spLocks noGrp="1"/>
          </p:cNvSpPr>
          <p:nvPr>
            <p:ph type="subTitle" idx="1"/>
          </p:nvPr>
        </p:nvSpPr>
        <p:spPr>
          <a:xfrm>
            <a:off x="838200" y="3886200"/>
            <a:ext cx="7848600" cy="1752600"/>
          </a:xfrm>
        </p:spPr>
        <p:txBody>
          <a:bodyPr rtlCol="0">
            <a:normAutofit/>
          </a:bodyPr>
          <a:lstStyle/>
          <a:p>
            <a:pPr eaLnBrk="1" fontAlgn="auto" hangingPunct="1">
              <a:spcAft>
                <a:spcPts val="0"/>
              </a:spcAft>
              <a:buFont typeface="Arial" pitchFamily="34" charset="0"/>
              <a:buNone/>
              <a:defRPr/>
            </a:pPr>
            <a:endParaRPr lang="en-US" dirty="0">
              <a:latin typeface="Adobe Garamond Pro Bold" pitchFamily="18" charset="0"/>
            </a:endParaRPr>
          </a:p>
        </p:txBody>
      </p:sp>
      <p:sp>
        <p:nvSpPr>
          <p:cNvPr id="2" name="TextBox 1"/>
          <p:cNvSpPr txBox="1"/>
          <p:nvPr/>
        </p:nvSpPr>
        <p:spPr>
          <a:xfrm>
            <a:off x="6948628" y="21771"/>
            <a:ext cx="2104743" cy="369332"/>
          </a:xfrm>
          <a:prstGeom prst="rect">
            <a:avLst/>
          </a:prstGeom>
          <a:noFill/>
        </p:spPr>
        <p:txBody>
          <a:bodyPr wrap="none" rtlCol="0">
            <a:spAutoFit/>
          </a:bodyPr>
          <a:lstStyle/>
          <a:p>
            <a:r>
              <a:rPr lang="en-US" dirty="0" smtClean="0"/>
              <a:t>Volume B, Chapter 5</a:t>
            </a:r>
            <a:endParaRPr lang="en-US" dirty="0"/>
          </a:p>
        </p:txBody>
      </p:sp>
    </p:spTree>
    <p:extLst>
      <p:ext uri="{BB962C8B-B14F-4D97-AF65-F5344CB8AC3E}">
        <p14:creationId xmlns:p14="http://schemas.microsoft.com/office/powerpoint/2010/main" val="15152759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1"/>
          <p:cNvSpPr>
            <a:spLocks noGrp="1"/>
          </p:cNvSpPr>
          <p:nvPr>
            <p:ph type="title"/>
          </p:nvPr>
        </p:nvSpPr>
        <p:spPr>
          <a:xfrm>
            <a:off x="457200" y="0"/>
            <a:ext cx="8229600" cy="1143000"/>
          </a:xfrm>
        </p:spPr>
        <p:txBody>
          <a:bodyPr>
            <a:normAutofit fontScale="90000"/>
          </a:bodyPr>
          <a:lstStyle/>
          <a:p>
            <a:r>
              <a:rPr lang="en-US" smtClean="0"/>
              <a:t>Reasons Why Businesses Don’t Have Succession Plans</a:t>
            </a:r>
          </a:p>
        </p:txBody>
      </p:sp>
      <p:sp>
        <p:nvSpPr>
          <p:cNvPr id="148483" name="Content Placeholder 2"/>
          <p:cNvSpPr>
            <a:spLocks noGrp="1"/>
          </p:cNvSpPr>
          <p:nvPr>
            <p:ph idx="1"/>
          </p:nvPr>
        </p:nvSpPr>
        <p:spPr>
          <a:xfrm>
            <a:off x="457200" y="1447800"/>
            <a:ext cx="8229600" cy="4525963"/>
          </a:xfrm>
        </p:spPr>
        <p:txBody>
          <a:bodyPr>
            <a:normAutofit fontScale="85000" lnSpcReduction="20000"/>
          </a:bodyPr>
          <a:lstStyle/>
          <a:p>
            <a:r>
              <a:rPr lang="en-US" dirty="0" smtClean="0"/>
              <a:t>Successor doesn’t believe that the predecessor will ever retire</a:t>
            </a:r>
          </a:p>
          <a:p>
            <a:pPr lvl="1"/>
            <a:r>
              <a:rPr lang="en-US" dirty="0" smtClean="0"/>
              <a:t>Arthur Andersen survey</a:t>
            </a:r>
          </a:p>
          <a:p>
            <a:pPr lvl="2"/>
            <a:r>
              <a:rPr lang="en-US" dirty="0" smtClean="0"/>
              <a:t>Between 25% and 33% of leaders of family businesses don’t intend to retire or plan to remain involved throughout their lives</a:t>
            </a:r>
          </a:p>
          <a:p>
            <a:pPr lvl="2"/>
            <a:r>
              <a:rPr lang="en-US" dirty="0" smtClean="0"/>
              <a:t>30-40% of family businesses have no plan in place</a:t>
            </a:r>
          </a:p>
          <a:p>
            <a:r>
              <a:rPr lang="en-US" dirty="0" smtClean="0"/>
              <a:t>Taboo subject</a:t>
            </a:r>
          </a:p>
          <a:p>
            <a:pPr lvl="1"/>
            <a:r>
              <a:rPr lang="en-US" dirty="0" smtClean="0"/>
              <a:t>Relationships and emotions involved</a:t>
            </a:r>
          </a:p>
          <a:p>
            <a:pPr lvl="1"/>
            <a:r>
              <a:rPr lang="en-US" dirty="0" smtClean="0"/>
              <a:t>Business may be founder’s self-identification</a:t>
            </a:r>
          </a:p>
          <a:p>
            <a:pPr lvl="1"/>
            <a:r>
              <a:rPr lang="en-US" dirty="0" smtClean="0"/>
              <a:t>Animosity toward younger generation</a:t>
            </a:r>
          </a:p>
          <a:p>
            <a:r>
              <a:rPr lang="en-US" dirty="0" smtClean="0"/>
              <a:t>Primogeniture</a:t>
            </a:r>
          </a:p>
        </p:txBody>
      </p:sp>
    </p:spTree>
    <p:extLst>
      <p:ext uri="{BB962C8B-B14F-4D97-AF65-F5344CB8AC3E}">
        <p14:creationId xmlns:p14="http://schemas.microsoft.com/office/powerpoint/2010/main" val="241642531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5"/>
          <p:cNvSpPr>
            <a:spLocks noGrp="1" noChangeArrowheads="1"/>
          </p:cNvSpPr>
          <p:nvPr>
            <p:ph type="sldNum" sz="quarter" idx="4294967295"/>
          </p:nvPr>
        </p:nvSpPr>
        <p:spPr>
          <a:xfrm>
            <a:off x="6553200" y="6356350"/>
            <a:ext cx="2133600" cy="365125"/>
          </a:xfrm>
          <a:prstGeom prst="rect">
            <a:avLst/>
          </a:prstGeom>
        </p:spPr>
        <p:txBody>
          <a:bodyPr/>
          <a:lstStyle/>
          <a:p>
            <a:pPr>
              <a:defRPr/>
            </a:pPr>
            <a:endParaRPr lang="en-US" dirty="0"/>
          </a:p>
        </p:txBody>
      </p:sp>
      <p:sp>
        <p:nvSpPr>
          <p:cNvPr id="149507" name="Rectangle 4"/>
          <p:cNvSpPr>
            <a:spLocks noGrp="1" noChangeArrowheads="1"/>
          </p:cNvSpPr>
          <p:nvPr>
            <p:ph type="ctrTitle"/>
          </p:nvPr>
        </p:nvSpPr>
        <p:spPr>
          <a:xfrm>
            <a:off x="685800" y="838200"/>
            <a:ext cx="7772400" cy="1920875"/>
          </a:xfrm>
        </p:spPr>
        <p:txBody>
          <a:bodyPr>
            <a:normAutofit fontScale="90000"/>
          </a:bodyPr>
          <a:lstStyle/>
          <a:p>
            <a:pPr eaLnBrk="1" hangingPunct="1"/>
            <a:r>
              <a:rPr lang="en-US" sz="5400" smtClean="0"/>
              <a:t>OBJECTIVES OF SUCCESSION PLANNING</a:t>
            </a:r>
          </a:p>
        </p:txBody>
      </p:sp>
      <p:sp>
        <p:nvSpPr>
          <p:cNvPr id="78853" name="Rectangle 5"/>
          <p:cNvSpPr>
            <a:spLocks noGrp="1" noChangeArrowheads="1"/>
          </p:cNvSpPr>
          <p:nvPr>
            <p:ph type="subTitle" idx="1"/>
          </p:nvPr>
        </p:nvSpPr>
        <p:spPr/>
        <p:txBody>
          <a:bodyPr rtlCol="0">
            <a:normAutofit/>
          </a:bodyPr>
          <a:lstStyle/>
          <a:p>
            <a:pPr algn="l" eaLnBrk="1" fontAlgn="auto" hangingPunct="1">
              <a:spcAft>
                <a:spcPts val="0"/>
              </a:spcAft>
              <a:buFont typeface="Arial" charset="0"/>
              <a:buChar char="•"/>
              <a:defRPr/>
            </a:pPr>
            <a:r>
              <a:rPr lang="en-US" dirty="0" smtClean="0"/>
              <a:t>Objectives must drive the process and must be clearly articulated</a:t>
            </a:r>
          </a:p>
        </p:txBody>
      </p:sp>
    </p:spTree>
    <p:extLst>
      <p:ext uri="{BB962C8B-B14F-4D97-AF65-F5344CB8AC3E}">
        <p14:creationId xmlns:p14="http://schemas.microsoft.com/office/powerpoint/2010/main" val="162366969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150531" name="Rectangle 2"/>
          <p:cNvSpPr>
            <a:spLocks noGrp="1" noRot="1" noChangeArrowheads="1"/>
          </p:cNvSpPr>
          <p:nvPr>
            <p:ph type="title"/>
          </p:nvPr>
        </p:nvSpPr>
        <p:spPr/>
        <p:txBody>
          <a:bodyPr/>
          <a:lstStyle/>
          <a:p>
            <a:pPr eaLnBrk="1" hangingPunct="1"/>
            <a:r>
              <a:rPr lang="en-US" sz="4000" smtClean="0"/>
              <a:t>Objectives of Succession Planning</a:t>
            </a:r>
          </a:p>
        </p:txBody>
      </p:sp>
      <p:sp>
        <p:nvSpPr>
          <p:cNvPr id="12291" name="Rectangle 3"/>
          <p:cNvSpPr>
            <a:spLocks noGrp="1" noChangeArrowheads="1"/>
          </p:cNvSpPr>
          <p:nvPr>
            <p:ph type="body" idx="1"/>
          </p:nvPr>
        </p:nvSpPr>
        <p:spPr/>
        <p:txBody>
          <a:bodyPr rtlCol="0">
            <a:normAutofit fontScale="92500" lnSpcReduction="20000"/>
          </a:bodyPr>
          <a:lstStyle/>
          <a:p>
            <a:pPr eaLnBrk="1" fontAlgn="auto" hangingPunct="1">
              <a:lnSpc>
                <a:spcPct val="90000"/>
              </a:lnSpc>
              <a:spcAft>
                <a:spcPts val="0"/>
              </a:spcAft>
              <a:buFont typeface="Arial" pitchFamily="34" charset="0"/>
              <a:buChar char="•"/>
              <a:defRPr/>
            </a:pPr>
            <a:r>
              <a:rPr lang="en-US" dirty="0" smtClean="0"/>
              <a:t>Successfully bringing the next generation into the business</a:t>
            </a:r>
          </a:p>
          <a:p>
            <a:pPr eaLnBrk="1" fontAlgn="auto" hangingPunct="1">
              <a:lnSpc>
                <a:spcPct val="90000"/>
              </a:lnSpc>
              <a:spcAft>
                <a:spcPts val="0"/>
              </a:spcAft>
              <a:buFont typeface="Arial" pitchFamily="34" charset="0"/>
              <a:buChar char="•"/>
              <a:defRPr/>
            </a:pPr>
            <a:r>
              <a:rPr lang="en-US" dirty="0" smtClean="0"/>
              <a:t>Providing vocation for next generation</a:t>
            </a:r>
          </a:p>
          <a:p>
            <a:pPr eaLnBrk="1" fontAlgn="auto" hangingPunct="1">
              <a:lnSpc>
                <a:spcPct val="90000"/>
              </a:lnSpc>
              <a:spcAft>
                <a:spcPts val="0"/>
              </a:spcAft>
              <a:buFont typeface="Arial" pitchFamily="34" charset="0"/>
              <a:buChar char="•"/>
              <a:defRPr/>
            </a:pPr>
            <a:r>
              <a:rPr lang="en-US" dirty="0" smtClean="0"/>
              <a:t>Establishing a base for a financially successful business into future</a:t>
            </a:r>
          </a:p>
          <a:p>
            <a:pPr eaLnBrk="1" fontAlgn="auto" hangingPunct="1">
              <a:lnSpc>
                <a:spcPct val="90000"/>
              </a:lnSpc>
              <a:spcAft>
                <a:spcPts val="0"/>
              </a:spcAft>
              <a:buFont typeface="Arial" pitchFamily="34" charset="0"/>
              <a:buChar char="•"/>
              <a:defRPr/>
            </a:pPr>
            <a:r>
              <a:rPr lang="en-US" dirty="0" smtClean="0"/>
              <a:t>Providing a plan for the older generation</a:t>
            </a:r>
          </a:p>
          <a:p>
            <a:pPr eaLnBrk="1" fontAlgn="auto" hangingPunct="1">
              <a:lnSpc>
                <a:spcPct val="90000"/>
              </a:lnSpc>
              <a:spcAft>
                <a:spcPts val="0"/>
              </a:spcAft>
              <a:buFont typeface="Arial" pitchFamily="34" charset="0"/>
              <a:buChar char="•"/>
              <a:defRPr/>
            </a:pPr>
            <a:r>
              <a:rPr lang="en-US" dirty="0" smtClean="0"/>
              <a:t>Providing an estate plan that is fair to business and non-business heirs</a:t>
            </a:r>
          </a:p>
          <a:p>
            <a:pPr eaLnBrk="1" fontAlgn="auto" hangingPunct="1">
              <a:lnSpc>
                <a:spcPct val="90000"/>
              </a:lnSpc>
              <a:spcAft>
                <a:spcPts val="0"/>
              </a:spcAft>
              <a:buFont typeface="Arial" pitchFamily="34" charset="0"/>
              <a:buChar char="•"/>
              <a:defRPr/>
            </a:pPr>
            <a:r>
              <a:rPr lang="en-US" dirty="0" smtClean="0"/>
              <a:t>Tax minimization </a:t>
            </a:r>
          </a:p>
        </p:txBody>
      </p:sp>
      <p:sp>
        <p:nvSpPr>
          <p:cNvPr id="150533" name="Text Box 5"/>
          <p:cNvSpPr txBox="1">
            <a:spLocks noChangeArrowheads="1"/>
          </p:cNvSpPr>
          <p:nvPr/>
        </p:nvSpPr>
        <p:spPr bwMode="auto">
          <a:xfrm>
            <a:off x="381000" y="61722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latin typeface="Calibri" pitchFamily="34" charset="0"/>
            </a:endParaRPr>
          </a:p>
        </p:txBody>
      </p:sp>
      <p:sp>
        <p:nvSpPr>
          <p:cNvPr id="150534" name="Text Box 6"/>
          <p:cNvSpPr txBox="1">
            <a:spLocks noChangeArrowheads="1"/>
          </p:cNvSpPr>
          <p:nvPr/>
        </p:nvSpPr>
        <p:spPr bwMode="auto">
          <a:xfrm>
            <a:off x="8442325" y="12541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smtClean="0">
                <a:latin typeface="Calibri" pitchFamily="34" charset="0"/>
              </a:rPr>
              <a:t>B197</a:t>
            </a:r>
            <a:endParaRPr lang="en-US" b="1" dirty="0">
              <a:latin typeface="Calibri" pitchFamily="34" charset="0"/>
            </a:endParaRPr>
          </a:p>
        </p:txBody>
      </p:sp>
    </p:spTree>
    <p:extLst>
      <p:ext uri="{BB962C8B-B14F-4D97-AF65-F5344CB8AC3E}">
        <p14:creationId xmlns:p14="http://schemas.microsoft.com/office/powerpoint/2010/main" val="93780830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Slide Number Placeholder 4"/>
          <p:cNvSpPr>
            <a:spLocks noGrp="1"/>
          </p:cNvSpPr>
          <p:nvPr>
            <p:ph type="sldNum" sz="quarter" idx="11"/>
          </p:nvPr>
        </p:nvSpPr>
        <p:spPr/>
        <p:txBody>
          <a:bodyPr/>
          <a:lstStyle/>
          <a:p>
            <a:pPr>
              <a:defRPr/>
            </a:pPr>
            <a:endParaRPr lang="en-US" dirty="0" smtClean="0"/>
          </a:p>
        </p:txBody>
      </p:sp>
      <p:sp>
        <p:nvSpPr>
          <p:cNvPr id="1035" name="Rectangle 2"/>
          <p:cNvSpPr>
            <a:spLocks noGrp="1" noRot="1" noChangeArrowheads="1"/>
          </p:cNvSpPr>
          <p:nvPr>
            <p:ph type="title"/>
          </p:nvPr>
        </p:nvSpPr>
        <p:spPr>
          <a:xfrm>
            <a:off x="457200" y="457200"/>
            <a:ext cx="8229600" cy="1143000"/>
          </a:xfrm>
        </p:spPr>
        <p:txBody>
          <a:bodyPr>
            <a:normAutofit fontScale="90000"/>
          </a:bodyPr>
          <a:lstStyle/>
          <a:p>
            <a:pPr eaLnBrk="1" hangingPunct="1"/>
            <a:r>
              <a:rPr lang="en-US" smtClean="0"/>
              <a:t>Thread Through Other Efforts	</a:t>
            </a:r>
          </a:p>
        </p:txBody>
      </p:sp>
      <p:grpSp>
        <p:nvGrpSpPr>
          <p:cNvPr id="2" name="Diagram 5"/>
          <p:cNvGrpSpPr>
            <a:grpSpLocks/>
          </p:cNvGrpSpPr>
          <p:nvPr/>
        </p:nvGrpSpPr>
        <p:grpSpPr bwMode="auto">
          <a:xfrm>
            <a:off x="457200" y="1600200"/>
            <a:ext cx="8229600" cy="4525963"/>
            <a:chOff x="272" y="519"/>
            <a:chExt cx="5184" cy="2851"/>
          </a:xfrm>
        </p:grpSpPr>
        <p:sp>
          <p:nvSpPr>
            <p:cNvPr id="3" name="_s2052"/>
            <p:cNvSpPr>
              <a:spLocks noChangeArrowheads="1" noTextEdit="1"/>
            </p:cNvSpPr>
            <p:nvPr/>
          </p:nvSpPr>
          <p:spPr bwMode="auto">
            <a:xfrm>
              <a:off x="2330" y="1003"/>
              <a:ext cx="1069" cy="1069"/>
            </a:xfrm>
            <a:prstGeom prst="ellipse">
              <a:avLst/>
            </a:prstGeom>
            <a:solidFill>
              <a:schemeClr val="accent2">
                <a:alpha val="50000"/>
              </a:schemeClr>
            </a:solidFill>
            <a:ln w="4669">
              <a:solidFill>
                <a:schemeClr val="accent2"/>
              </a:solidFill>
              <a:round/>
              <a:headEnd/>
              <a:tailEnd/>
            </a:ln>
          </p:spPr>
          <p:txBody>
            <a:bodyPr vert="horz" wrap="square" lIns="91440" tIns="45720" rIns="91440" bIns="45720" numCol="1" anchor="ctr" anchorCtr="0" compatLnSpc="1">
              <a:prstTxWarp prst="textNoShape">
                <a:avLst/>
              </a:prstTxWarp>
            </a:bodyPr>
            <a:lstStyle/>
            <a:p>
              <a:endParaRPr lang="en-US"/>
            </a:p>
          </p:txBody>
        </p:sp>
        <p:sp>
          <p:nvSpPr>
            <p:cNvPr id="4" name="_s2053"/>
            <p:cNvSpPr>
              <a:spLocks noChangeArrowheads="1"/>
            </p:cNvSpPr>
            <p:nvPr/>
          </p:nvSpPr>
          <p:spPr bwMode="auto">
            <a:xfrm>
              <a:off x="2330" y="629"/>
              <a:ext cx="1069"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34" charset="0"/>
                  <a:cs typeface="Arial" charset="0"/>
                </a:rPr>
                <a:t>Estate Planning</a:t>
              </a:r>
            </a:p>
          </p:txBody>
        </p:sp>
        <p:sp>
          <p:nvSpPr>
            <p:cNvPr id="5" name="_s2054"/>
            <p:cNvSpPr>
              <a:spLocks noChangeArrowheads="1" noTextEdit="1"/>
            </p:cNvSpPr>
            <p:nvPr/>
          </p:nvSpPr>
          <p:spPr bwMode="auto">
            <a:xfrm>
              <a:off x="2682" y="1613"/>
              <a:ext cx="1069" cy="1069"/>
            </a:xfrm>
            <a:prstGeom prst="ellipse">
              <a:avLst/>
            </a:prstGeom>
            <a:solidFill>
              <a:schemeClr val="hlink">
                <a:alpha val="50000"/>
              </a:schemeClr>
            </a:solidFill>
            <a:ln w="4669">
              <a:solidFill>
                <a:schemeClr val="hlink"/>
              </a:solidFill>
              <a:round/>
              <a:headEnd/>
              <a:tailEnd/>
            </a:ln>
          </p:spPr>
          <p:txBody>
            <a:bodyPr vert="horz" wrap="square" lIns="91440" tIns="45720" rIns="91440" bIns="45720" numCol="1" anchor="ctr" anchorCtr="0" compatLnSpc="1">
              <a:prstTxWarp prst="textNoShape">
                <a:avLst/>
              </a:prstTxWarp>
            </a:bodyPr>
            <a:lstStyle/>
            <a:p>
              <a:endParaRPr lang="en-US"/>
            </a:p>
          </p:txBody>
        </p:sp>
        <p:sp>
          <p:nvSpPr>
            <p:cNvPr id="6" name="_s2055"/>
            <p:cNvSpPr>
              <a:spLocks noChangeArrowheads="1"/>
            </p:cNvSpPr>
            <p:nvPr/>
          </p:nvSpPr>
          <p:spPr bwMode="auto">
            <a:xfrm>
              <a:off x="3771" y="2468"/>
              <a:ext cx="1069"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34" charset="0"/>
                  <a:cs typeface="Arial" charset="0"/>
                </a:rPr>
                <a:t>Business Planning</a:t>
              </a:r>
            </a:p>
          </p:txBody>
        </p:sp>
        <p:sp>
          <p:nvSpPr>
            <p:cNvPr id="7" name="_s2056"/>
            <p:cNvSpPr>
              <a:spLocks noChangeArrowheads="1" noTextEdit="1"/>
            </p:cNvSpPr>
            <p:nvPr/>
          </p:nvSpPr>
          <p:spPr bwMode="auto">
            <a:xfrm>
              <a:off x="1978" y="1613"/>
              <a:ext cx="1069" cy="1069"/>
            </a:xfrm>
            <a:prstGeom prst="ellipse">
              <a:avLst/>
            </a:prstGeom>
            <a:solidFill>
              <a:schemeClr val="folHlink">
                <a:alpha val="50000"/>
              </a:schemeClr>
            </a:solidFill>
            <a:ln w="4669">
              <a:solidFill>
                <a:schemeClr val="folHlink"/>
              </a:solidFill>
              <a:round/>
              <a:headEnd/>
              <a:tailEnd/>
            </a:ln>
          </p:spPr>
          <p:txBody>
            <a:bodyPr vert="horz" wrap="square" lIns="91440" tIns="45720" rIns="91440" bIns="45720" numCol="1" anchor="ctr" anchorCtr="0" compatLnSpc="1">
              <a:prstTxWarp prst="textNoShape">
                <a:avLst/>
              </a:prstTxWarp>
            </a:bodyPr>
            <a:lstStyle/>
            <a:p>
              <a:endParaRPr lang="en-US"/>
            </a:p>
          </p:txBody>
        </p:sp>
        <p:sp>
          <p:nvSpPr>
            <p:cNvPr id="8" name="_s2057"/>
            <p:cNvSpPr>
              <a:spLocks noChangeArrowheads="1"/>
            </p:cNvSpPr>
            <p:nvPr/>
          </p:nvSpPr>
          <p:spPr bwMode="auto">
            <a:xfrm>
              <a:off x="887" y="2467"/>
              <a:ext cx="1069"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34" charset="0"/>
                  <a:cs typeface="Arial" charset="0"/>
                </a:rPr>
                <a:t>Succession Planning</a:t>
              </a:r>
            </a:p>
          </p:txBody>
        </p:sp>
      </p:grpSp>
    </p:spTree>
    <p:extLst>
      <p:ext uri="{BB962C8B-B14F-4D97-AF65-F5344CB8AC3E}">
        <p14:creationId xmlns:p14="http://schemas.microsoft.com/office/powerpoint/2010/main" val="4267116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Pease Limitation</a:t>
            </a:r>
            <a:endParaRPr lang="en-US" dirty="0"/>
          </a:p>
        </p:txBody>
      </p:sp>
      <p:sp>
        <p:nvSpPr>
          <p:cNvPr id="3" name="Content Placeholder 2"/>
          <p:cNvSpPr>
            <a:spLocks noGrp="1"/>
          </p:cNvSpPr>
          <p:nvPr>
            <p:ph idx="1"/>
          </p:nvPr>
        </p:nvSpPr>
        <p:spPr/>
        <p:txBody>
          <a:bodyPr/>
          <a:lstStyle/>
          <a:p>
            <a:r>
              <a:rPr lang="en-US" dirty="0" smtClean="0"/>
              <a:t>Pease cuts itemized deductions by 3% of AGI above the threshold amounts up to maximum of 80%</a:t>
            </a:r>
          </a:p>
          <a:p>
            <a:r>
              <a:rPr lang="en-US" dirty="0" smtClean="0"/>
              <a:t>Deductions not included:</a:t>
            </a:r>
          </a:p>
          <a:p>
            <a:pPr lvl="1"/>
            <a:r>
              <a:rPr lang="en-US" dirty="0" smtClean="0"/>
              <a:t>Investment interest</a:t>
            </a:r>
          </a:p>
          <a:p>
            <a:pPr lvl="1"/>
            <a:r>
              <a:rPr lang="en-US" dirty="0" smtClean="0"/>
              <a:t>Medical expenses</a:t>
            </a:r>
          </a:p>
          <a:p>
            <a:pPr lvl="1"/>
            <a:r>
              <a:rPr lang="en-US" dirty="0" smtClean="0"/>
              <a:t>Casualty, theft and wagering losses</a:t>
            </a:r>
          </a:p>
          <a:p>
            <a:pPr lvl="1"/>
            <a:endParaRPr lang="en-US" dirty="0"/>
          </a:p>
        </p:txBody>
      </p:sp>
    </p:spTree>
    <p:extLst>
      <p:ext uri="{BB962C8B-B14F-4D97-AF65-F5344CB8AC3E}">
        <p14:creationId xmlns:p14="http://schemas.microsoft.com/office/powerpoint/2010/main" val="302922287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1"/>
          <p:cNvSpPr>
            <a:spLocks noGrp="1"/>
          </p:cNvSpPr>
          <p:nvPr>
            <p:ph type="title"/>
          </p:nvPr>
        </p:nvSpPr>
        <p:spPr>
          <a:xfrm>
            <a:off x="457200" y="0"/>
            <a:ext cx="8229600" cy="1143000"/>
          </a:xfrm>
        </p:spPr>
        <p:txBody>
          <a:bodyPr>
            <a:normAutofit fontScale="90000"/>
          </a:bodyPr>
          <a:lstStyle/>
          <a:p>
            <a:r>
              <a:rPr lang="en-US" smtClean="0"/>
              <a:t>Steps to Successful Succession Planning</a:t>
            </a:r>
          </a:p>
        </p:txBody>
      </p:sp>
      <p:sp>
        <p:nvSpPr>
          <p:cNvPr id="151555" name="Text Placeholder 3"/>
          <p:cNvSpPr>
            <a:spLocks noGrp="1"/>
          </p:cNvSpPr>
          <p:nvPr>
            <p:ph type="body" idx="4294967295"/>
          </p:nvPr>
        </p:nvSpPr>
        <p:spPr>
          <a:xfrm>
            <a:off x="304800" y="1447800"/>
            <a:ext cx="8229600" cy="4525963"/>
          </a:xfrm>
        </p:spPr>
        <p:txBody>
          <a:bodyPr>
            <a:normAutofit fontScale="92500" lnSpcReduction="20000"/>
          </a:bodyPr>
          <a:lstStyle/>
          <a:p>
            <a:r>
              <a:rPr lang="en-US" dirty="0" smtClean="0"/>
              <a:t>Determine business owner’s long-term goals and objectives</a:t>
            </a:r>
          </a:p>
          <a:p>
            <a:r>
              <a:rPr lang="en-US" dirty="0" smtClean="0"/>
              <a:t>Determine financial needs of business owner and spouse and develop plan assuring financial security</a:t>
            </a:r>
          </a:p>
          <a:p>
            <a:r>
              <a:rPr lang="en-US" dirty="0" smtClean="0"/>
              <a:t>Determine who will manage the business and develop the management plan</a:t>
            </a:r>
          </a:p>
          <a:p>
            <a:r>
              <a:rPr lang="en-US" dirty="0" smtClean="0"/>
              <a:t>Determine who will own the business and how to transfer owner’s interest</a:t>
            </a:r>
          </a:p>
          <a:p>
            <a:r>
              <a:rPr lang="en-US" dirty="0" smtClean="0"/>
              <a:t>Minimize transfer taxes and establish estate plan</a:t>
            </a:r>
          </a:p>
        </p:txBody>
      </p:sp>
    </p:spTree>
    <p:extLst>
      <p:ext uri="{BB962C8B-B14F-4D97-AF65-F5344CB8AC3E}">
        <p14:creationId xmlns:p14="http://schemas.microsoft.com/office/powerpoint/2010/main" val="59286119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5"/>
          <p:cNvSpPr>
            <a:spLocks noGrp="1" noChangeArrowheads="1"/>
          </p:cNvSpPr>
          <p:nvPr>
            <p:ph type="sldNum" sz="quarter" idx="4294967295"/>
          </p:nvPr>
        </p:nvSpPr>
        <p:spPr>
          <a:xfrm>
            <a:off x="6553200" y="6356350"/>
            <a:ext cx="2133600" cy="365125"/>
          </a:xfrm>
          <a:prstGeom prst="rect">
            <a:avLst/>
          </a:prstGeom>
        </p:spPr>
        <p:txBody>
          <a:bodyPr/>
          <a:lstStyle/>
          <a:p>
            <a:pPr>
              <a:defRPr/>
            </a:pPr>
            <a:endParaRPr lang="en-US" dirty="0"/>
          </a:p>
        </p:txBody>
      </p:sp>
      <p:sp>
        <p:nvSpPr>
          <p:cNvPr id="18436" name="Rectangle 4"/>
          <p:cNvSpPr>
            <a:spLocks noGrp="1" noChangeArrowheads="1"/>
          </p:cNvSpPr>
          <p:nvPr>
            <p:ph type="ctrTitle"/>
          </p:nvPr>
        </p:nvSpPr>
        <p:spPr/>
        <p:txBody>
          <a:bodyPr rtlCol="0">
            <a:normAutofit fontScale="90000"/>
          </a:bodyPr>
          <a:lstStyle/>
          <a:p>
            <a:pPr eaLnBrk="1" fontAlgn="auto" hangingPunct="1">
              <a:spcAft>
                <a:spcPts val="0"/>
              </a:spcAft>
              <a:defRPr/>
            </a:pPr>
            <a:r>
              <a:rPr lang="en-US" sz="5400" dirty="0" smtClean="0"/>
              <a:t>BUSINESS ORGANIZATION STRATEGIES</a:t>
            </a:r>
          </a:p>
        </p:txBody>
      </p:sp>
      <p:sp>
        <p:nvSpPr>
          <p:cNvPr id="18437" name="Rectangle 5"/>
          <p:cNvSpPr>
            <a:spLocks noGrp="1" noChangeArrowheads="1"/>
          </p:cNvSpPr>
          <p:nvPr>
            <p:ph type="subTitle" idx="1"/>
          </p:nvPr>
        </p:nvSpPr>
        <p:spPr/>
        <p:txBody>
          <a:bodyPr rtlCol="0">
            <a:normAutofit/>
          </a:bodyPr>
          <a:lstStyle/>
          <a:p>
            <a:pPr eaLnBrk="1" fontAlgn="auto" hangingPunct="1">
              <a:spcAft>
                <a:spcPts val="0"/>
              </a:spcAft>
              <a:buFont typeface="Arial" pitchFamily="34" charset="0"/>
              <a:buNone/>
              <a:defRPr/>
            </a:pPr>
            <a:endParaRPr lang="en-US" smtClean="0"/>
          </a:p>
        </p:txBody>
      </p:sp>
      <p:sp>
        <p:nvSpPr>
          <p:cNvPr id="2" name="TextBox 1"/>
          <p:cNvSpPr txBox="1"/>
          <p:nvPr/>
        </p:nvSpPr>
        <p:spPr>
          <a:xfrm>
            <a:off x="8229600" y="304800"/>
            <a:ext cx="660758" cy="369332"/>
          </a:xfrm>
          <a:prstGeom prst="rect">
            <a:avLst/>
          </a:prstGeom>
          <a:noFill/>
        </p:spPr>
        <p:txBody>
          <a:bodyPr wrap="none" rtlCol="0">
            <a:spAutoFit/>
          </a:bodyPr>
          <a:lstStyle/>
          <a:p>
            <a:r>
              <a:rPr lang="en-US" dirty="0" smtClean="0"/>
              <a:t>B198</a:t>
            </a:r>
            <a:endParaRPr lang="en-US" dirty="0"/>
          </a:p>
        </p:txBody>
      </p:sp>
    </p:spTree>
    <p:extLst>
      <p:ext uri="{BB962C8B-B14F-4D97-AF65-F5344CB8AC3E}">
        <p14:creationId xmlns:p14="http://schemas.microsoft.com/office/powerpoint/2010/main" val="140856428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178179" name="Rectangle 7"/>
          <p:cNvSpPr>
            <a:spLocks noGrp="1" noRot="1" noChangeArrowheads="1"/>
          </p:cNvSpPr>
          <p:nvPr>
            <p:ph type="title"/>
          </p:nvPr>
        </p:nvSpPr>
        <p:spPr/>
        <p:txBody>
          <a:bodyPr/>
          <a:lstStyle/>
          <a:p>
            <a:pPr eaLnBrk="1" hangingPunct="1"/>
            <a:r>
              <a:rPr lang="en-US" smtClean="0"/>
              <a:t>Single Entity</a:t>
            </a:r>
          </a:p>
        </p:txBody>
      </p:sp>
      <p:sp>
        <p:nvSpPr>
          <p:cNvPr id="178180" name="Oval 9"/>
          <p:cNvSpPr>
            <a:spLocks noGrp="1" noChangeArrowheads="1"/>
          </p:cNvSpPr>
          <p:nvPr>
            <p:ph type="body" idx="1"/>
          </p:nvPr>
        </p:nvSpPr>
        <p:spPr>
          <a:xfrm>
            <a:off x="2514600" y="1600200"/>
            <a:ext cx="4495800" cy="4525963"/>
          </a:xfrm>
          <a:prstGeom prst="ellipse">
            <a:avLst/>
          </a:prstGeom>
          <a:solidFill>
            <a:srgbClr val="DDDDDD"/>
          </a:solidFill>
          <a:ln w="12700">
            <a:solidFill>
              <a:schemeClr val="tx1"/>
            </a:solidFill>
            <a:round/>
            <a:headEnd type="none" w="sm" len="sm"/>
            <a:tailEnd type="none" w="sm" len="sm"/>
          </a:ln>
        </p:spPr>
        <p:txBody>
          <a:bodyPr/>
          <a:lstStyle/>
          <a:p>
            <a:pPr eaLnBrk="1" hangingPunct="1">
              <a:buFont typeface="Wingdings" pitchFamily="2" charset="2"/>
              <a:buNone/>
            </a:pPr>
            <a:r>
              <a:rPr lang="en-US" sz="2400" dirty="0" smtClean="0"/>
              <a:t>Most U.S. Businesses</a:t>
            </a:r>
          </a:p>
          <a:p>
            <a:pPr eaLnBrk="1" hangingPunct="1">
              <a:buFont typeface="Wingdings" pitchFamily="2" charset="2"/>
              <a:buNone/>
            </a:pPr>
            <a:endParaRPr lang="en-US" sz="2800" dirty="0" smtClean="0">
              <a:solidFill>
                <a:schemeClr val="bg1"/>
              </a:solidFill>
            </a:endParaRPr>
          </a:p>
          <a:p>
            <a:pPr algn="ctr" eaLnBrk="1" hangingPunct="1">
              <a:buFont typeface="Wingdings" pitchFamily="2" charset="2"/>
              <a:buNone/>
            </a:pPr>
            <a:r>
              <a:rPr lang="en-US" sz="2800" dirty="0" smtClean="0"/>
              <a:t>70 to 75% of farms and 50-60 percent of non-farm businesses</a:t>
            </a:r>
          </a:p>
        </p:txBody>
      </p:sp>
      <p:sp>
        <p:nvSpPr>
          <p:cNvPr id="178181" name="Text Box 10"/>
          <p:cNvSpPr txBox="1">
            <a:spLocks noChangeArrowheads="1"/>
          </p:cNvSpPr>
          <p:nvPr/>
        </p:nvSpPr>
        <p:spPr bwMode="auto">
          <a:xfrm>
            <a:off x="381000" y="61722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latin typeface="Calibri" pitchFamily="34" charset="0"/>
            </a:endParaRPr>
          </a:p>
        </p:txBody>
      </p:sp>
    </p:spTree>
    <p:extLst>
      <p:ext uri="{BB962C8B-B14F-4D97-AF65-F5344CB8AC3E}">
        <p14:creationId xmlns:p14="http://schemas.microsoft.com/office/powerpoint/2010/main" val="74519237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2"/>
          </p:nvPr>
        </p:nvSpPr>
        <p:spPr>
          <a:xfrm>
            <a:off x="3124200" y="6356350"/>
            <a:ext cx="2895600" cy="365125"/>
          </a:xfrm>
        </p:spPr>
        <p:txBody>
          <a:bodyPr/>
          <a:lstStyle/>
          <a:p>
            <a:pPr algn="ctr">
              <a:defRPr/>
            </a:pPr>
            <a:endParaRPr lang="en-US" dirty="0"/>
          </a:p>
        </p:txBody>
      </p:sp>
      <p:sp>
        <p:nvSpPr>
          <p:cNvPr id="179203" name="Rectangle 2"/>
          <p:cNvSpPr>
            <a:spLocks noGrp="1" noRot="1" noChangeArrowheads="1"/>
          </p:cNvSpPr>
          <p:nvPr>
            <p:ph type="title"/>
          </p:nvPr>
        </p:nvSpPr>
        <p:spPr/>
        <p:txBody>
          <a:bodyPr/>
          <a:lstStyle/>
          <a:p>
            <a:pPr eaLnBrk="1" hangingPunct="1"/>
            <a:r>
              <a:rPr lang="en-US" smtClean="0"/>
              <a:t>Multiple Entities</a:t>
            </a:r>
          </a:p>
        </p:txBody>
      </p:sp>
      <p:sp>
        <p:nvSpPr>
          <p:cNvPr id="31748" name="Rectangle 4"/>
          <p:cNvSpPr>
            <a:spLocks noChangeArrowheads="1"/>
          </p:cNvSpPr>
          <p:nvPr/>
        </p:nvSpPr>
        <p:spPr bwMode="auto">
          <a:xfrm>
            <a:off x="685800" y="1600200"/>
            <a:ext cx="3810000" cy="4114800"/>
          </a:xfrm>
          <a:prstGeom prst="rect">
            <a:avLst/>
          </a:prstGeom>
          <a:noFill/>
          <a:ln w="9525">
            <a:noFill/>
            <a:miter lim="800000"/>
            <a:headEnd/>
            <a:tailEnd/>
          </a:ln>
          <a:effectLst/>
        </p:spPr>
        <p:txBody>
          <a:bodyPr/>
          <a:lstStyle/>
          <a:p>
            <a:pPr marL="342900" indent="-342900" fontAlgn="auto">
              <a:spcBef>
                <a:spcPct val="20000"/>
              </a:spcBef>
              <a:spcAft>
                <a:spcPts val="0"/>
              </a:spcAft>
              <a:buClr>
                <a:schemeClr val="hlink"/>
              </a:buClr>
              <a:buSzPct val="70000"/>
              <a:buFont typeface="Wingdings" pitchFamily="2" charset="2"/>
              <a:buChar char="n"/>
              <a:defRPr/>
            </a:pPr>
            <a:r>
              <a:rPr lang="en-US" sz="2800" b="1">
                <a:effectLst>
                  <a:outerShdw blurRad="38100" dist="38100" dir="2700000" algn="tl">
                    <a:srgbClr val="000000"/>
                  </a:outerShdw>
                </a:effectLst>
                <a:latin typeface="+mn-lt"/>
                <a:cs typeface="+mn-cs"/>
              </a:rPr>
              <a:t>OPERATIONAL ENTITY</a:t>
            </a:r>
          </a:p>
        </p:txBody>
      </p:sp>
      <p:sp>
        <p:nvSpPr>
          <p:cNvPr id="31749" name="Rectangle 5"/>
          <p:cNvSpPr>
            <a:spLocks noChangeArrowheads="1"/>
          </p:cNvSpPr>
          <p:nvPr/>
        </p:nvSpPr>
        <p:spPr bwMode="auto">
          <a:xfrm>
            <a:off x="4648200" y="1600200"/>
            <a:ext cx="3810000" cy="4495800"/>
          </a:xfrm>
          <a:prstGeom prst="rect">
            <a:avLst/>
          </a:prstGeom>
          <a:noFill/>
          <a:ln w="9525">
            <a:noFill/>
            <a:miter lim="800000"/>
            <a:headEnd/>
            <a:tailEnd/>
          </a:ln>
          <a:effectLst/>
        </p:spPr>
        <p:txBody>
          <a:bodyPr/>
          <a:lstStyle/>
          <a:p>
            <a:pPr marL="342900" indent="-342900" fontAlgn="auto">
              <a:spcBef>
                <a:spcPct val="20000"/>
              </a:spcBef>
              <a:spcAft>
                <a:spcPts val="0"/>
              </a:spcAft>
              <a:buClr>
                <a:schemeClr val="hlink"/>
              </a:buClr>
              <a:buSzPct val="70000"/>
              <a:buFont typeface="Wingdings" pitchFamily="2" charset="2"/>
              <a:buChar char="n"/>
              <a:defRPr/>
            </a:pPr>
            <a:r>
              <a:rPr lang="en-US" sz="2800" b="1">
                <a:effectLst>
                  <a:outerShdw blurRad="38100" dist="38100" dir="2700000" algn="tl">
                    <a:srgbClr val="000000"/>
                  </a:outerShdw>
                </a:effectLst>
                <a:latin typeface="+mn-lt"/>
                <a:cs typeface="+mn-cs"/>
              </a:rPr>
              <a:t>REAL ESTATE ENTITIES</a:t>
            </a:r>
          </a:p>
        </p:txBody>
      </p:sp>
      <p:sp>
        <p:nvSpPr>
          <p:cNvPr id="179206" name="Oval 6"/>
          <p:cNvSpPr>
            <a:spLocks noChangeArrowheads="1"/>
          </p:cNvSpPr>
          <p:nvPr/>
        </p:nvSpPr>
        <p:spPr bwMode="auto">
          <a:xfrm>
            <a:off x="1295400" y="2819400"/>
            <a:ext cx="2590800" cy="2514600"/>
          </a:xfrm>
          <a:prstGeom prst="ellipse">
            <a:avLst/>
          </a:prstGeom>
          <a:solidFill>
            <a:srgbClr val="DDDDDD"/>
          </a:solidFill>
          <a:ln w="12700">
            <a:solidFill>
              <a:schemeClr val="tx1"/>
            </a:solidFill>
            <a:round/>
            <a:headEnd type="none" w="sm" len="sm"/>
            <a:tailEnd type="none" w="sm" len="sm"/>
          </a:ln>
        </p:spPr>
        <p:txBody>
          <a:bodyPr wrap="none" anchor="ctr"/>
          <a:lstStyle/>
          <a:p>
            <a:pPr algn="ctr"/>
            <a:r>
              <a:rPr lang="en-US" sz="2000" dirty="0">
                <a:solidFill>
                  <a:srgbClr val="C00000"/>
                </a:solidFill>
                <a:latin typeface="Calibri" pitchFamily="34" charset="0"/>
              </a:rPr>
              <a:t>Sole Proprietorship</a:t>
            </a:r>
          </a:p>
          <a:p>
            <a:pPr algn="ctr"/>
            <a:r>
              <a:rPr lang="en-US" sz="2000" dirty="0">
                <a:solidFill>
                  <a:srgbClr val="C00000"/>
                </a:solidFill>
                <a:latin typeface="Calibri" pitchFamily="34" charset="0"/>
              </a:rPr>
              <a:t>Partnership</a:t>
            </a:r>
          </a:p>
          <a:p>
            <a:pPr algn="ctr"/>
            <a:r>
              <a:rPr lang="en-US" sz="2000" dirty="0">
                <a:solidFill>
                  <a:srgbClr val="C00000"/>
                </a:solidFill>
                <a:latin typeface="Calibri" pitchFamily="34" charset="0"/>
              </a:rPr>
              <a:t>LLC</a:t>
            </a:r>
          </a:p>
          <a:p>
            <a:pPr algn="ctr"/>
            <a:r>
              <a:rPr lang="en-US" sz="2000" dirty="0">
                <a:solidFill>
                  <a:srgbClr val="C00000"/>
                </a:solidFill>
                <a:latin typeface="Calibri" pitchFamily="34" charset="0"/>
              </a:rPr>
              <a:t>C Corporation</a:t>
            </a:r>
          </a:p>
          <a:p>
            <a:pPr algn="ctr"/>
            <a:r>
              <a:rPr lang="en-US" sz="2000" dirty="0">
                <a:solidFill>
                  <a:srgbClr val="C00000"/>
                </a:solidFill>
                <a:latin typeface="Calibri" pitchFamily="34" charset="0"/>
              </a:rPr>
              <a:t>S Corporation</a:t>
            </a:r>
          </a:p>
        </p:txBody>
      </p:sp>
      <p:sp>
        <p:nvSpPr>
          <p:cNvPr id="179207" name="Rectangle 7"/>
          <p:cNvSpPr>
            <a:spLocks noChangeArrowheads="1"/>
          </p:cNvSpPr>
          <p:nvPr/>
        </p:nvSpPr>
        <p:spPr bwMode="auto">
          <a:xfrm>
            <a:off x="5410200" y="2895600"/>
            <a:ext cx="2667000" cy="2286000"/>
          </a:xfrm>
          <a:prstGeom prst="rect">
            <a:avLst/>
          </a:prstGeom>
          <a:solidFill>
            <a:srgbClr val="008A00"/>
          </a:solidFill>
          <a:ln w="12700">
            <a:solidFill>
              <a:schemeClr val="tx1"/>
            </a:solidFill>
            <a:miter lim="800000"/>
            <a:headEnd type="none" w="sm" len="sm"/>
            <a:tailEnd type="none" w="sm" len="sm"/>
          </a:ln>
        </p:spPr>
        <p:txBody>
          <a:bodyPr wrap="none" anchor="ctr"/>
          <a:lstStyle/>
          <a:p>
            <a:pPr algn="ctr"/>
            <a:endParaRPr lang="en-US" sz="2800" b="1" i="1">
              <a:latin typeface="Times New Roman" pitchFamily="18" charset="0"/>
            </a:endParaRPr>
          </a:p>
        </p:txBody>
      </p:sp>
      <p:sp>
        <p:nvSpPr>
          <p:cNvPr id="179208" name="Text Box 8"/>
          <p:cNvSpPr txBox="1">
            <a:spLocks noChangeArrowheads="1"/>
          </p:cNvSpPr>
          <p:nvPr/>
        </p:nvSpPr>
        <p:spPr bwMode="auto">
          <a:xfrm>
            <a:off x="3810000" y="36576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latin typeface="Times New Roman" pitchFamily="18" charset="0"/>
              </a:rPr>
              <a:t>__lease____</a:t>
            </a:r>
          </a:p>
        </p:txBody>
      </p:sp>
      <p:sp>
        <p:nvSpPr>
          <p:cNvPr id="179209" name="Rectangle 9"/>
          <p:cNvSpPr>
            <a:spLocks noChangeArrowheads="1"/>
          </p:cNvSpPr>
          <p:nvPr/>
        </p:nvSpPr>
        <p:spPr bwMode="auto">
          <a:xfrm>
            <a:off x="4724400" y="5562600"/>
            <a:ext cx="1371600" cy="914400"/>
          </a:xfrm>
          <a:prstGeom prst="rect">
            <a:avLst/>
          </a:prstGeom>
          <a:solidFill>
            <a:schemeClr val="accent1"/>
          </a:solidFill>
          <a:ln w="38100">
            <a:solidFill>
              <a:schemeClr val="bg1"/>
            </a:solidFill>
            <a:miter lim="800000"/>
            <a:headEnd type="none" w="sm" len="sm"/>
            <a:tailEnd type="none" w="sm" len="sm"/>
          </a:ln>
        </p:spPr>
        <p:txBody>
          <a:bodyPr wrap="none" anchor="ctr"/>
          <a:lstStyle/>
          <a:p>
            <a:pPr algn="ctr"/>
            <a:r>
              <a:rPr lang="en-US" sz="2000" b="1" i="1">
                <a:latin typeface="Times New Roman" pitchFamily="18" charset="0"/>
              </a:rPr>
              <a:t>Parents’</a:t>
            </a:r>
          </a:p>
          <a:p>
            <a:pPr algn="ctr"/>
            <a:r>
              <a:rPr lang="en-US" sz="2000" b="1" i="1">
                <a:latin typeface="Times New Roman" pitchFamily="18" charset="0"/>
              </a:rPr>
              <a:t>capital</a:t>
            </a:r>
          </a:p>
        </p:txBody>
      </p:sp>
      <p:sp>
        <p:nvSpPr>
          <p:cNvPr id="179210" name="Line 10"/>
          <p:cNvSpPr>
            <a:spLocks noChangeShapeType="1"/>
          </p:cNvSpPr>
          <p:nvPr/>
        </p:nvSpPr>
        <p:spPr bwMode="auto">
          <a:xfrm>
            <a:off x="3505200" y="4953000"/>
            <a:ext cx="1219200" cy="6858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9211" name="Rectangle 11"/>
          <p:cNvSpPr>
            <a:spLocks noChangeArrowheads="1"/>
          </p:cNvSpPr>
          <p:nvPr/>
        </p:nvSpPr>
        <p:spPr bwMode="auto">
          <a:xfrm>
            <a:off x="3200400" y="5638800"/>
            <a:ext cx="914400" cy="990600"/>
          </a:xfrm>
          <a:prstGeom prst="rect">
            <a:avLst/>
          </a:prstGeom>
          <a:solidFill>
            <a:schemeClr val="accent1"/>
          </a:solidFill>
          <a:ln w="38100">
            <a:solidFill>
              <a:schemeClr val="bg1"/>
            </a:solidFill>
            <a:miter lim="800000"/>
            <a:headEnd type="none" w="sm" len="sm"/>
            <a:tailEnd type="none" w="sm" len="sm"/>
          </a:ln>
        </p:spPr>
        <p:txBody>
          <a:bodyPr wrap="none" anchor="ctr"/>
          <a:lstStyle/>
          <a:p>
            <a:pPr algn="ctr"/>
            <a:r>
              <a:rPr lang="en-US" sz="2000" b="1" i="1">
                <a:latin typeface="Times New Roman" pitchFamily="18" charset="0"/>
              </a:rPr>
              <a:t>Child’s</a:t>
            </a:r>
          </a:p>
          <a:p>
            <a:pPr algn="ctr"/>
            <a:r>
              <a:rPr lang="en-US" sz="2000" b="1" i="1">
                <a:latin typeface="Times New Roman" pitchFamily="18" charset="0"/>
              </a:rPr>
              <a:t>capital</a:t>
            </a:r>
          </a:p>
        </p:txBody>
      </p:sp>
      <p:sp>
        <p:nvSpPr>
          <p:cNvPr id="179212" name="Line 12"/>
          <p:cNvSpPr>
            <a:spLocks noChangeShapeType="1"/>
          </p:cNvSpPr>
          <p:nvPr/>
        </p:nvSpPr>
        <p:spPr bwMode="auto">
          <a:xfrm>
            <a:off x="3276600" y="5105400"/>
            <a:ext cx="457200" cy="533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9213" name="AutoShape 13"/>
          <p:cNvSpPr>
            <a:spLocks noChangeArrowheads="1"/>
          </p:cNvSpPr>
          <p:nvPr/>
        </p:nvSpPr>
        <p:spPr bwMode="auto">
          <a:xfrm>
            <a:off x="152400" y="5334000"/>
            <a:ext cx="1828800" cy="914400"/>
          </a:xfrm>
          <a:prstGeom prst="hexagon">
            <a:avLst>
              <a:gd name="adj" fmla="val 50000"/>
              <a:gd name="vf" fmla="val 115470"/>
            </a:avLst>
          </a:prstGeom>
          <a:solidFill>
            <a:schemeClr val="accent1"/>
          </a:solidFill>
          <a:ln w="38100">
            <a:solidFill>
              <a:schemeClr val="bg1"/>
            </a:solidFill>
            <a:miter lim="800000"/>
            <a:headEnd type="none" w="sm" len="sm"/>
            <a:tailEnd type="none" w="sm" len="sm"/>
          </a:ln>
        </p:spPr>
        <p:txBody>
          <a:bodyPr wrap="none" anchor="ctr"/>
          <a:lstStyle/>
          <a:p>
            <a:pPr algn="ctr"/>
            <a:r>
              <a:rPr lang="en-US" sz="2400" b="1" i="1">
                <a:latin typeface="Times New Roman" pitchFamily="18" charset="0"/>
              </a:rPr>
              <a:t>Equipment</a:t>
            </a:r>
          </a:p>
        </p:txBody>
      </p:sp>
      <p:sp>
        <p:nvSpPr>
          <p:cNvPr id="179214" name="Line 14"/>
          <p:cNvSpPr>
            <a:spLocks noChangeShapeType="1"/>
          </p:cNvSpPr>
          <p:nvPr/>
        </p:nvSpPr>
        <p:spPr bwMode="auto">
          <a:xfrm flipV="1">
            <a:off x="1219200" y="4876800"/>
            <a:ext cx="381000" cy="4572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9215" name="Text Box 15"/>
          <p:cNvSpPr txBox="1">
            <a:spLocks noChangeArrowheads="1"/>
          </p:cNvSpPr>
          <p:nvPr/>
        </p:nvSpPr>
        <p:spPr bwMode="auto">
          <a:xfrm>
            <a:off x="6248400" y="3560763"/>
            <a:ext cx="12398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400" b="1" i="1">
                <a:latin typeface="Times New Roman" pitchFamily="18" charset="0"/>
              </a:rPr>
              <a:t>LLC</a:t>
            </a:r>
          </a:p>
        </p:txBody>
      </p:sp>
      <p:sp>
        <p:nvSpPr>
          <p:cNvPr id="179216" name="Text Box 17"/>
          <p:cNvSpPr txBox="1">
            <a:spLocks noChangeArrowheads="1"/>
          </p:cNvSpPr>
          <p:nvPr/>
        </p:nvSpPr>
        <p:spPr bwMode="auto">
          <a:xfrm>
            <a:off x="8137525" y="12541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smtClean="0">
                <a:latin typeface="Calibri" pitchFamily="34" charset="0"/>
              </a:rPr>
              <a:t>B198</a:t>
            </a:r>
            <a:endParaRPr lang="en-US" b="1" dirty="0">
              <a:latin typeface="Calibri" pitchFamily="34" charset="0"/>
            </a:endParaRPr>
          </a:p>
        </p:txBody>
      </p:sp>
    </p:spTree>
    <p:extLst>
      <p:ext uri="{BB962C8B-B14F-4D97-AF65-F5344CB8AC3E}">
        <p14:creationId xmlns:p14="http://schemas.microsoft.com/office/powerpoint/2010/main" val="428951639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180227" name="Rectangle 2"/>
          <p:cNvSpPr>
            <a:spLocks noGrp="1" noRot="1" noChangeArrowheads="1"/>
          </p:cNvSpPr>
          <p:nvPr>
            <p:ph type="title"/>
          </p:nvPr>
        </p:nvSpPr>
        <p:spPr/>
        <p:txBody>
          <a:bodyPr/>
          <a:lstStyle/>
          <a:p>
            <a:pPr eaLnBrk="1" hangingPunct="1"/>
            <a:r>
              <a:rPr lang="en-US" smtClean="0"/>
              <a:t>Operational Entity</a:t>
            </a:r>
          </a:p>
        </p:txBody>
      </p:sp>
      <p:sp>
        <p:nvSpPr>
          <p:cNvPr id="180228" name="Rectangle 3"/>
          <p:cNvSpPr>
            <a:spLocks noGrp="1" noChangeArrowheads="1"/>
          </p:cNvSpPr>
          <p:nvPr>
            <p:ph type="body" idx="1"/>
          </p:nvPr>
        </p:nvSpPr>
        <p:spPr/>
        <p:txBody>
          <a:bodyPr/>
          <a:lstStyle/>
          <a:p>
            <a:pPr eaLnBrk="1" hangingPunct="1"/>
            <a:r>
              <a:rPr lang="en-US" smtClean="0"/>
              <a:t>Typical choices include:</a:t>
            </a:r>
          </a:p>
          <a:p>
            <a:pPr lvl="1" eaLnBrk="1" hangingPunct="1"/>
            <a:r>
              <a:rPr lang="en-US" smtClean="0"/>
              <a:t>Sole proprietorship</a:t>
            </a:r>
          </a:p>
          <a:p>
            <a:pPr lvl="1" eaLnBrk="1" hangingPunct="1"/>
            <a:r>
              <a:rPr lang="en-US" smtClean="0"/>
              <a:t>General partnership</a:t>
            </a:r>
          </a:p>
          <a:p>
            <a:pPr lvl="1" eaLnBrk="1" hangingPunct="1"/>
            <a:r>
              <a:rPr lang="en-US" smtClean="0"/>
              <a:t>LLC</a:t>
            </a:r>
          </a:p>
          <a:p>
            <a:pPr lvl="1" eaLnBrk="1" hangingPunct="1"/>
            <a:r>
              <a:rPr lang="en-US" smtClean="0"/>
              <a:t>C Corp</a:t>
            </a:r>
          </a:p>
          <a:p>
            <a:pPr lvl="1" eaLnBrk="1" hangingPunct="1"/>
            <a:r>
              <a:rPr lang="en-US" smtClean="0"/>
              <a:t>S Corp</a:t>
            </a:r>
          </a:p>
        </p:txBody>
      </p:sp>
      <p:sp>
        <p:nvSpPr>
          <p:cNvPr id="180229" name="Text Box 4"/>
          <p:cNvSpPr txBox="1">
            <a:spLocks noChangeArrowheads="1"/>
          </p:cNvSpPr>
          <p:nvPr/>
        </p:nvSpPr>
        <p:spPr bwMode="auto">
          <a:xfrm>
            <a:off x="381000" y="61722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latin typeface="Calibri" pitchFamily="34" charset="0"/>
            </a:endParaRPr>
          </a:p>
        </p:txBody>
      </p:sp>
    </p:spTree>
    <p:extLst>
      <p:ext uri="{BB962C8B-B14F-4D97-AF65-F5344CB8AC3E}">
        <p14:creationId xmlns:p14="http://schemas.microsoft.com/office/powerpoint/2010/main" val="119539238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181251" name="Rectangle 2"/>
          <p:cNvSpPr>
            <a:spLocks noGrp="1" noRot="1" noChangeArrowheads="1"/>
          </p:cNvSpPr>
          <p:nvPr>
            <p:ph type="title"/>
          </p:nvPr>
        </p:nvSpPr>
        <p:spPr/>
        <p:txBody>
          <a:bodyPr/>
          <a:lstStyle/>
          <a:p>
            <a:pPr eaLnBrk="1" hangingPunct="1"/>
            <a:r>
              <a:rPr lang="en-US" smtClean="0"/>
              <a:t>Operational Entity</a:t>
            </a:r>
          </a:p>
        </p:txBody>
      </p:sp>
      <p:sp>
        <p:nvSpPr>
          <p:cNvPr id="181252" name="Rectangle 3"/>
          <p:cNvSpPr>
            <a:spLocks noGrp="1" noChangeArrowheads="1"/>
          </p:cNvSpPr>
          <p:nvPr>
            <p:ph type="body" idx="1"/>
          </p:nvPr>
        </p:nvSpPr>
        <p:spPr/>
        <p:txBody>
          <a:bodyPr/>
          <a:lstStyle/>
          <a:p>
            <a:pPr eaLnBrk="1" hangingPunct="1"/>
            <a:r>
              <a:rPr lang="en-US" smtClean="0"/>
              <a:t>Assets Possible to Be Placed into Business</a:t>
            </a:r>
          </a:p>
          <a:p>
            <a:pPr lvl="1" eaLnBrk="1" hangingPunct="1"/>
            <a:r>
              <a:rPr lang="en-US" smtClean="0"/>
              <a:t>Checkbook</a:t>
            </a:r>
          </a:p>
          <a:p>
            <a:pPr lvl="1" eaLnBrk="1" hangingPunct="1"/>
            <a:r>
              <a:rPr lang="en-US" smtClean="0"/>
              <a:t>Inventory</a:t>
            </a:r>
          </a:p>
          <a:p>
            <a:pPr lvl="1" eaLnBrk="1" hangingPunct="1"/>
            <a:r>
              <a:rPr lang="en-US" smtClean="0"/>
              <a:t>Equipment</a:t>
            </a:r>
          </a:p>
          <a:p>
            <a:pPr lvl="1" eaLnBrk="1" hangingPunct="1"/>
            <a:r>
              <a:rPr lang="en-US" smtClean="0"/>
              <a:t>Very Limited Real Estate</a:t>
            </a:r>
          </a:p>
        </p:txBody>
      </p:sp>
    </p:spTree>
    <p:extLst>
      <p:ext uri="{BB962C8B-B14F-4D97-AF65-F5344CB8AC3E}">
        <p14:creationId xmlns:p14="http://schemas.microsoft.com/office/powerpoint/2010/main" val="75635542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182275" name="Rectangle 2"/>
          <p:cNvSpPr>
            <a:spLocks noGrp="1" noRot="1" noChangeArrowheads="1"/>
          </p:cNvSpPr>
          <p:nvPr>
            <p:ph type="title"/>
          </p:nvPr>
        </p:nvSpPr>
        <p:spPr/>
        <p:txBody>
          <a:bodyPr/>
          <a:lstStyle/>
          <a:p>
            <a:pPr eaLnBrk="1" hangingPunct="1"/>
            <a:r>
              <a:rPr lang="en-US" smtClean="0"/>
              <a:t>Landholding Entities</a:t>
            </a:r>
          </a:p>
        </p:txBody>
      </p:sp>
      <p:sp>
        <p:nvSpPr>
          <p:cNvPr id="182276" name="Rectangle 3"/>
          <p:cNvSpPr>
            <a:spLocks noGrp="1" noChangeArrowheads="1"/>
          </p:cNvSpPr>
          <p:nvPr>
            <p:ph type="body" idx="1"/>
          </p:nvPr>
        </p:nvSpPr>
        <p:spPr/>
        <p:txBody>
          <a:bodyPr/>
          <a:lstStyle/>
          <a:p>
            <a:pPr eaLnBrk="1" hangingPunct="1"/>
            <a:r>
              <a:rPr lang="en-US" smtClean="0"/>
              <a:t>Selected entity is usually sole proprietorship or LLC</a:t>
            </a:r>
          </a:p>
          <a:p>
            <a:pPr eaLnBrk="1" hangingPunct="1"/>
            <a:r>
              <a:rPr lang="en-US" smtClean="0"/>
              <a:t>Typically not wise to put real estate in corporation</a:t>
            </a:r>
          </a:p>
        </p:txBody>
      </p:sp>
      <p:sp>
        <p:nvSpPr>
          <p:cNvPr id="182277" name="Text Box 4"/>
          <p:cNvSpPr txBox="1">
            <a:spLocks noChangeArrowheads="1"/>
          </p:cNvSpPr>
          <p:nvPr/>
        </p:nvSpPr>
        <p:spPr bwMode="auto">
          <a:xfrm>
            <a:off x="381000" y="61722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latin typeface="Calibri" pitchFamily="34" charset="0"/>
            </a:endParaRPr>
          </a:p>
        </p:txBody>
      </p:sp>
    </p:spTree>
    <p:extLst>
      <p:ext uri="{BB962C8B-B14F-4D97-AF65-F5344CB8AC3E}">
        <p14:creationId xmlns:p14="http://schemas.microsoft.com/office/powerpoint/2010/main" val="186425509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4294967295"/>
          </p:nvPr>
        </p:nvSpPr>
        <p:spPr>
          <a:xfrm>
            <a:off x="3124200" y="6356350"/>
            <a:ext cx="2895600" cy="365125"/>
          </a:xfrm>
          <a:prstGeom prst="rect">
            <a:avLst/>
          </a:prstGeom>
        </p:spPr>
        <p:txBody>
          <a:bodyPr/>
          <a:lstStyle/>
          <a:p>
            <a:pPr algn="ctr">
              <a:defRPr/>
            </a:pPr>
            <a:endParaRPr lang="en-US" dirty="0"/>
          </a:p>
        </p:txBody>
      </p:sp>
      <p:sp>
        <p:nvSpPr>
          <p:cNvPr id="13314" name="Rectangle 2"/>
          <p:cNvSpPr>
            <a:spLocks noGrp="1" noRot="1" noChangeArrowheads="1"/>
          </p:cNvSpPr>
          <p:nvPr>
            <p:ph type="title"/>
          </p:nvPr>
        </p:nvSpPr>
        <p:spPr/>
        <p:txBody>
          <a:bodyPr rtlCol="0">
            <a:normAutofit fontScale="90000"/>
          </a:bodyPr>
          <a:lstStyle/>
          <a:p>
            <a:pPr eaLnBrk="1" fontAlgn="auto" hangingPunct="1">
              <a:spcAft>
                <a:spcPts val="0"/>
              </a:spcAft>
              <a:defRPr/>
            </a:pPr>
            <a:r>
              <a:rPr lang="en-US" sz="4000" dirty="0" smtClean="0"/>
              <a:t>Basic Entity Choices</a:t>
            </a:r>
            <a:br>
              <a:rPr lang="en-US" sz="4000" dirty="0" smtClean="0"/>
            </a:br>
            <a:r>
              <a:rPr lang="en-US" sz="4000" dirty="0" smtClean="0"/>
              <a:t>(See Pages B199-200 for Summary Table)</a:t>
            </a:r>
          </a:p>
        </p:txBody>
      </p:sp>
      <p:sp>
        <p:nvSpPr>
          <p:cNvPr id="171012" name="Rectangle 3"/>
          <p:cNvSpPr>
            <a:spLocks noGrp="1" noChangeArrowheads="1"/>
          </p:cNvSpPr>
          <p:nvPr>
            <p:ph type="body" idx="1"/>
          </p:nvPr>
        </p:nvSpPr>
        <p:spPr/>
        <p:txBody>
          <a:bodyPr>
            <a:normAutofit fontScale="92500" lnSpcReduction="10000"/>
          </a:bodyPr>
          <a:lstStyle/>
          <a:p>
            <a:pPr eaLnBrk="1" hangingPunct="1">
              <a:lnSpc>
                <a:spcPct val="90000"/>
              </a:lnSpc>
            </a:pPr>
            <a:r>
              <a:rPr lang="en-US" smtClean="0"/>
              <a:t>Sole Proprietorship</a:t>
            </a:r>
          </a:p>
          <a:p>
            <a:pPr eaLnBrk="1" hangingPunct="1">
              <a:lnSpc>
                <a:spcPct val="90000"/>
              </a:lnSpc>
            </a:pPr>
            <a:r>
              <a:rPr lang="en-US" smtClean="0"/>
              <a:t>General Partnership</a:t>
            </a:r>
          </a:p>
          <a:p>
            <a:pPr eaLnBrk="1" hangingPunct="1">
              <a:lnSpc>
                <a:spcPct val="90000"/>
              </a:lnSpc>
            </a:pPr>
            <a:r>
              <a:rPr lang="en-US" smtClean="0"/>
              <a:t>Limited Partnership</a:t>
            </a:r>
          </a:p>
          <a:p>
            <a:pPr eaLnBrk="1" hangingPunct="1">
              <a:lnSpc>
                <a:spcPct val="90000"/>
              </a:lnSpc>
            </a:pPr>
            <a:r>
              <a:rPr lang="en-US" smtClean="0"/>
              <a:t>Limited Liability Company</a:t>
            </a:r>
          </a:p>
          <a:p>
            <a:pPr eaLnBrk="1" hangingPunct="1">
              <a:lnSpc>
                <a:spcPct val="90000"/>
              </a:lnSpc>
            </a:pPr>
            <a:r>
              <a:rPr lang="en-US" smtClean="0"/>
              <a:t>Limited Liability Partnership</a:t>
            </a:r>
          </a:p>
          <a:p>
            <a:pPr eaLnBrk="1" hangingPunct="1">
              <a:lnSpc>
                <a:spcPct val="90000"/>
              </a:lnSpc>
            </a:pPr>
            <a:r>
              <a:rPr lang="en-US" smtClean="0"/>
              <a:t>S Corporation</a:t>
            </a:r>
          </a:p>
          <a:p>
            <a:pPr eaLnBrk="1" hangingPunct="1">
              <a:lnSpc>
                <a:spcPct val="90000"/>
              </a:lnSpc>
            </a:pPr>
            <a:r>
              <a:rPr lang="en-US" smtClean="0"/>
              <a:t>C Corporation</a:t>
            </a:r>
          </a:p>
          <a:p>
            <a:pPr eaLnBrk="1" hangingPunct="1">
              <a:lnSpc>
                <a:spcPct val="90000"/>
              </a:lnSpc>
            </a:pPr>
            <a:r>
              <a:rPr lang="en-US" smtClean="0"/>
              <a:t>Cooperatives</a:t>
            </a:r>
          </a:p>
        </p:txBody>
      </p:sp>
      <p:sp>
        <p:nvSpPr>
          <p:cNvPr id="171013" name="Text Box 5"/>
          <p:cNvSpPr txBox="1">
            <a:spLocks noChangeArrowheads="1"/>
          </p:cNvSpPr>
          <p:nvPr/>
        </p:nvSpPr>
        <p:spPr bwMode="auto">
          <a:xfrm>
            <a:off x="381000" y="61722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latin typeface="Calibri" pitchFamily="34" charset="0"/>
            </a:endParaRPr>
          </a:p>
        </p:txBody>
      </p:sp>
    </p:spTree>
    <p:extLst>
      <p:ext uri="{BB962C8B-B14F-4D97-AF65-F5344CB8AC3E}">
        <p14:creationId xmlns:p14="http://schemas.microsoft.com/office/powerpoint/2010/main" val="206621996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Primary Considerations in Choosing Entity Form</a:t>
            </a:r>
            <a:endParaRPr lang="en-US" dirty="0"/>
          </a:p>
        </p:txBody>
      </p:sp>
      <p:sp>
        <p:nvSpPr>
          <p:cNvPr id="3" name="Content Placeholder 2"/>
          <p:cNvSpPr>
            <a:spLocks noGrp="1"/>
          </p:cNvSpPr>
          <p:nvPr>
            <p:ph idx="1"/>
          </p:nvPr>
        </p:nvSpPr>
        <p:spPr/>
        <p:txBody>
          <a:bodyPr/>
          <a:lstStyle/>
          <a:p>
            <a:r>
              <a:rPr lang="en-US" dirty="0" smtClean="0"/>
              <a:t>Continuity</a:t>
            </a:r>
          </a:p>
          <a:p>
            <a:pPr lvl="1"/>
            <a:r>
              <a:rPr lang="en-US" dirty="0" smtClean="0"/>
              <a:t>Corporation</a:t>
            </a:r>
          </a:p>
          <a:p>
            <a:pPr lvl="1"/>
            <a:r>
              <a:rPr lang="en-US" dirty="0" smtClean="0"/>
              <a:t>Sole proprietorship</a:t>
            </a:r>
          </a:p>
          <a:p>
            <a:pPr lvl="1"/>
            <a:r>
              <a:rPr lang="en-US" dirty="0" smtClean="0"/>
              <a:t>General partnership</a:t>
            </a:r>
          </a:p>
          <a:p>
            <a:pPr lvl="2"/>
            <a:r>
              <a:rPr lang="en-US" dirty="0" smtClean="0"/>
              <a:t>Giles v. Giles Land Co. (Kan. Ct. App. 2012)</a:t>
            </a:r>
            <a:endParaRPr lang="en-US" dirty="0"/>
          </a:p>
        </p:txBody>
      </p:sp>
    </p:spTree>
    <p:extLst>
      <p:ext uri="{BB962C8B-B14F-4D97-AF65-F5344CB8AC3E}">
        <p14:creationId xmlns:p14="http://schemas.microsoft.com/office/powerpoint/2010/main" val="105596682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normAutofit fontScale="90000"/>
          </a:bodyPr>
          <a:lstStyle/>
          <a:p>
            <a:r>
              <a:rPr lang="en-US" smtClean="0"/>
              <a:t>Removing a Partner Without Terminating the Partnership</a:t>
            </a:r>
          </a:p>
        </p:txBody>
      </p:sp>
      <p:sp>
        <p:nvSpPr>
          <p:cNvPr id="82947" name="Content Placeholder 2"/>
          <p:cNvSpPr>
            <a:spLocks noGrp="1"/>
          </p:cNvSpPr>
          <p:nvPr>
            <p:ph idx="1"/>
          </p:nvPr>
        </p:nvSpPr>
        <p:spPr/>
        <p:txBody>
          <a:bodyPr>
            <a:normAutofit fontScale="92500"/>
          </a:bodyPr>
          <a:lstStyle/>
          <a:p>
            <a:r>
              <a:rPr lang="en-US" i="1" dirty="0" smtClean="0"/>
              <a:t>Giles v. Giles Land Co. (Kan. Ct. App. Jun. 15, 2012)</a:t>
            </a:r>
          </a:p>
          <a:p>
            <a:pPr lvl="1"/>
            <a:r>
              <a:rPr lang="en-US" dirty="0" smtClean="0"/>
              <a:t>State partnership dissociation statute invoked to remove the “magnanimous savior of the family”</a:t>
            </a:r>
          </a:p>
          <a:p>
            <a:pPr lvl="2"/>
            <a:r>
              <a:rPr lang="en-US" dirty="0" smtClean="0"/>
              <a:t>Must value and buy-out his interest</a:t>
            </a:r>
          </a:p>
          <a:p>
            <a:r>
              <a:rPr lang="en-US" b="1" dirty="0" smtClean="0"/>
              <a:t>Note:  </a:t>
            </a:r>
            <a:r>
              <a:rPr lang="en-US" dirty="0" smtClean="0"/>
              <a:t>In a limited partnership, a limited partner can assign their interest without impacting dissolution</a:t>
            </a:r>
          </a:p>
        </p:txBody>
      </p:sp>
      <p:sp>
        <p:nvSpPr>
          <p:cNvPr id="82948" name="TextBox 3"/>
          <p:cNvSpPr txBox="1">
            <a:spLocks noChangeArrowheads="1"/>
          </p:cNvSpPr>
          <p:nvPr/>
        </p:nvSpPr>
        <p:spPr bwMode="auto">
          <a:xfrm>
            <a:off x="8382000" y="76200"/>
            <a:ext cx="7232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mtClean="0"/>
              <a:t>B201</a:t>
            </a:r>
            <a:endParaRPr lang="en-US"/>
          </a:p>
        </p:txBody>
      </p:sp>
    </p:spTree>
    <p:extLst>
      <p:ext uri="{BB962C8B-B14F-4D97-AF65-F5344CB8AC3E}">
        <p14:creationId xmlns:p14="http://schemas.microsoft.com/office/powerpoint/2010/main" val="3071196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CALT Template">
  <a:themeElements>
    <a:clrScheme name="CALT">
      <a:dk1>
        <a:sysClr val="windowText" lastClr="000000"/>
      </a:dk1>
      <a:lt1>
        <a:srgbClr val="C4BD97"/>
      </a:lt1>
      <a:dk2>
        <a:srgbClr val="C00000"/>
      </a:dk2>
      <a:lt2>
        <a:srgbClr val="938953"/>
      </a:lt2>
      <a:accent1>
        <a:srgbClr val="B8CCE4"/>
      </a:accent1>
      <a:accent2>
        <a:srgbClr val="990000"/>
      </a:accent2>
      <a:accent3>
        <a:srgbClr val="EEECE1"/>
      </a:accent3>
      <a:accent4>
        <a:srgbClr val="1F497D"/>
      </a:accent4>
      <a:accent5>
        <a:srgbClr val="7F7F7F"/>
      </a:accent5>
      <a:accent6>
        <a:srgbClr val="595959"/>
      </a:accent6>
      <a:hlink>
        <a:srgbClr val="FFFFFF"/>
      </a:hlink>
      <a:folHlink>
        <a:srgbClr val="49442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CALT Template</Template>
  <TotalTime>455</TotalTime>
  <Words>10799</Words>
  <Application>Microsoft Office PowerPoint</Application>
  <PresentationFormat>On-screen Show (4:3)</PresentationFormat>
  <Paragraphs>1254</Paragraphs>
  <Slides>206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206</vt:i4>
      </vt:variant>
    </vt:vector>
  </HeadingPairs>
  <TitlesOfParts>
    <vt:vector size="212" baseType="lpstr">
      <vt:lpstr>Adobe Garamond Pro Bold</vt:lpstr>
      <vt:lpstr>Arial</vt:lpstr>
      <vt:lpstr>Calibri</vt:lpstr>
      <vt:lpstr>Times New Roman</vt:lpstr>
      <vt:lpstr>Wingdings</vt:lpstr>
      <vt:lpstr>CALT Template</vt:lpstr>
      <vt:lpstr>Business Succession/Estate Planning – Tax, Non-Tax and Entity Considerations*</vt:lpstr>
      <vt:lpstr>H.R. 8  - The Fiscal Cliff Bill</vt:lpstr>
      <vt:lpstr>HR 8: the Fiscal Cliff Bill</vt:lpstr>
      <vt:lpstr>HR 8: the Fiscal Cliff Bill</vt:lpstr>
      <vt:lpstr>Marriage Penalty Returns  (and is worse than before)</vt:lpstr>
      <vt:lpstr>HR 8: the Fiscal Cliff Bill</vt:lpstr>
      <vt:lpstr>Trust Tax Rates</vt:lpstr>
      <vt:lpstr>HR 8: the Fiscal Cliff Bill</vt:lpstr>
      <vt:lpstr>Pease Limitation</vt:lpstr>
      <vt:lpstr>HR 8: the Fiscal Cliff Bill</vt:lpstr>
      <vt:lpstr>HR 8: the Fiscal Cliff Bill</vt:lpstr>
      <vt:lpstr>HR 8: the Fiscal Cliff Bill</vt:lpstr>
      <vt:lpstr>How Do The Higher Rates Apply To Clients With Both Ordinary Income and LTCGs?</vt:lpstr>
      <vt:lpstr>Capital Gain/Ordinary Income Ordering Rule</vt:lpstr>
      <vt:lpstr>Continuing the Example</vt:lpstr>
      <vt:lpstr>Continuing the Example</vt:lpstr>
      <vt:lpstr>Capital Gain Example</vt:lpstr>
      <vt:lpstr>Capital Gain Example</vt:lpstr>
      <vt:lpstr>Return to Clinton Era Tax Rates?</vt:lpstr>
      <vt:lpstr>HR 8: the Fiscal Cliff Bill</vt:lpstr>
      <vt:lpstr>HR 8: the Fiscal Cliff Bill</vt:lpstr>
      <vt:lpstr>HR 8: the Fiscal Cliff Bill</vt:lpstr>
      <vt:lpstr>Transfer Tax Changes</vt:lpstr>
      <vt:lpstr>Transfer Tax Changes</vt:lpstr>
      <vt:lpstr>State Estate Taxes</vt:lpstr>
      <vt:lpstr>State Estate Taxes</vt:lpstr>
      <vt:lpstr>Portability</vt:lpstr>
      <vt:lpstr>Impact of Portability</vt:lpstr>
      <vt:lpstr>Estate Planners Not Irrelevant</vt:lpstr>
      <vt:lpstr>GSTT</vt:lpstr>
      <vt:lpstr>Transfer Tax Issues</vt:lpstr>
      <vt:lpstr>HR 8: the Fiscal Cliff Bill</vt:lpstr>
      <vt:lpstr>HR 8: the Fiscal Cliff Bill</vt:lpstr>
      <vt:lpstr>HR 8: the Fiscal Cliff Bill</vt:lpstr>
      <vt:lpstr>HR 8: the Fiscal Cliff Bill</vt:lpstr>
      <vt:lpstr>HR 8: the Fiscal Cliff Bill</vt:lpstr>
      <vt:lpstr>Bonus Depreciation</vt:lpstr>
      <vt:lpstr>Expense Method and Bonus Depreciation</vt:lpstr>
      <vt:lpstr>Expense Method and Bonus Depreciation</vt:lpstr>
      <vt:lpstr>Charitable Donation To Charity From IRA</vt:lpstr>
      <vt:lpstr>ACA (Obamacare) Provisions Starting in 2013</vt:lpstr>
      <vt:lpstr>New Excise Tax on Medical Reimbursement Plans</vt:lpstr>
      <vt:lpstr>Proposed regulations on 3.8% tax on “Net Investment Income”</vt:lpstr>
      <vt:lpstr>The ACA imposes  two related taxes:</vt:lpstr>
      <vt:lpstr>Wage/SE tax applies to:</vt:lpstr>
      <vt:lpstr>Wage/SE tax </vt:lpstr>
      <vt:lpstr>Implications for partners?  Choose your poison!</vt:lpstr>
      <vt:lpstr>Implication for S corporations:  more reason to keep a lid on "compensation."</vt:lpstr>
      <vt:lpstr>Implication for Entity Planning </vt:lpstr>
      <vt:lpstr>Investment income (Sec. 1411) </vt:lpstr>
      <vt:lpstr>NII</vt:lpstr>
      <vt:lpstr>Investment income includes:</vt:lpstr>
      <vt:lpstr>“Net Investment Income” Does Not Include</vt:lpstr>
      <vt:lpstr> Capital gain from the sale of interests in partnerships and S corporations (1.1411-7) </vt:lpstr>
      <vt:lpstr> Capital gain from the sale of interests in partnerships and S corporations (1.1411-7) </vt:lpstr>
      <vt:lpstr>Sec. 1411 tax</vt:lpstr>
      <vt:lpstr>Net Investment Income:  Itemized Deductions</vt:lpstr>
      <vt:lpstr>3.8% Surtax – Application to Trusts and Estates</vt:lpstr>
      <vt:lpstr>Trusts and Passive Income</vt:lpstr>
      <vt:lpstr>3.8% Surtax</vt:lpstr>
      <vt:lpstr>Illustration of investment income:</vt:lpstr>
      <vt:lpstr>Illustration of function of income threshold:</vt:lpstr>
      <vt:lpstr>Another Example</vt:lpstr>
      <vt:lpstr>Another Example</vt:lpstr>
      <vt:lpstr>Another Example</vt:lpstr>
      <vt:lpstr>Another Example</vt:lpstr>
      <vt:lpstr>Another Example</vt:lpstr>
      <vt:lpstr>Another Example</vt:lpstr>
      <vt:lpstr>Another Example</vt:lpstr>
      <vt:lpstr>Passive income tests</vt:lpstr>
      <vt:lpstr>Special Rule For “Retired" Farmers</vt:lpstr>
      <vt:lpstr> Special rule for real estate professionals  to avoid "per-se passive" treatment: threshold test </vt:lpstr>
      <vt:lpstr>Recharacterization </vt:lpstr>
      <vt:lpstr>Grouping: real estate and other items.  What is an "activity?"</vt:lpstr>
      <vt:lpstr>Grouping basics (1.469-4(d))</vt:lpstr>
      <vt:lpstr>Disclosure of groupings (Rev. Proc. 2010-13)</vt:lpstr>
      <vt:lpstr>Special grouping election in proposed regulations (Proposed Reg. Sec. 1.469-11(b)(3)(iv)).</vt:lpstr>
      <vt:lpstr>Required disclosure (1.1411-7(d))</vt:lpstr>
      <vt:lpstr>Required disclosure (1.1411-7(d))</vt:lpstr>
      <vt:lpstr>Self-rental</vt:lpstr>
      <vt:lpstr>Real estate professionals</vt:lpstr>
      <vt:lpstr>Planning issues</vt:lpstr>
      <vt:lpstr>Implications for Trusts</vt:lpstr>
      <vt:lpstr>3.8% Surtax – Planning Strategies</vt:lpstr>
      <vt:lpstr>SUCCESSION PLANNING </vt:lpstr>
      <vt:lpstr>Reasons Why Businesses Don’t Have Succession Plans</vt:lpstr>
      <vt:lpstr>OBJECTIVES OF SUCCESSION PLANNING</vt:lpstr>
      <vt:lpstr>Objectives of Succession Planning</vt:lpstr>
      <vt:lpstr>Thread Through Other Efforts </vt:lpstr>
      <vt:lpstr>Steps to Successful Succession Planning</vt:lpstr>
      <vt:lpstr>BUSINESS ORGANIZATION STRATEGIES</vt:lpstr>
      <vt:lpstr>Single Entity</vt:lpstr>
      <vt:lpstr>Multiple Entities</vt:lpstr>
      <vt:lpstr>Operational Entity</vt:lpstr>
      <vt:lpstr>Operational Entity</vt:lpstr>
      <vt:lpstr>Landholding Entities</vt:lpstr>
      <vt:lpstr>Basic Entity Choices (See Pages B199-200 for Summary Table)</vt:lpstr>
      <vt:lpstr>Primary Considerations in Choosing Entity Form</vt:lpstr>
      <vt:lpstr>Removing a Partner Without Terminating the Partnership</vt:lpstr>
      <vt:lpstr>Transferability of Entity Interests</vt:lpstr>
      <vt:lpstr>Flexibility</vt:lpstr>
      <vt:lpstr>LLCs and the Passive Loss Rules</vt:lpstr>
      <vt:lpstr>LLCs and the Passive Loss Rules</vt:lpstr>
      <vt:lpstr>Garnett v. Comr., 132  T.C. No. 19 (2009)</vt:lpstr>
      <vt:lpstr>Thompson v. Comr.,  87 Fed. Cl. 728 (2009) </vt:lpstr>
      <vt:lpstr>Hegarty v. Comr.,  T.C. Sum. Op. No.  2009-153</vt:lpstr>
      <vt:lpstr>Newell v. Comr., T.C. Memo. 2010-23</vt:lpstr>
      <vt:lpstr>Rental Activities and the Passive Loss Rules</vt:lpstr>
      <vt:lpstr>Rental Pros</vt:lpstr>
      <vt:lpstr>Chambers v. Comr., T.C. Sum. Op. 2012-91</vt:lpstr>
      <vt:lpstr>Limited and General Partnerships</vt:lpstr>
      <vt:lpstr>Organizational Options</vt:lpstr>
      <vt:lpstr>Liability</vt:lpstr>
      <vt:lpstr>Liquidation Costs</vt:lpstr>
      <vt:lpstr>Organizational Considerations</vt:lpstr>
      <vt:lpstr>What To Consider Before Making S Election</vt:lpstr>
      <vt:lpstr>Using an S Corp. To Minimize FICA &amp; Medicare Tax</vt:lpstr>
      <vt:lpstr>S Corporation Tax Fails (Again)</vt:lpstr>
      <vt:lpstr>S Corporation Disproportionate Distributions</vt:lpstr>
      <vt:lpstr>S Corp. Debt Basis Regs.</vt:lpstr>
      <vt:lpstr>Fringe Benefits</vt:lpstr>
      <vt:lpstr>Valuation Discounting</vt:lpstr>
      <vt:lpstr>Valuation Discounting</vt:lpstr>
      <vt:lpstr>Family Limited Partnerships</vt:lpstr>
      <vt:lpstr>Keller v. United States (5th Cir. Sept. 25, 2012)</vt:lpstr>
      <vt:lpstr>Current Developments in Estate and Business Planning</vt:lpstr>
      <vt:lpstr>You Can’t Take a 40% Discount on a 100% Interest</vt:lpstr>
      <vt:lpstr>Estate of Lockett</vt:lpstr>
      <vt:lpstr>Estate of Lockett</vt:lpstr>
      <vt:lpstr>Estate of Lockett</vt:lpstr>
      <vt:lpstr>Estate of Turner</vt:lpstr>
      <vt:lpstr>Estate of Turner</vt:lpstr>
      <vt:lpstr>Other FLP Issues</vt:lpstr>
      <vt:lpstr>HEIRS NOT IN THE BUSINESS</vt:lpstr>
      <vt:lpstr>Heirs not in the Business</vt:lpstr>
      <vt:lpstr>How to Treat  Non-Business Heirs</vt:lpstr>
      <vt:lpstr>How to Treat  Non-Business Heirs</vt:lpstr>
      <vt:lpstr>How to Treat  Non-Business Heirs</vt:lpstr>
      <vt:lpstr>Other Ways to Minimize Estate Tax?</vt:lpstr>
      <vt:lpstr>“Charitable Lid” Planning</vt:lpstr>
      <vt:lpstr>“Charitable Lid” Planning</vt:lpstr>
      <vt:lpstr>Christiansen Case</vt:lpstr>
      <vt:lpstr>Christiansen Case</vt:lpstr>
      <vt:lpstr>Petter v. Comr., T.C. Memo. 2009-290</vt:lpstr>
      <vt:lpstr>Hendrix v. Comr., T.C. Memo. 2011-133</vt:lpstr>
      <vt:lpstr>Wandry v. Comr., T.C. Memo. 2012-88</vt:lpstr>
      <vt:lpstr>Life Estate/Remainder Arrangements</vt:lpstr>
      <vt:lpstr>Life Estate/Remainder Arrangements</vt:lpstr>
      <vt:lpstr>Life Estate/Remainder Arrangements</vt:lpstr>
      <vt:lpstr>Dynasty Trusts</vt:lpstr>
      <vt:lpstr>The GSTT</vt:lpstr>
      <vt:lpstr>Dynasty Trusts</vt:lpstr>
      <vt:lpstr>Dynasty Trusts</vt:lpstr>
      <vt:lpstr>Dynasty Trusts</vt:lpstr>
      <vt:lpstr>Dynasty Trusts</vt:lpstr>
      <vt:lpstr>Dynasty Trusts</vt:lpstr>
      <vt:lpstr>Trust Term</vt:lpstr>
      <vt:lpstr>Dynasty Trusts</vt:lpstr>
      <vt:lpstr>Dynasty Trusts</vt:lpstr>
      <vt:lpstr>Structure of the Trust</vt:lpstr>
      <vt:lpstr>The Use of Life Insurance as a Succession Planning Tool</vt:lpstr>
      <vt:lpstr>Life Insurance</vt:lpstr>
      <vt:lpstr>Benefits of Life Insurance</vt:lpstr>
      <vt:lpstr>Benefits of Life Insurance</vt:lpstr>
      <vt:lpstr>GRATs and GRUTs</vt:lpstr>
      <vt:lpstr>Charitable Lead Annuity Trusts</vt:lpstr>
      <vt:lpstr>Qualified Personal Residence Trusts</vt:lpstr>
      <vt:lpstr>ILITS</vt:lpstr>
      <vt:lpstr>ILITS – Accomplishing Flexibility</vt:lpstr>
      <vt:lpstr>ILIT Drafting Provisions</vt:lpstr>
      <vt:lpstr>Beneficiary Powers</vt:lpstr>
      <vt:lpstr>Trustee Powers</vt:lpstr>
      <vt:lpstr>Estate of Turner</vt:lpstr>
      <vt:lpstr>Estate of Turner</vt:lpstr>
      <vt:lpstr>Corporate Buy-Sell Agreements</vt:lpstr>
      <vt:lpstr>Advantages of Buy-Sell Agreements</vt:lpstr>
      <vt:lpstr>Disadvantages of Buy-Sell Agreements</vt:lpstr>
      <vt:lpstr>Buy-Sell Agreement and Life Insurance</vt:lpstr>
      <vt:lpstr>Other Post-Mortem Issues</vt:lpstr>
      <vt:lpstr>Funding a Buy-Sell</vt:lpstr>
      <vt:lpstr>Funding a Buy-Sell</vt:lpstr>
      <vt:lpstr>Funding a Buy-Sell</vt:lpstr>
      <vt:lpstr>Funding a Buy-Sell</vt:lpstr>
      <vt:lpstr>Income Tax Treatment</vt:lpstr>
      <vt:lpstr>Income Tax Treatment</vt:lpstr>
      <vt:lpstr>Income Tax Treatment</vt:lpstr>
      <vt:lpstr>Income Tax Treatment</vt:lpstr>
      <vt:lpstr>Top Ten Developments in Agricultural Law*  Roger A. McEowen** </vt:lpstr>
      <vt:lpstr>Contact Information</vt:lpstr>
      <vt:lpstr>Development No. 10</vt:lpstr>
      <vt:lpstr>Development No. 9</vt:lpstr>
      <vt:lpstr>Development No. 8</vt:lpstr>
      <vt:lpstr>Development No. 7</vt:lpstr>
      <vt:lpstr>Development No. 6</vt:lpstr>
      <vt:lpstr>Development No. 5</vt:lpstr>
      <vt:lpstr>Development No. 5</vt:lpstr>
      <vt:lpstr>Development No. 4</vt:lpstr>
      <vt:lpstr>Development No. 3</vt:lpstr>
      <vt:lpstr>Development No. 3</vt:lpstr>
      <vt:lpstr>Development No. 2</vt:lpstr>
      <vt:lpstr>Development No. 1</vt:lpstr>
      <vt:lpstr>PowerPoint Presentation</vt:lpstr>
      <vt:lpstr>Trusts and Passive Income</vt:lpstr>
      <vt:lpstr>Life Insurance Demutualization</vt:lpstr>
      <vt:lpstr>Life Insurance Demutualization</vt:lpstr>
      <vt:lpstr>Thank You!</vt:lpstr>
    </vt:vector>
  </TitlesOfParts>
  <Company>College of Ag and Life Sciences - Iowa State Univ.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Kayser, Tiffany L [CALTX]</dc:creator>
  <cp:lastModifiedBy>Debra Pike</cp:lastModifiedBy>
  <cp:revision>37</cp:revision>
  <dcterms:created xsi:type="dcterms:W3CDTF">2013-04-24T13:36:27Z</dcterms:created>
  <dcterms:modified xsi:type="dcterms:W3CDTF">2013-07-03T21:33:11Z</dcterms:modified>
</cp:coreProperties>
</file>